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Proxima Nova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Este vídeo foi elaborado como resumo de proposta de Trabalho de Conclusão de Curso em Engenharia de Software, na PUC Minas, no segundo semestre de 2021.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Os autores sou eu, Wesley Mouraria Pereira e Luiz Felipe de Castro Baia Antunes,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Sob a orientação dos professores José Laerte Pires Xavier Junior e Lesandro Ponciano dos Santos.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Nós projetamos o sistema intitulado Sistema de Engajamento de Clientes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8848b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8848b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Nosso sistema apresenta algumas restrições.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deve ser projetado para plataforma Web, sob a licença </a:t>
            </a:r>
            <a:r>
              <a:rPr i="1" lang="pt-BR"/>
              <a:t>Creative Commons</a:t>
            </a:r>
            <a:r>
              <a:rPr lang="pt-BR"/>
              <a:t> e conter uma identidade visual genérica, além de ser disponibilizado de forma open-source.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8848b2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8848b2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Agora iremos apresentar um pouco da arquitetura do nosso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Escolhemos o estilo de arquitetura </a:t>
            </a:r>
            <a:r>
              <a:rPr i="1" lang="pt-BR">
                <a:solidFill>
                  <a:schemeClr val="dk1"/>
                </a:solidFill>
              </a:rPr>
              <a:t>Representational State Transfer</a:t>
            </a:r>
            <a:r>
              <a:rPr lang="pt-BR">
                <a:solidFill>
                  <a:schemeClr val="dk1"/>
                </a:solidFill>
              </a:rPr>
              <a:t>, mais conhecido como REST, e aplicamos os conceitos de </a:t>
            </a:r>
            <a:r>
              <a:rPr i="1" lang="pt-BR">
                <a:solidFill>
                  <a:schemeClr val="dk1"/>
                </a:solidFill>
              </a:rPr>
              <a:t>Application Programming Interface</a:t>
            </a:r>
            <a:r>
              <a:rPr lang="pt-BR">
                <a:solidFill>
                  <a:schemeClr val="dk1"/>
                </a:solidFill>
              </a:rPr>
              <a:t>, também conhecidos como API.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6c90b0a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6c90b0a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sistema é dividido em dois subsistemas. Primeiro...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6c90b0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16c90b0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...o subsistema dos exploradores, cujos principais módulos são o da “interação com os desafios”, a “visualização de outros Exploradores”, a “visualização de publicações de redes sociais” e a integração com o e-commerce da empresa para realizar o login.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6c90b0a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16c90b0a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</a:t>
            </a:r>
            <a:r>
              <a:rPr lang="pt-BR"/>
              <a:t>...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subsistema dos administradores, cujos principais módulos são o de “processamento de desafios”, a “gestão de Exploradores”, a integração com as redes sociais e a “integração com o </a:t>
            </a:r>
            <a:r>
              <a:rPr i="1" lang="pt-BR"/>
              <a:t>e-commerce</a:t>
            </a:r>
            <a:r>
              <a:rPr lang="pt-BR"/>
              <a:t> da empresa”, para ofertar os cupons de desconto como recompensa.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16c90b0a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16c90b0a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é o diagrama de componentes do sistema. Nele podemos ver a interface de usuário que se comunica com o sistema no servidor. O sistema no servidor utiliza o padrão de projeto </a:t>
            </a:r>
            <a:r>
              <a:rPr i="1" lang="pt-BR"/>
              <a:t>Model-View-Controller</a:t>
            </a:r>
            <a:r>
              <a:rPr lang="pt-BR"/>
              <a:t>, ou MVC, e se comunica com a API do </a:t>
            </a:r>
            <a:r>
              <a:rPr i="1" lang="pt-BR"/>
              <a:t>e-commerce</a:t>
            </a:r>
            <a:r>
              <a:rPr lang="pt-BR"/>
              <a:t>, as APIs das redes sociais e o banco de dados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6c90b0a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6c90b0a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vamos apresentar padrões que </a:t>
            </a:r>
            <a:r>
              <a:rPr lang="pt-BR"/>
              <a:t>nós</a:t>
            </a:r>
            <a:r>
              <a:rPr lang="pt-BR"/>
              <a:t> definimos no nosso sistema, como o uso de enumerações para propriedades que assumem estados bem definidos, como o “status” dos Exploradores, que pode ser Ativo, Inativo, Sob revisão e banido. E o “status” dos Administradores que pode ser Ativo ou Inativo.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8848b2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18848b2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enumerações também são aplicadas nas tabelas do banco de dados, restringindo as informações que podem ser inseridas.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18848b2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18848b2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também fazemos o uso de classes auxiliares para padronizar o sistema.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8848b2d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8848b2d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três primeiros métodos da classe “Util” tem o objetivo de estabelecer um formato bem definido para a resposta que é enviada para a interface de usuário.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6c90b0a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6c90b0a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nosso cliente é a sociedade </a:t>
            </a:r>
            <a:r>
              <a:rPr b="1" lang="pt-BR">
                <a:solidFill>
                  <a:schemeClr val="dk1"/>
                </a:solidFill>
              </a:rPr>
              <a:t>Hardz Brands</a:t>
            </a:r>
            <a:r>
              <a:rPr lang="pt-BR">
                <a:solidFill>
                  <a:schemeClr val="dk1"/>
                </a:solidFill>
              </a:rPr>
              <a:t>, uma empresa que atua na fabricação e na distribuição de sua bebida alcóolica mista, chamada Hardz. A empresa está no estágio de preparação para lançamento da bebida. Recentemente, ela contratou uma fábrica de software para desenvolver um </a:t>
            </a:r>
            <a:r>
              <a:rPr i="1" lang="pt-BR">
                <a:solidFill>
                  <a:schemeClr val="dk1"/>
                </a:solidFill>
              </a:rPr>
              <a:t>e-commerce</a:t>
            </a:r>
            <a:r>
              <a:rPr lang="pt-BR">
                <a:solidFill>
                  <a:schemeClr val="dk1"/>
                </a:solidFill>
              </a:rPr>
              <a:t> na plataforma Shopify.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16c90b0a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16c90b0a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vamos apresentar alguns dos </a:t>
            </a:r>
            <a:r>
              <a:rPr i="1" lang="pt-BR"/>
              <a:t>w</a:t>
            </a:r>
            <a:r>
              <a:rPr i="1" lang="pt-BR"/>
              <a:t>ireframes</a:t>
            </a:r>
            <a:r>
              <a:rPr lang="pt-BR"/>
              <a:t> para a interface de usuário.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8848b2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8848b2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é a tela inicial dos Exploradores.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18848b2d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18848b2d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canto direito e na parte superior estão as barras de navegação no sistema.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18848b2d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18848b2d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Sendo que alí embaixo temos algumas opções que levam o Explorador ao </a:t>
            </a:r>
            <a:r>
              <a:rPr i="1" lang="pt-BR"/>
              <a:t>e-commerce</a:t>
            </a:r>
            <a:r>
              <a:rPr lang="pt-BR"/>
              <a:t> da empresa.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18848b2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18848b2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centro estão os desafios que o explorador pode participar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8848b2d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18848b2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parte de cima e na lateral direita inferior são apresentadas publicações de redes sociais.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8848b2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8848b2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parte </a:t>
            </a:r>
            <a:r>
              <a:rPr lang="pt-BR">
                <a:solidFill>
                  <a:schemeClr val="dk1"/>
                </a:solidFill>
              </a:rPr>
              <a:t>lateral direita superior são apresentados outros Exploradores do sistema.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18848b2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18848b2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</a:t>
            </a:r>
            <a:r>
              <a:rPr i="1" lang="pt-BR"/>
              <a:t>wireframe</a:t>
            </a:r>
            <a:r>
              <a:rPr lang="pt-BR"/>
              <a:t> apresenta a tela para buscar outros Exploradores que têm acesso ao sistema.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18848b2d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18848b2d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Nas barras de navegação temos as mesmas opções já apresentadas.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18848b2d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18848b2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parte central temos informações resumidas sobre os exploradores e podemos acessar o perfil do explorador escolhido.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6c90b0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6c90b0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demanda deles é por um sistema que promova aproximação com seus clientes.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18848b2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18848b2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na lateral direita são apresentadas publicações de redes </a:t>
            </a:r>
            <a:r>
              <a:rPr lang="pt-BR"/>
              <a:t>sociais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18848b2d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18848b2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</a:t>
            </a:r>
            <a:r>
              <a:rPr i="1" lang="pt-BR"/>
              <a:t>wireframe</a:t>
            </a:r>
            <a:r>
              <a:rPr lang="pt-BR"/>
              <a:t> é a tela inicial dos Administradores.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18848b2d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18848b2d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barra de navegação lateral e a superior </a:t>
            </a:r>
            <a:r>
              <a:rPr lang="pt-BR"/>
              <a:t>apresentam</a:t>
            </a:r>
            <a:r>
              <a:rPr lang="pt-BR"/>
              <a:t> opções diferentes em relação aos Exploradores.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18848b2d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18848b2d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centro podemos ver os indicadores do sistema.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18848b2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18848b2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nesse botão na parte de cima podemos exportar essas informações para um relatório.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16c90b0a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16c90b0a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último, vamos apresentar o nosso cronograma. Nos separamos ele por quinzena e definimos que história de usuário deve ser implementada a cada quinzena.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18848b2d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18848b2d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Na segunda quinzena de abril, o </a:t>
            </a:r>
            <a:r>
              <a:rPr b="1" lang="pt-BR">
                <a:solidFill>
                  <a:schemeClr val="dk1"/>
                </a:solidFill>
              </a:rPr>
              <a:t>Luiz</a:t>
            </a:r>
            <a:r>
              <a:rPr lang="pt-BR">
                <a:solidFill>
                  <a:schemeClr val="dk1"/>
                </a:solidFill>
              </a:rPr>
              <a:t> já vai entrar na reta final do trabalho...</a:t>
            </a:r>
            <a:endParaRPr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18848b2d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18848b2d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...e na semana seguinte </a:t>
            </a:r>
            <a:r>
              <a:rPr lang="pt-BR">
                <a:solidFill>
                  <a:schemeClr val="dk1"/>
                </a:solidFill>
              </a:rPr>
              <a:t>o </a:t>
            </a:r>
            <a:r>
              <a:rPr b="1" lang="pt-BR">
                <a:solidFill>
                  <a:schemeClr val="dk1"/>
                </a:solidFill>
              </a:rPr>
              <a:t>Wesley</a:t>
            </a:r>
            <a:r>
              <a:rPr lang="pt-BR">
                <a:solidFill>
                  <a:schemeClr val="dk1"/>
                </a:solidFill>
              </a:rPr>
              <a:t> vai fazer o mesmo, e iremos nos focar nos testes de aceitação e na entrega do sistema.</a:t>
            </a:r>
            <a:endParaRPr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18848b2d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18848b2d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é a nossa proposta de Trabalho de Conclusão de Curso. Obrigado!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6c90b0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6c90b0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proposta é que o Sistema de Engajamento de Clientes promova essa aproximação através dos...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6c90b0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6c90b0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...desafios, que são atividades que os clientes da marca, denominados Exploradores...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8848b2d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8848b2d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...devem</a:t>
            </a:r>
            <a:r>
              <a:rPr lang="pt-BR">
                <a:solidFill>
                  <a:schemeClr val="dk1"/>
                </a:solidFill>
              </a:rPr>
              <a:t> cumprir. Essas atividades devem ter regras que devem ser definidas pelos Administradores...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8848b2d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8848b2d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...</a:t>
            </a:r>
            <a:r>
              <a:rPr lang="pt-BR">
                <a:solidFill>
                  <a:schemeClr val="dk1"/>
                </a:solidFill>
              </a:rPr>
              <a:t>que são os gestores do sistema. Os administradores que devem criar os desafios, definindo qual será a atividade a ser cumprida.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exemplo de desafio.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 exemplo: Enviar 4 fotos na praia segurando um produto da Hardz.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As respostas enviadas pelos Exploradores devem ser avaliadas pelos Administradores, que devem determinar se esse explorador cumpriu a tarefa corretamente. Caso ele o tenha feito, o explorador deve poder resgatar uma...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6c90b0a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6c90b0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...recompensa. As recompensas devem ser benefícios diversos definidos pelos Administradores em cada desafio, como por exemplo: </a:t>
            </a:r>
            <a:r>
              <a:rPr lang="pt-BR">
                <a:solidFill>
                  <a:schemeClr val="dk1"/>
                </a:solidFill>
              </a:rPr>
              <a:t>produtos da empresa</a:t>
            </a:r>
            <a:r>
              <a:rPr lang="pt-BR"/>
              <a:t> </a:t>
            </a:r>
            <a:r>
              <a:rPr lang="pt-BR"/>
              <a:t>ou </a:t>
            </a:r>
            <a:r>
              <a:rPr lang="pt-BR">
                <a:solidFill>
                  <a:schemeClr val="dk1"/>
                </a:solidFill>
              </a:rPr>
              <a:t>cupons de desconto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deve se integrar ao </a:t>
            </a:r>
            <a:r>
              <a:rPr i="1" lang="pt-BR"/>
              <a:t>e-commerce</a:t>
            </a:r>
            <a:r>
              <a:rPr lang="pt-BR"/>
              <a:t> da empresa para buscar os cupons de desconto cadastrados, para que os Administradores possam oferta-los como recompensas.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disso, só os clientes que </a:t>
            </a:r>
            <a:r>
              <a:rPr lang="pt-BR"/>
              <a:t>possuem</a:t>
            </a:r>
            <a:r>
              <a:rPr lang="pt-BR"/>
              <a:t> conta no e-commerce da empresa e que forem aprovados pelos administradores devem poder acessar o Sistema de Engajamento de Clientes.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outra forma de engajamento abordada é o...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6c90b0a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6c90b0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...uso de redes sociais.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deve buscar em redes sociais publicações associadas a contas e </a:t>
            </a:r>
            <a:r>
              <a:rPr i="1" lang="pt-BR"/>
              <a:t>hashtags</a:t>
            </a:r>
            <a:r>
              <a:rPr lang="pt-BR"/>
              <a:t> específicas, e apresenta-las aos exploradores de forma </a:t>
            </a:r>
            <a:r>
              <a:rPr b="1" lang="pt-BR"/>
              <a:t>difundida</a:t>
            </a:r>
            <a:r>
              <a:rPr lang="pt-BR"/>
              <a:t> no sistema, para que ele possa naturalmente interagir com essas publicações.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Engajamento de Clientes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036350"/>
            <a:ext cx="73509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</a:t>
            </a:r>
            <a:r>
              <a:rPr lang="pt-BR" sz="1300"/>
              <a:t>esumo de proposta de Trabalho de Conclusão de Curso em Engenharia de Software</a:t>
            </a:r>
            <a:endParaRPr sz="1300"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469750"/>
            <a:ext cx="286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Alunos: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Luiz Felipe de Castro Baia Antunes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Wesley Mouraria Pereira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Orientadores: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Jose Laerte Pires Xavier Junior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Lesandro Ponciano dos Santos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Restrições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Projetado para plataforma Web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licença </a:t>
            </a:r>
            <a:r>
              <a:rPr i="1" lang="pt-BR" sz="1700"/>
              <a:t>Creative Commons</a:t>
            </a:r>
            <a:endParaRPr i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Identidade visual genérica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pt-BR" sz="1700"/>
              <a:t>open-source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18502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pt-BR" sz="1600"/>
              <a:t>Representational State Transfer</a:t>
            </a:r>
            <a:r>
              <a:rPr lang="pt-BR" sz="1600"/>
              <a:t> (REST)</a:t>
            </a:r>
            <a:endParaRPr sz="16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426" y="907825"/>
            <a:ext cx="3240825" cy="166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413" y="1776424"/>
            <a:ext cx="3240001" cy="15906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213" y="2289048"/>
            <a:ext cx="3240000" cy="173735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63" y="3203775"/>
            <a:ext cx="3240000" cy="16379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00" y="1853850"/>
            <a:ext cx="6123601" cy="309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545189"/>
            <a:ext cx="7560001" cy="405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716394"/>
            <a:ext cx="7560001" cy="37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88" y="201225"/>
            <a:ext cx="8769601" cy="474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definidos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/>
              <a:t>Uso de enumerações</a:t>
            </a:r>
            <a:endParaRPr sz="16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925" y="835238"/>
            <a:ext cx="6320075" cy="39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definidos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/>
              <a:t>Uso de enumerações</a:t>
            </a:r>
            <a:endParaRPr sz="160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50" y="473775"/>
            <a:ext cx="3554850" cy="466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3052100"/>
            <a:ext cx="4850523" cy="7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5784125" y="3184525"/>
            <a:ext cx="3305100" cy="53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254925" y="3401113"/>
            <a:ext cx="5106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definidos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Uso c</a:t>
            </a:r>
            <a:r>
              <a:rPr lang="pt-BR" sz="1600"/>
              <a:t>lasses auxiliares para padronização</a:t>
            </a:r>
            <a:endParaRPr sz="16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489478"/>
            <a:ext cx="9143998" cy="244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definidos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600"/>
              <a:t>Uso classes auxiliares para padronização</a:t>
            </a:r>
            <a:endParaRPr sz="16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489478"/>
            <a:ext cx="9143998" cy="244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162125" y="4124625"/>
            <a:ext cx="8848200" cy="6321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Cliente: Empresa Hardz Brands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prototipadas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0" y="654624"/>
            <a:ext cx="3850575" cy="21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75" y="1900875"/>
            <a:ext cx="3850575" cy="2470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850" y="2743924"/>
            <a:ext cx="3850575" cy="213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/>
          <p:nvPr/>
        </p:nvSpPr>
        <p:spPr>
          <a:xfrm>
            <a:off x="383075" y="995225"/>
            <a:ext cx="1299300" cy="3844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1968925" y="332525"/>
            <a:ext cx="6659700" cy="435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/>
          <p:nvPr/>
        </p:nvSpPr>
        <p:spPr>
          <a:xfrm>
            <a:off x="383075" y="995225"/>
            <a:ext cx="1299300" cy="3844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1968925" y="332525"/>
            <a:ext cx="6659700" cy="435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86375" y="3952750"/>
            <a:ext cx="1146300" cy="786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/>
          <p:nvPr/>
        </p:nvSpPr>
        <p:spPr>
          <a:xfrm>
            <a:off x="2023675" y="2154825"/>
            <a:ext cx="5115300" cy="2557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/>
          <p:nvPr/>
        </p:nvSpPr>
        <p:spPr>
          <a:xfrm>
            <a:off x="1958100" y="993100"/>
            <a:ext cx="5190300" cy="1096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7373275" y="2782550"/>
            <a:ext cx="1267200" cy="1941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/>
          <p:nvPr/>
        </p:nvSpPr>
        <p:spPr>
          <a:xfrm>
            <a:off x="7363925" y="955625"/>
            <a:ext cx="1255500" cy="16161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8" y="152400"/>
            <a:ext cx="75430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8" y="152400"/>
            <a:ext cx="75430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/>
          <p:nvPr/>
        </p:nvSpPr>
        <p:spPr>
          <a:xfrm>
            <a:off x="954575" y="854700"/>
            <a:ext cx="1209600" cy="3351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2343650" y="304425"/>
            <a:ext cx="5751000" cy="407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8" y="152400"/>
            <a:ext cx="75430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/>
          <p:nvPr/>
        </p:nvSpPr>
        <p:spPr>
          <a:xfrm>
            <a:off x="2302350" y="1189875"/>
            <a:ext cx="4539300" cy="3663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8" y="152400"/>
            <a:ext cx="75430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/>
          <p:nvPr/>
        </p:nvSpPr>
        <p:spPr>
          <a:xfrm>
            <a:off x="6904850" y="835950"/>
            <a:ext cx="1189800" cy="3314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/>
          <p:nvPr/>
        </p:nvSpPr>
        <p:spPr>
          <a:xfrm>
            <a:off x="393500" y="976475"/>
            <a:ext cx="1199100" cy="21435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/>
          <p:nvPr/>
        </p:nvSpPr>
        <p:spPr>
          <a:xfrm>
            <a:off x="1913750" y="341900"/>
            <a:ext cx="6724200" cy="388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/>
          <p:nvPr/>
        </p:nvSpPr>
        <p:spPr>
          <a:xfrm>
            <a:off x="1986200" y="1295025"/>
            <a:ext cx="6651900" cy="3417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5" y="152400"/>
            <a:ext cx="87363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6"/>
          <p:cNvSpPr/>
          <p:nvPr/>
        </p:nvSpPr>
        <p:spPr>
          <a:xfrm>
            <a:off x="7401400" y="914550"/>
            <a:ext cx="1246200" cy="397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9" y="1318643"/>
            <a:ext cx="8794802" cy="271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9" y="1318643"/>
            <a:ext cx="8794802" cy="27146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/>
          <p:nvPr/>
        </p:nvSpPr>
        <p:spPr>
          <a:xfrm>
            <a:off x="1611450" y="3139200"/>
            <a:ext cx="7317300" cy="279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9" y="1318643"/>
            <a:ext cx="8794802" cy="271461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1611450" y="3444000"/>
            <a:ext cx="7317300" cy="279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334650" y="2191650"/>
            <a:ext cx="247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Obrigado!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Como?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Como?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Desafios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Como?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Desafios</a:t>
            </a:r>
            <a:endParaRPr sz="15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98450" y="3701000"/>
            <a:ext cx="76197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Clientes da marca - </a:t>
            </a:r>
            <a:r>
              <a:rPr b="1" lang="pt-BR" sz="1500"/>
              <a:t>Exploradores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Como?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Desafios</a:t>
            </a:r>
            <a:endParaRPr sz="15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98450" y="3701000"/>
            <a:ext cx="76197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Clientes da marca - </a:t>
            </a:r>
            <a:r>
              <a:rPr b="1" lang="pt-BR" sz="1500"/>
              <a:t>Exploradores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Gestores do sistema - </a:t>
            </a:r>
            <a:r>
              <a:rPr b="1" lang="pt-BR" sz="1500"/>
              <a:t>Administradores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Como?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Desafios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Recompensas</a:t>
            </a:r>
            <a:endParaRPr sz="15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98450" y="3701000"/>
            <a:ext cx="76197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Clientes da marca - </a:t>
            </a:r>
            <a:r>
              <a:rPr b="1" lang="pt-BR" sz="1500"/>
              <a:t>Exploradores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Gestores do sistema - </a:t>
            </a:r>
            <a:r>
              <a:rPr b="1" lang="pt-BR" sz="1500"/>
              <a:t>Administradores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Cliente: Empresa Hardz Brands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Objetivos: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Envolver os clientes da empresa a fim de acelerar o crescimento da marca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Como?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Desafios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Recompensas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Uso de redes sociais</a:t>
            </a:r>
            <a:endParaRPr sz="15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98450" y="3701000"/>
            <a:ext cx="76197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Clientes da marca - </a:t>
            </a:r>
            <a:r>
              <a:rPr b="1" lang="pt-BR" sz="1500"/>
              <a:t>Exploradores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Gestores do sistema - </a:t>
            </a:r>
            <a:r>
              <a:rPr b="1" lang="pt-BR" sz="1500"/>
              <a:t>Administradores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