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F154A9-E159-4CEB-8EF0-88C293A376DC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8;p3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19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0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1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DDB0B4-CD81-4951-AA8D-CE3BD8BD9AC3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8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DCE3AD-266E-4FA2-A3B4-05EC180052D8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/>
          <p:nvPr/>
        </p:nvSpPr>
        <p:spPr>
          <a:xfrm>
            <a:off x="0" y="1507680"/>
            <a:ext cx="91436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  <a:ea typeface="Arial"/>
              </a:rPr>
              <a:t>Trabalho Interdisciplinar: Aplicações para Sustentabilidade</a:t>
            </a:r>
            <a:endParaRPr b="0" lang="pt-BR" sz="3300" spc="-1" strike="noStrike">
              <a:latin typeface="Arial"/>
            </a:endParaRPr>
          </a:p>
        </p:txBody>
      </p:sp>
      <p:pic>
        <p:nvPicPr>
          <p:cNvPr id="130" name="Google Shape;87;p13" descr=""/>
          <p:cNvPicPr/>
          <p:nvPr/>
        </p:nvPicPr>
        <p:blipFill>
          <a:blip r:embed="rId1"/>
          <a:stretch/>
        </p:blipFill>
        <p:spPr>
          <a:xfrm>
            <a:off x="0" y="-30600"/>
            <a:ext cx="600480" cy="51840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88;p13"/>
          <p:cNvSpPr/>
          <p:nvPr/>
        </p:nvSpPr>
        <p:spPr>
          <a:xfrm>
            <a:off x="676440" y="51840"/>
            <a:ext cx="29995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Engenharia de Software - 2/2021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2" name="Google Shape;89;p13"/>
          <p:cNvSpPr/>
          <p:nvPr/>
        </p:nvSpPr>
        <p:spPr>
          <a:xfrm>
            <a:off x="676440" y="3238560"/>
            <a:ext cx="42811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Professoras: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Ivre Marjorie Ribeiro Machado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Soraia Lúcia Da Silva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3" name="Google Shape;90;p13"/>
          <p:cNvSpPr/>
          <p:nvPr/>
        </p:nvSpPr>
        <p:spPr>
          <a:xfrm>
            <a:off x="4862880" y="3238560"/>
            <a:ext cx="42811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Alunos: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Guilherme Gabriel Silva Pereira,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Henrique Penna Forte Monteiro,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Lucas Ângelo Oliveira Martins Rocha,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Victor Boaventura Góes Campos,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Vinícius Marini Costa e Oliveira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67;p2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168;p2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169;p2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4;p23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75;p23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176;p23" descr=""/>
          <p:cNvPicPr/>
          <p:nvPr/>
        </p:nvPicPr>
        <p:blipFill>
          <a:blip r:embed="rId1"/>
          <a:stretch/>
        </p:blipFill>
        <p:spPr>
          <a:xfrm>
            <a:off x="0" y="1440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1;p24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82;p24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83;p2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8;p25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89;p25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90;p2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95;p26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196;p26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197;p2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02;p27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03;p27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204;p27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22000"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Questionário ao cliente (System Usability Scale)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5_1" descr="Interface gráfica do usuário, Text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732240" y="1852560"/>
            <a:ext cx="2742840" cy="2919960"/>
          </a:xfrm>
          <a:prstGeom prst="rect">
            <a:avLst/>
          </a:prstGeom>
          <a:ln w="0">
            <a:noFill/>
          </a:ln>
        </p:spPr>
      </p:pic>
      <p:pic>
        <p:nvPicPr>
          <p:cNvPr id="194" name="Imagem 6_1" descr="Interface gráfica do usuário&#10;&#10;Descrição gerada automaticamente"/>
          <p:cNvPicPr/>
          <p:nvPr/>
        </p:nvPicPr>
        <p:blipFill>
          <a:blip r:embed="rId2"/>
          <a:srcRect l="55120" t="684" r="210" b="41741"/>
          <a:stretch/>
        </p:blipFill>
        <p:spPr>
          <a:xfrm>
            <a:off x="3658680" y="1883520"/>
            <a:ext cx="4010760" cy="170676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143;p19_1"/>
          <p:cNvSpPr/>
          <p:nvPr/>
        </p:nvSpPr>
        <p:spPr>
          <a:xfrm>
            <a:off x="8165520" y="4106160"/>
            <a:ext cx="890640" cy="94104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Imagem 9_1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8344080" y="4308840"/>
            <a:ext cx="544680" cy="538560"/>
          </a:xfrm>
          <a:prstGeom prst="rect">
            <a:avLst/>
          </a:prstGeom>
          <a:ln w="0">
            <a:noFill/>
          </a:ln>
        </p:spPr>
      </p:pic>
      <p:sp>
        <p:nvSpPr>
          <p:cNvPr id="197" name="Retângulo 9_1"/>
          <p:cNvSpPr/>
          <p:nvPr/>
        </p:nvSpPr>
        <p:spPr>
          <a:xfrm>
            <a:off x="3832200" y="3213720"/>
            <a:ext cx="414000" cy="282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Imagem 11_1" descr="Gráfico&#10;&#10;Descrição gerada automaticamente"/>
          <p:cNvPicPr/>
          <p:nvPr/>
        </p:nvPicPr>
        <p:blipFill>
          <a:blip r:embed="rId4"/>
          <a:stretch/>
        </p:blipFill>
        <p:spPr>
          <a:xfrm>
            <a:off x="3658680" y="3592800"/>
            <a:ext cx="4036680" cy="1179360"/>
          </a:xfrm>
          <a:prstGeom prst="rect">
            <a:avLst/>
          </a:prstGeom>
          <a:ln w="0">
            <a:noFill/>
          </a:ln>
        </p:spPr>
      </p:pic>
      <p:sp>
        <p:nvSpPr>
          <p:cNvPr id="199" name="Conector de Seta Reta 11_1"/>
          <p:cNvSpPr/>
          <p:nvPr/>
        </p:nvSpPr>
        <p:spPr>
          <a:xfrm>
            <a:off x="6795000" y="3594960"/>
            <a:ext cx="5760" cy="11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95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02588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96;p14"/>
          <p:cNvSpPr/>
          <p:nvPr/>
        </p:nvSpPr>
        <p:spPr>
          <a:xfrm>
            <a:off x="0" y="4213440"/>
            <a:ext cx="914364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  <a:ea typeface="Arial"/>
              </a:rPr>
              <a:t>CADASTRO DO CORPO CLÍNICO</a:t>
            </a:r>
            <a:endParaRPr b="0" lang="pt-BR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1;p15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Contextualização da área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02;p15"/>
          <p:cNvSpPr txBox="1"/>
          <p:nvPr/>
        </p:nvSpPr>
        <p:spPr>
          <a:xfrm>
            <a:off x="729360" y="2079000"/>
            <a:ext cx="3457800" cy="1428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Hospital São Francisco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Corpo Clínico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03;p15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Google Shape;104;p15" descr=""/>
          <p:cNvPicPr/>
          <p:nvPr/>
        </p:nvPicPr>
        <p:blipFill>
          <a:blip r:embed="rId1"/>
          <a:stretch/>
        </p:blipFill>
        <p:spPr>
          <a:xfrm>
            <a:off x="7948800" y="4002480"/>
            <a:ext cx="859680" cy="8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9;p16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Contextualização do problema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0;p16"/>
          <p:cNvSpPr txBox="1"/>
          <p:nvPr/>
        </p:nvSpPr>
        <p:spPr>
          <a:xfrm>
            <a:off x="729360" y="2079000"/>
            <a:ext cx="6649200" cy="1865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Cadastro de novos médicos;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Análise de corpo clínico cadastrado;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Papelada e logística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Candidatura médica aprovada ou negada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11;p16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12;p16" descr=""/>
          <p:cNvPicPr/>
          <p:nvPr/>
        </p:nvPicPr>
        <p:blipFill>
          <a:blip r:embed="rId1"/>
          <a:stretch/>
        </p:blipFill>
        <p:spPr>
          <a:xfrm>
            <a:off x="8004960" y="4058280"/>
            <a:ext cx="747720" cy="7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7;p17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Especificação do cliente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18;p17"/>
          <p:cNvSpPr txBox="1"/>
          <p:nvPr/>
        </p:nvSpPr>
        <p:spPr>
          <a:xfrm>
            <a:off x="729360" y="2079000"/>
            <a:ext cx="6576480" cy="23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914400" indent="-310680">
              <a:lnSpc>
                <a:spcPct val="200000"/>
              </a:lnSpc>
              <a:buClr>
                <a:srgbClr val="1a1a1a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1a1a1a"/>
                </a:solidFill>
                <a:latin typeface="Lato"/>
                <a:ea typeface="Lato"/>
              </a:rPr>
              <a:t>Hierarquia do Corpo Clínico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200000"/>
              </a:lnSpc>
              <a:buClr>
                <a:srgbClr val="1a1a1a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1a1a1a"/>
                </a:solidFill>
                <a:latin typeface="Lato"/>
                <a:ea typeface="Lato"/>
              </a:rPr>
              <a:t>Fotos de identificação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200000"/>
              </a:lnSpc>
              <a:buClr>
                <a:srgbClr val="1a1a1a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1a1a1a"/>
                </a:solidFill>
                <a:latin typeface="Lato"/>
                <a:ea typeface="Lato"/>
              </a:rPr>
              <a:t>Médicos se inscrevem (CRM)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0680">
              <a:lnSpc>
                <a:spcPct val="200000"/>
              </a:lnSpc>
              <a:buClr>
                <a:srgbClr val="1a1a1a"/>
              </a:buClr>
              <a:buFont typeface="Lato"/>
              <a:buChar char="➢"/>
            </a:pPr>
            <a:r>
              <a:rPr b="0" lang="pt-BR" sz="1300" spc="-1" strike="noStrike">
                <a:solidFill>
                  <a:srgbClr val="1a1a1a"/>
                </a:solidFill>
                <a:latin typeface="Lato"/>
                <a:ea typeface="Lato"/>
              </a:rPr>
              <a:t>Possuem especialidades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200000"/>
              </a:lnSpc>
              <a:buClr>
                <a:srgbClr val="1a1a1a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1a1a1a"/>
                </a:solidFill>
                <a:latin typeface="Lato"/>
                <a:ea typeface="Lato"/>
              </a:rPr>
              <a:t>Assinatura digital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19;p17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120;p17" descr=""/>
          <p:cNvPicPr/>
          <p:nvPr/>
        </p:nvPicPr>
        <p:blipFill>
          <a:blip r:embed="rId1"/>
          <a:stretch/>
        </p:blipFill>
        <p:spPr>
          <a:xfrm>
            <a:off x="8003160" y="4056480"/>
            <a:ext cx="751320" cy="7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5;p18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Objetivo geral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26;p18"/>
          <p:cNvSpPr txBox="1"/>
          <p:nvPr/>
        </p:nvSpPr>
        <p:spPr>
          <a:xfrm>
            <a:off x="3724200" y="2321640"/>
            <a:ext cx="6382080" cy="18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Projetar e implementar solução para o problema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Agilizar e facilitar processo de cadastro de corpo clínico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27;p18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128;p18" descr=""/>
          <p:cNvPicPr/>
          <p:nvPr/>
        </p:nvPicPr>
        <p:blipFill>
          <a:blip r:embed="rId1"/>
          <a:stretch/>
        </p:blipFill>
        <p:spPr>
          <a:xfrm>
            <a:off x="7985160" y="4038480"/>
            <a:ext cx="787320" cy="787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129;p18" descr=""/>
          <p:cNvPicPr/>
          <p:nvPr/>
        </p:nvPicPr>
        <p:blipFill>
          <a:blip r:embed="rId2"/>
          <a:stretch/>
        </p:blipFill>
        <p:spPr>
          <a:xfrm>
            <a:off x="1107360" y="2205360"/>
            <a:ext cx="1620720" cy="162072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130;p18"/>
          <p:cNvSpPr/>
          <p:nvPr/>
        </p:nvSpPr>
        <p:spPr>
          <a:xfrm flipH="1">
            <a:off x="3379680" y="1980720"/>
            <a:ext cx="14040" cy="22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5;p19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Objetivos específicos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36;p19"/>
          <p:cNvSpPr txBox="1"/>
          <p:nvPr/>
        </p:nvSpPr>
        <p:spPr>
          <a:xfrm>
            <a:off x="2936160" y="2542320"/>
            <a:ext cx="5296680" cy="1186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Facilitar o processo do médico candidatar-se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Praticidade de visualizar os dados dos candidatos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137;p19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Google Shape;138;p19" descr=""/>
          <p:cNvPicPr/>
          <p:nvPr/>
        </p:nvPicPr>
        <p:blipFill>
          <a:blip r:embed="rId1"/>
          <a:stretch/>
        </p:blipFill>
        <p:spPr>
          <a:xfrm>
            <a:off x="8074800" y="4128480"/>
            <a:ext cx="607680" cy="60768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39;p19" descr="Arquivo médico grátis ícone"/>
          <p:cNvPicPr/>
          <p:nvPr/>
        </p:nvPicPr>
        <p:blipFill>
          <a:blip r:embed="rId2"/>
          <a:stretch/>
        </p:blipFill>
        <p:spPr>
          <a:xfrm>
            <a:off x="870480" y="2281680"/>
            <a:ext cx="1606320" cy="170748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140;p19"/>
          <p:cNvSpPr/>
          <p:nvPr/>
        </p:nvSpPr>
        <p:spPr>
          <a:xfrm flipH="1">
            <a:off x="2817000" y="1994400"/>
            <a:ext cx="14040" cy="22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5;p20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Justificativa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46;p20"/>
          <p:cNvSpPr txBox="1"/>
          <p:nvPr/>
        </p:nvSpPr>
        <p:spPr>
          <a:xfrm>
            <a:off x="4829760" y="1973160"/>
            <a:ext cx="4070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6000"/>
          </a:bodyPr>
          <a:p>
            <a:pPr marL="457200" indent="-3214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2100" spc="-1" strike="noStrike">
                <a:solidFill>
                  <a:srgbClr val="595959"/>
                </a:solidFill>
                <a:latin typeface="Lato"/>
                <a:ea typeface="Lato"/>
              </a:rPr>
              <a:t>Ganho de tempo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214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2100" spc="-1" strike="noStrike">
                <a:solidFill>
                  <a:srgbClr val="595959"/>
                </a:solidFill>
                <a:latin typeface="Lato"/>
                <a:ea typeface="Lato"/>
              </a:rPr>
              <a:t>Produtividade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214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2100" spc="-1" strike="noStrike">
                <a:solidFill>
                  <a:srgbClr val="595959"/>
                </a:solidFill>
                <a:latin typeface="Lato"/>
                <a:ea typeface="Lato"/>
              </a:rPr>
              <a:t>Organização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214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2100" spc="-1" strike="noStrike">
                <a:solidFill>
                  <a:srgbClr val="595959"/>
                </a:solidFill>
                <a:latin typeface="Lato"/>
                <a:ea typeface="Lato"/>
              </a:rPr>
              <a:t>Auxílio aos cadastrados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147;p20" descr=""/>
          <p:cNvPicPr/>
          <p:nvPr/>
        </p:nvPicPr>
        <p:blipFill>
          <a:blip r:embed="rId1"/>
          <a:stretch/>
        </p:blipFill>
        <p:spPr>
          <a:xfrm>
            <a:off x="2291040" y="2939400"/>
            <a:ext cx="553320" cy="63000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148;p20"/>
          <p:cNvSpPr/>
          <p:nvPr/>
        </p:nvSpPr>
        <p:spPr>
          <a:xfrm>
            <a:off x="729360" y="2394360"/>
            <a:ext cx="1433880" cy="152280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49;p20"/>
          <p:cNvSpPr/>
          <p:nvPr/>
        </p:nvSpPr>
        <p:spPr>
          <a:xfrm>
            <a:off x="2971800" y="2326680"/>
            <a:ext cx="1506960" cy="1590480"/>
          </a:xfrm>
          <a:prstGeom prst="ellipse">
            <a:avLst/>
          </a:prstGeom>
          <a:solidFill>
            <a:srgbClr val="38b6a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Google Shape;150;p20" descr=""/>
          <p:cNvPicPr/>
          <p:nvPr/>
        </p:nvPicPr>
        <p:blipFill>
          <a:blip r:embed="rId2"/>
          <a:stretch/>
        </p:blipFill>
        <p:spPr>
          <a:xfrm>
            <a:off x="880200" y="2573280"/>
            <a:ext cx="1140480" cy="116496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151;p20" descr=""/>
          <p:cNvPicPr/>
          <p:nvPr/>
        </p:nvPicPr>
        <p:blipFill>
          <a:blip r:embed="rId3"/>
          <a:stretch/>
        </p:blipFill>
        <p:spPr>
          <a:xfrm>
            <a:off x="3173760" y="2573280"/>
            <a:ext cx="1140480" cy="116496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152;p20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153;p20" descr=""/>
          <p:cNvPicPr/>
          <p:nvPr/>
        </p:nvPicPr>
        <p:blipFill>
          <a:blip r:embed="rId4"/>
          <a:stretch/>
        </p:blipFill>
        <p:spPr>
          <a:xfrm>
            <a:off x="8006400" y="4059720"/>
            <a:ext cx="744840" cy="74484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154;p20"/>
          <p:cNvSpPr/>
          <p:nvPr/>
        </p:nvSpPr>
        <p:spPr>
          <a:xfrm>
            <a:off x="4644000" y="1806120"/>
            <a:ext cx="20160" cy="259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59;p2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Solução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160;p21"/>
          <p:cNvSpPr/>
          <p:nvPr/>
        </p:nvSpPr>
        <p:spPr>
          <a:xfrm>
            <a:off x="537480" y="1854000"/>
            <a:ext cx="5296680" cy="28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Software para cadastro de novos médicos;</a:t>
            </a:r>
            <a:endParaRPr b="0" lang="pt-BR" sz="1300" spc="-1" strike="noStrike"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Avaliação de candidaturas;</a:t>
            </a:r>
            <a:endParaRPr b="0" lang="pt-BR" sz="1300" spc="-1" strike="noStrike">
              <a:latin typeface="Arial"/>
            </a:endParaRPr>
          </a:p>
          <a:p>
            <a:pPr marL="457200" indent="-310680">
              <a:lnSpc>
                <a:spcPct val="200000"/>
              </a:lnSpc>
              <a:buClr>
                <a:srgbClr val="595959"/>
              </a:buClr>
              <a:buFont typeface="Lato"/>
              <a:buChar char="❖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Cadastro e controle de equipes e unidades;</a:t>
            </a:r>
            <a:endParaRPr b="0" lang="pt-BR" sz="1300" spc="-1" strike="noStrike">
              <a:latin typeface="Arial"/>
            </a:endParaRPr>
          </a:p>
          <a:p>
            <a:pPr marL="457200" indent="-228240">
              <a:lnSpc>
                <a:spcPct val="2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 indent="-228240">
              <a:lnSpc>
                <a:spcPct val="2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172" name="Google Shape;161;p21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162;p21" descr=""/>
          <p:cNvPicPr/>
          <p:nvPr/>
        </p:nvPicPr>
        <p:blipFill>
          <a:blip r:embed="rId1"/>
          <a:stretch/>
        </p:blipFill>
        <p:spPr>
          <a:xfrm>
            <a:off x="7944120" y="3935880"/>
            <a:ext cx="869400" cy="99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2021-12-11T15:36:21Z</dcterms:modified>
  <cp:revision>1</cp:revision>
  <dc:subject/>
  <dc:title/>
</cp:coreProperties>
</file>