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5E5DA-2F19-406C-B1A5-EEDD0EBFD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907773"/>
          </a:xfrm>
        </p:spPr>
        <p:txBody>
          <a:bodyPr/>
          <a:lstStyle/>
          <a:p>
            <a:pPr algn="ctr"/>
            <a:r>
              <a:rPr lang="pt-BR" dirty="0"/>
              <a:t>Spice girls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FAC0FB-E6BA-470F-90A0-DA853D7D0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40528"/>
            <a:ext cx="8791575" cy="291727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Nomes:</a:t>
            </a:r>
          </a:p>
          <a:p>
            <a:r>
              <a:rPr lang="pt-BR" dirty="0">
                <a:solidFill>
                  <a:schemeClr val="tx1"/>
                </a:solidFill>
              </a:rPr>
              <a:t>Arthur gomes</a:t>
            </a:r>
          </a:p>
          <a:p>
            <a:r>
              <a:rPr lang="pt-BR" dirty="0">
                <a:solidFill>
                  <a:schemeClr val="tx1"/>
                </a:solidFill>
              </a:rPr>
              <a:t>Bryan Rosenberg</a:t>
            </a:r>
          </a:p>
          <a:p>
            <a:r>
              <a:rPr lang="pt-BR" dirty="0">
                <a:solidFill>
                  <a:schemeClr val="tx1"/>
                </a:solidFill>
              </a:rPr>
              <a:t>Gabriel Vieira</a:t>
            </a:r>
          </a:p>
          <a:p>
            <a:r>
              <a:rPr lang="pt-BR" dirty="0">
                <a:solidFill>
                  <a:schemeClr val="tx1"/>
                </a:solidFill>
              </a:rPr>
              <a:t>Guilherme Drumond</a:t>
            </a:r>
          </a:p>
          <a:p>
            <a:r>
              <a:rPr lang="pt-BR" dirty="0">
                <a:solidFill>
                  <a:schemeClr val="tx1"/>
                </a:solidFill>
              </a:rPr>
              <a:t>Leandro Sena</a:t>
            </a:r>
          </a:p>
        </p:txBody>
      </p:sp>
    </p:spTree>
    <p:extLst>
      <p:ext uri="{BB962C8B-B14F-4D97-AF65-F5344CB8AC3E}">
        <p14:creationId xmlns:p14="http://schemas.microsoft.com/office/powerpoint/2010/main" val="415847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72F0729-3B1D-4DB1-B71E-171EE22F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59568"/>
            <a:ext cx="9906000" cy="1477961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5777725-F983-4D04-BD6E-0D24A649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713" y="1631551"/>
            <a:ext cx="4649783" cy="823912"/>
          </a:xfrm>
        </p:spPr>
        <p:txBody>
          <a:bodyPr/>
          <a:lstStyle/>
          <a:p>
            <a:r>
              <a:rPr lang="pt-BR" dirty="0"/>
              <a:t>Requisitos funcionais: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BCC6798-4292-40A8-8FB9-429AD5D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2600587"/>
            <a:ext cx="4878391" cy="3190611"/>
          </a:xfrm>
        </p:spPr>
        <p:txBody>
          <a:bodyPr/>
          <a:lstStyle/>
          <a:p>
            <a:r>
              <a:rPr lang="pt-BR" dirty="0"/>
              <a:t>Aba de controle de gastos.</a:t>
            </a:r>
          </a:p>
          <a:p>
            <a:r>
              <a:rPr lang="pt-BR" dirty="0"/>
              <a:t>Acompanhamento de resultados (gráficos/tabelas).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D205C74-AA24-4F60-BAA7-1C10A3091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631551"/>
            <a:ext cx="4646602" cy="823912"/>
          </a:xfrm>
        </p:spPr>
        <p:txBody>
          <a:bodyPr/>
          <a:lstStyle/>
          <a:p>
            <a:r>
              <a:rPr lang="pt-BR" dirty="0"/>
              <a:t>Requisitos não funcionais: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C061CA39-1D0A-4DAD-B4C8-ADE1D0354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00587"/>
            <a:ext cx="4875210" cy="3190611"/>
          </a:xfrm>
        </p:spPr>
        <p:txBody>
          <a:bodyPr/>
          <a:lstStyle/>
          <a:p>
            <a:r>
              <a:rPr lang="pt-BR" dirty="0"/>
              <a:t>Segurança de dados.</a:t>
            </a:r>
          </a:p>
          <a:p>
            <a:r>
              <a:rPr lang="pt-BR" dirty="0"/>
              <a:t>Criação de usuário (com base na persona).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66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D71A93-FD47-40A7-B4AA-4BC52B8F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411" y="2689715"/>
            <a:ext cx="9905998" cy="1478570"/>
          </a:xfrm>
        </p:spPr>
        <p:txBody>
          <a:bodyPr>
            <a:noAutofit/>
          </a:bodyPr>
          <a:lstStyle/>
          <a:p>
            <a:r>
              <a:rPr lang="pt-BR" sz="259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6292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1803A-3F39-4667-A192-01F46CA1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303" y="543017"/>
            <a:ext cx="9905998" cy="883111"/>
          </a:xfrm>
        </p:spPr>
        <p:txBody>
          <a:bodyPr/>
          <a:lstStyle/>
          <a:p>
            <a:pPr algn="ctr"/>
            <a:r>
              <a:rPr lang="pt-BR" b="1" dirty="0"/>
              <a:t>Falta de gestão financeira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B60D4-2E54-436E-B92C-C836E016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407"/>
            <a:ext cx="9905999" cy="2567032"/>
          </a:xfrm>
        </p:spPr>
        <p:txBody>
          <a:bodyPr>
            <a:normAutofit/>
          </a:bodyPr>
          <a:lstStyle/>
          <a:p>
            <a:r>
              <a:rPr lang="pt-BR" dirty="0"/>
              <a:t>Endividamento.</a:t>
            </a:r>
          </a:p>
          <a:p>
            <a:r>
              <a:rPr lang="pt-BR" dirty="0"/>
              <a:t>Falta de dinheiro.</a:t>
            </a:r>
          </a:p>
          <a:p>
            <a:r>
              <a:rPr lang="pt-BR" dirty="0"/>
              <a:t>Impostos.</a:t>
            </a:r>
          </a:p>
          <a:p>
            <a:r>
              <a:rPr lang="pt-BR" dirty="0"/>
              <a:t>Maior problema: falta de gestão financeira.</a:t>
            </a:r>
          </a:p>
        </p:txBody>
      </p:sp>
      <p:pic>
        <p:nvPicPr>
          <p:cNvPr id="2050" name="Picture 2" descr="Endividamento das famílias brasileiras bate novo recorde na pandemia, diz  BC - Sindicato dos Bancá">
            <a:extLst>
              <a:ext uri="{FF2B5EF4-FFF2-40B4-BE49-F238E27FC236}">
                <a16:creationId xmlns:a16="http://schemas.microsoft.com/office/drawing/2014/main" id="{E463DD2A-72AB-4991-B86D-68AB2CD2B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18" y="4211273"/>
            <a:ext cx="3854286" cy="237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ndividamento bate recorde em março puxado pelo cartão de crédito, diz CNC  | Economia | G1">
            <a:extLst>
              <a:ext uri="{FF2B5EF4-FFF2-40B4-BE49-F238E27FC236}">
                <a16:creationId xmlns:a16="http://schemas.microsoft.com/office/drawing/2014/main" id="{3DD2AB7D-6407-481A-ACEE-A8063560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735" y="4211273"/>
            <a:ext cx="3930724" cy="237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7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A07EC-FFF2-42C1-ADEE-C749ED4B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 que é gestão financeira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EB5537-8650-4280-9351-A8ECC089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effectLst/>
                <a:latin typeface="Lato" panose="020F0502020204030203" pitchFamily="34" charset="0"/>
              </a:rPr>
              <a:t>Gestão financeira é o conjunto de processos, métodos e ações que permitem a uma empresa/pessoa controlar, analisar e planejar suas atividades financeiras.</a:t>
            </a:r>
          </a:p>
          <a:p>
            <a:pPr marL="0" indent="0" algn="just">
              <a:buNone/>
            </a:pPr>
            <a:endParaRPr lang="pt-BR" b="0" i="0" dirty="0">
              <a:effectLst/>
              <a:latin typeface="Lato" panose="020F0502020204030203" pitchFamily="34" charset="0"/>
            </a:endParaRPr>
          </a:p>
        </p:txBody>
      </p:sp>
      <p:pic>
        <p:nvPicPr>
          <p:cNvPr id="1030" name="Picture 6" descr="Gestão Financeira: O diferencial das empresas do século XXI">
            <a:extLst>
              <a:ext uri="{FF2B5EF4-FFF2-40B4-BE49-F238E27FC236}">
                <a16:creationId xmlns:a16="http://schemas.microsoft.com/office/drawing/2014/main" id="{5383CBC8-54E5-427C-9B28-B4246191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258" y="3783435"/>
            <a:ext cx="5052712" cy="26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1803A-3F39-4667-A192-01F46CA1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6228"/>
            <a:ext cx="9905998" cy="1451295"/>
          </a:xfrm>
        </p:spPr>
        <p:txBody>
          <a:bodyPr/>
          <a:lstStyle/>
          <a:p>
            <a:r>
              <a:rPr lang="pt-BR" b="1" dirty="0"/>
              <a:t>análise do Problema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B60D4-2E54-436E-B92C-C836E016C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918" y="2186381"/>
            <a:ext cx="3196899" cy="68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Questionamento:</a:t>
            </a:r>
          </a:p>
          <a:p>
            <a:endParaRPr lang="pt-BR" dirty="0"/>
          </a:p>
          <a:p>
            <a:r>
              <a:rPr lang="pt-BR" dirty="0"/>
              <a:t>Duvidas: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51DB2B8-A97D-44ED-9F28-84EECBF1FE9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41413" y="3048376"/>
            <a:ext cx="3208735" cy="262016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Qual o melhor meio para começar a gerir bem o seu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lidar com diferentes perfis de pessoas.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2418CF-1973-4ABB-8931-F67BF409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5658" y="2186381"/>
            <a:ext cx="3184385" cy="685800"/>
          </a:xfrm>
        </p:spPr>
        <p:txBody>
          <a:bodyPr/>
          <a:lstStyle/>
          <a:p>
            <a:r>
              <a:rPr lang="pt-BR" dirty="0"/>
              <a:t>Certezas: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CAD8D71-D0A9-4EEB-9739-4F026225AD5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09935" y="3045204"/>
            <a:ext cx="3195830" cy="26233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Fundamental saber gerir o próprio dinheiro.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pessoas não sabem gerir o seu dinheiro.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2CFD6D-3B76-46D8-AB36-0035CA93DE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9114" y="2186381"/>
            <a:ext cx="3194968" cy="685800"/>
          </a:xfrm>
        </p:spPr>
        <p:txBody>
          <a:bodyPr/>
          <a:lstStyle/>
          <a:p>
            <a:r>
              <a:rPr lang="pt-BR" dirty="0"/>
              <a:t>Suposições: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EA2D91A-6E02-4DE0-9178-ED78BA67C67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776941" y="3045204"/>
            <a:ext cx="3194968" cy="24309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inherit"/>
              </a:rPr>
              <a:t>As pessoas compram o que não podem ter de acordo com a sua realidade financeira.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0" i="0" dirty="0">
                <a:effectLst/>
                <a:latin typeface="inherit"/>
              </a:rPr>
              <a:t>As pessoas não sabem realmente o valor das coisas.</a:t>
            </a:r>
          </a:p>
          <a:p>
            <a:endParaRPr lang="pt-BR" dirty="0"/>
          </a:p>
        </p:txBody>
      </p:sp>
      <p:pic>
        <p:nvPicPr>
          <p:cNvPr id="3074" name="Picture 2" descr="Dúvidas Frequentes | Anelo Corretora de Seguros">
            <a:extLst>
              <a:ext uri="{FF2B5EF4-FFF2-40B4-BE49-F238E27FC236}">
                <a16:creationId xmlns:a16="http://schemas.microsoft.com/office/drawing/2014/main" id="{38D93978-A612-48D9-BACE-493595DEC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142" y="4356870"/>
            <a:ext cx="23526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7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9100A46F-D195-4742-978B-568511B8D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309" y="1582925"/>
            <a:ext cx="4734586" cy="4610743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E6EB075E-B6CA-4F14-8A6C-BF6479CCB6D1}"/>
              </a:ext>
            </a:extLst>
          </p:cNvPr>
          <p:cNvSpPr txBox="1"/>
          <p:nvPr/>
        </p:nvSpPr>
        <p:spPr>
          <a:xfrm>
            <a:off x="2936147" y="620786"/>
            <a:ext cx="647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MAPA DOS STAKEHOLDERS</a:t>
            </a:r>
          </a:p>
        </p:txBody>
      </p:sp>
    </p:spTree>
    <p:extLst>
      <p:ext uri="{BB962C8B-B14F-4D97-AF65-F5344CB8AC3E}">
        <p14:creationId xmlns:p14="http://schemas.microsoft.com/office/powerpoint/2010/main" val="71532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EC75-A898-401F-8EAB-F52A5AC4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166"/>
          </a:xfrm>
        </p:spPr>
        <p:txBody>
          <a:bodyPr/>
          <a:lstStyle/>
          <a:p>
            <a:pPr algn="ctr"/>
            <a:r>
              <a:rPr lang="pt-BR" dirty="0"/>
              <a:t>Primeira </a:t>
            </a:r>
            <a:r>
              <a:rPr lang="pt-BR" dirty="0" err="1"/>
              <a:t>pErSONA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C521E2-DDC7-40EE-8505-6FB4B9EA9FA4}"/>
              </a:ext>
            </a:extLst>
          </p:cNvPr>
          <p:cNvSpPr txBox="1"/>
          <p:nvPr/>
        </p:nvSpPr>
        <p:spPr>
          <a:xfrm>
            <a:off x="1294223" y="1686186"/>
            <a:ext cx="9049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Perfil: Calma, responsável e investidor.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Metas: Independência financeira.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devemos trata-la: dando informações necessárias e liberdade para customizar seus investimentos.</a:t>
            </a:r>
          </a:p>
        </p:txBody>
      </p:sp>
    </p:spTree>
    <p:extLst>
      <p:ext uri="{BB962C8B-B14F-4D97-AF65-F5344CB8AC3E}">
        <p14:creationId xmlns:p14="http://schemas.microsoft.com/office/powerpoint/2010/main" val="59892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2EC75-A898-401F-8EAB-F52A5AC4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166"/>
          </a:xfrm>
        </p:spPr>
        <p:txBody>
          <a:bodyPr/>
          <a:lstStyle/>
          <a:p>
            <a:pPr algn="ctr"/>
            <a:r>
              <a:rPr lang="pt-BR" dirty="0"/>
              <a:t>Segunda </a:t>
            </a:r>
            <a:r>
              <a:rPr lang="pt-BR" dirty="0" err="1"/>
              <a:t>pErSONA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C521E2-DDC7-40EE-8505-6FB4B9EA9FA4}"/>
              </a:ext>
            </a:extLst>
          </p:cNvPr>
          <p:cNvSpPr txBox="1"/>
          <p:nvPr/>
        </p:nvSpPr>
        <p:spPr>
          <a:xfrm>
            <a:off x="1294223" y="1686186"/>
            <a:ext cx="90494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Perfil: Alegre e conservadora.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Metas: Estabilidade financeira.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Como devemos trata-la: dando informações de investimentos que possuem baixo risco.</a:t>
            </a:r>
          </a:p>
        </p:txBody>
      </p:sp>
    </p:spTree>
    <p:extLst>
      <p:ext uri="{BB962C8B-B14F-4D97-AF65-F5344CB8AC3E}">
        <p14:creationId xmlns:p14="http://schemas.microsoft.com/office/powerpoint/2010/main" val="241540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A62C1-3CBE-49CB-9DE7-8A13E63F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08D4D-1AED-45C0-B834-55E915B92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546" y="356067"/>
            <a:ext cx="8892654" cy="6323666"/>
          </a:xfrm>
        </p:spPr>
      </p:pic>
    </p:spTree>
    <p:extLst>
      <p:ext uri="{BB962C8B-B14F-4D97-AF65-F5344CB8AC3E}">
        <p14:creationId xmlns:p14="http://schemas.microsoft.com/office/powerpoint/2010/main" val="8429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49F4-E42C-48AE-93EA-ED12AC27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51559"/>
          </a:xfrm>
        </p:spPr>
        <p:txBody>
          <a:bodyPr/>
          <a:lstStyle/>
          <a:p>
            <a:r>
              <a:rPr lang="pt-BR" dirty="0"/>
              <a:t>Possíveis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DE4C4-EA10-4C52-A118-59E6FDA4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Aba de controle de gastos mensais.</a:t>
            </a:r>
          </a:p>
          <a:p>
            <a:r>
              <a:rPr lang="pt-BR" dirty="0"/>
              <a:t>Porcentagem/tempo de renda para cada objetivo.</a:t>
            </a:r>
          </a:p>
          <a:p>
            <a:r>
              <a:rPr lang="pt-BR" dirty="0"/>
              <a:t>Definição de prioridades e o quanto de dinheiro elas consomem.</a:t>
            </a:r>
          </a:p>
          <a:p>
            <a:r>
              <a:rPr lang="pt-BR" dirty="0"/>
              <a:t>Fazer um design em que o acompanhamento dos resultado seja prioridade.</a:t>
            </a:r>
          </a:p>
          <a:p>
            <a:r>
              <a:rPr lang="pt-BR" dirty="0"/>
              <a:t>Programação de investimentos de vida como : filhos, objetivos, etc...</a:t>
            </a:r>
          </a:p>
          <a:p>
            <a:r>
              <a:rPr lang="pt-BR" dirty="0"/>
              <a:t>Valor estipulado para caixa de emergência.</a:t>
            </a:r>
          </a:p>
        </p:txBody>
      </p:sp>
    </p:spTree>
    <p:extLst>
      <p:ext uri="{BB962C8B-B14F-4D97-AF65-F5344CB8AC3E}">
        <p14:creationId xmlns:p14="http://schemas.microsoft.com/office/powerpoint/2010/main" val="52171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124</TotalTime>
  <Words>295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Circuito</vt:lpstr>
      <vt:lpstr>Spice girls</vt:lpstr>
      <vt:lpstr>Falta de gestão financeira</vt:lpstr>
      <vt:lpstr>O que é gestão financeira</vt:lpstr>
      <vt:lpstr>análise do Problema</vt:lpstr>
      <vt:lpstr>Apresentação do PowerPoint</vt:lpstr>
      <vt:lpstr>Primeira pErSONA</vt:lpstr>
      <vt:lpstr>Segunda pErSONA</vt:lpstr>
      <vt:lpstr>Apresentação do PowerPoint</vt:lpstr>
      <vt:lpstr>Possíveis Soluções</vt:lpstr>
      <vt:lpstr>Requisitos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Spice girls</dc:title>
  <dc:creator>Gabriel Vieira</dc:creator>
  <cp:lastModifiedBy>GABRIEL AFONSO INFANTE VIEIRA</cp:lastModifiedBy>
  <cp:revision>5</cp:revision>
  <dcterms:created xsi:type="dcterms:W3CDTF">2022-04-18T17:43:17Z</dcterms:created>
  <dcterms:modified xsi:type="dcterms:W3CDTF">2022-04-20T14:00:28Z</dcterms:modified>
</cp:coreProperties>
</file>