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: Forma 4"/>
          <p:cNvSpPr/>
          <p:nvPr/>
        </p:nvSpPr>
        <p:spPr>
          <a:xfrm>
            <a:off x="0" y="0"/>
            <a:ext cx="12192480" cy="4572360"/>
          </a:xfrm>
          <a:custGeom>
            <a:avLst/>
            <a:gdLst/>
            <a:ahLst/>
            <a:cxnLst/>
            <a:rect l="0" t="0" r="r" b="b"/>
            <a:pathLst>
              <a:path w="33869" h="12702">
                <a:moveTo>
                  <a:pt x="0" y="0"/>
                </a:moveTo>
                <a:lnTo>
                  <a:pt x="33868" y="0"/>
                </a:lnTo>
                <a:lnTo>
                  <a:pt x="33868" y="12701"/>
                </a:lnTo>
                <a:lnTo>
                  <a:pt x="0" y="12701"/>
                </a:lnTo>
                <a:lnTo>
                  <a:pt x="0" y="0"/>
                </a:lnTo>
                <a:close/>
              </a:path>
            </a:pathLst>
          </a:custGeom>
          <a:solidFill>
            <a:srgbClr val="1282AB"/>
          </a:solidFill>
          <a:ln w="0">
            <a:noFill/>
          </a:ln>
        </p:spPr>
      </p:sp>
      <p:sp>
        <p:nvSpPr>
          <p:cNvPr id="6" name="Forma Livre: Forma 5"/>
          <p:cNvSpPr/>
          <p:nvPr/>
        </p:nvSpPr>
        <p:spPr>
          <a:xfrm>
            <a:off x="822549960" y="109023120"/>
            <a:ext cx="12192480" cy="4572360"/>
          </a:xfrm>
          <a:custGeom>
            <a:avLst/>
            <a:gdLst/>
            <a:ahLst/>
            <a:cxnLst/>
            <a:rect l="0" t="0" r="r" b="b"/>
            <a:pathLst>
              <a:path w="33869" h="12702">
                <a:moveTo>
                  <a:pt x="33868" y="0"/>
                </a:moveTo>
                <a:lnTo>
                  <a:pt x="33868" y="12701"/>
                </a:lnTo>
                <a:lnTo>
                  <a:pt x="0" y="12701"/>
                </a:lnTo>
                <a:cubicBezTo>
                  <a:pt x="13498" y="9298"/>
                  <a:pt x="24966" y="4969"/>
                  <a:pt x="33868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" name="Conector reto 1"/>
          <p:cNvSpPr/>
          <p:nvPr/>
        </p:nvSpPr>
        <p:spPr>
          <a:xfrm flipV="1">
            <a:off x="8386920" y="5264280"/>
            <a:ext cx="0" cy="914400"/>
          </a:xfrm>
          <a:prstGeom prst="line">
            <a:avLst/>
          </a:prstGeom>
          <a:ln w="19080">
            <a:solidFill>
              <a:srgbClr val="1282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ector reto 40"/>
          <p:cNvSpPr/>
          <p:nvPr/>
        </p:nvSpPr>
        <p:spPr>
          <a:xfrm flipV="1">
            <a:off x="762120" y="826200"/>
            <a:ext cx="0" cy="914400"/>
          </a:xfrm>
          <a:prstGeom prst="line">
            <a:avLst/>
          </a:prstGeom>
          <a:ln w="19080">
            <a:solidFill>
              <a:srgbClr val="1AAD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m 79"/>
          <p:cNvPicPr/>
          <p:nvPr/>
        </p:nvPicPr>
        <p:blipFill>
          <a:blip r:embed="rId14"/>
          <a:stretch/>
        </p:blipFill>
        <p:spPr>
          <a:xfrm>
            <a:off x="0" y="0"/>
            <a:ext cx="12188880" cy="4572000"/>
          </a:xfrm>
          <a:prstGeom prst="rect">
            <a:avLst/>
          </a:prstGeom>
          <a:ln w="0">
            <a:noFill/>
          </a:ln>
        </p:spPr>
      </p:pic>
      <p:sp>
        <p:nvSpPr>
          <p:cNvPr id="81" name="Conector reto 80"/>
          <p:cNvSpPr/>
          <p:nvPr/>
        </p:nvSpPr>
        <p:spPr>
          <a:xfrm flipV="1">
            <a:off x="8386920" y="5264280"/>
            <a:ext cx="0" cy="914400"/>
          </a:xfrm>
          <a:prstGeom prst="line">
            <a:avLst/>
          </a:prstGeom>
          <a:ln w="19080">
            <a:solidFill>
              <a:srgbClr val="1AAD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aixaDeTexto 119"/>
          <p:cNvSpPr txBox="1"/>
          <p:nvPr/>
        </p:nvSpPr>
        <p:spPr>
          <a:xfrm>
            <a:off x="502200" y="4960080"/>
            <a:ext cx="7682400" cy="146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r">
              <a:lnSpc>
                <a:spcPct val="80000"/>
              </a:lnSpc>
              <a:buNone/>
            </a:pPr>
            <a:r>
              <a:rPr lang="en-US" sz="5000" b="0" strike="noStrike" cap="all" spc="-1">
                <a:solidFill>
                  <a:srgbClr val="0B0B0B"/>
                </a:solidFill>
                <a:latin typeface="TwCenMT-Regular"/>
                <a:ea typeface="TwCenMT-Regular"/>
              </a:rPr>
              <a:t>ProjetO diagnohelp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121" name="CaixaDeTexto 120"/>
          <p:cNvSpPr txBox="1"/>
          <p:nvPr/>
        </p:nvSpPr>
        <p:spPr>
          <a:xfrm>
            <a:off x="8589240" y="4678920"/>
            <a:ext cx="3510360" cy="2025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r>
              <a:rPr lang="en-US" sz="2400" b="1" strike="noStrike" spc="-1">
                <a:solidFill>
                  <a:srgbClr val="0B0B0B"/>
                </a:solidFill>
                <a:latin typeface="TwCenMT-Bold"/>
                <a:ea typeface="TwCenMT-Bold"/>
              </a:rPr>
              <a:t>Equipe</a:t>
            </a:r>
            <a:endParaRPr lang="en-US" sz="24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B0B0B"/>
                </a:solidFill>
                <a:latin typeface="TwCenMT-Regular"/>
                <a:ea typeface="TwCenMT-Regular"/>
              </a:rPr>
              <a:t>Henrique Jardim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B0B0B"/>
                </a:solidFill>
                <a:latin typeface="TwCenMT-Regular"/>
                <a:ea typeface="TwCenMT-Regular"/>
              </a:rPr>
              <a:t>Leonardo Oliveira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B0B0B"/>
                </a:solidFill>
                <a:latin typeface="TwCenMT-Regular"/>
                <a:ea typeface="TwCenMT-Regular"/>
              </a:rPr>
              <a:t>Luís Henrique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B0B0B"/>
                </a:solidFill>
                <a:latin typeface="TwCenMT-Regular"/>
                <a:ea typeface="TwCenMT-Regular"/>
              </a:rPr>
              <a:t>Guilherme Santos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B0B0B"/>
                </a:solidFill>
                <a:latin typeface="TwCenMT-Regular"/>
                <a:ea typeface="TwCenMT-Regular"/>
              </a:rPr>
              <a:t>Victor de Souza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aixaDeTexto 121"/>
          <p:cNvSpPr txBox="1"/>
          <p:nvPr/>
        </p:nvSpPr>
        <p:spPr>
          <a:xfrm>
            <a:off x="1069200" y="585360"/>
            <a:ext cx="9630000" cy="149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5000" b="0" strike="noStrike" cap="all" spc="-1">
                <a:solidFill>
                  <a:srgbClr val="0B0B0B"/>
                </a:solidFill>
                <a:latin typeface="TwCenMT-Regular"/>
                <a:ea typeface="TwCenMT-Regular"/>
              </a:rPr>
              <a:t>O QUE É O TDAH?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123" name="CaixaDeTexto 122"/>
          <p:cNvSpPr txBox="1"/>
          <p:nvPr/>
        </p:nvSpPr>
        <p:spPr>
          <a:xfrm>
            <a:off x="1069200" y="2286000"/>
            <a:ext cx="9630000" cy="4023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100"/>
              </a:spcBef>
              <a:spcAft>
                <a:spcPts val="201"/>
              </a:spcAft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TwCenMT-Regular"/>
                <a:ea typeface="TwCenMT-Regular"/>
              </a:rPr>
              <a:t>O Transtorno do Déficit de Atenção com Hiperatividade (TDAH) é um transtorno neurobiológico, de causas genéticas, que aparece na infância e frequentemente acompanha o indivíduo por toda a sua vida. Ele se caracteriza por sintomas de desatenção, inquietude e impulsividade. Ele é chamado às vezes de DDA (Distúrbio do Déficit de Atenção). Em inglês, também é chamado de ADD, ADHD ou de AD/HD.​</a:t>
            </a:r>
            <a:endParaRPr lang="en-US" sz="2400" b="0" strike="noStrike" spc="-1">
              <a:latin typeface="Arial"/>
            </a:endParaRPr>
          </a:p>
          <a:p>
            <a:pPr marL="308520" algn="ctr">
              <a:lnSpc>
                <a:spcPct val="90000"/>
              </a:lnSpc>
              <a:spcBef>
                <a:spcPts val="1100"/>
              </a:spcBef>
              <a:spcAft>
                <a:spcPts val="201"/>
              </a:spcAft>
              <a:buNone/>
            </a:pP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00"/>
              </a:spcBef>
              <a:spcAft>
                <a:spcPts val="201"/>
              </a:spcAft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TwCenMT-Regular"/>
                <a:ea typeface="TwCenMT-Regular"/>
              </a:rPr>
              <a:t>Estudos apontam que 4,4% dos adultos, em todo o mundo, têm TDAH com quadro completo de sintomas.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aixaDeTexto 123"/>
          <p:cNvSpPr txBox="1"/>
          <p:nvPr/>
        </p:nvSpPr>
        <p:spPr>
          <a:xfrm>
            <a:off x="1017720" y="533880"/>
            <a:ext cx="9630000" cy="149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100"/>
              </a:spcBef>
              <a:spcAft>
                <a:spcPts val="201"/>
              </a:spcAft>
              <a:buNone/>
            </a:pPr>
            <a:r>
              <a:rPr lang="en-US" sz="5000" b="0" strike="noStrike" spc="-1">
                <a:solidFill>
                  <a:srgbClr val="000000"/>
                </a:solidFill>
                <a:latin typeface="TwCenMT-Regular"/>
                <a:ea typeface="TwCenMT-Regular"/>
              </a:rPr>
              <a:t>POR QUE É IMPORTANTE O DIAGNÓSTICO DO TDAH?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125" name="CaixaDeTexto 124"/>
          <p:cNvSpPr txBox="1"/>
          <p:nvPr/>
        </p:nvSpPr>
        <p:spPr>
          <a:xfrm>
            <a:off x="780120" y="2269440"/>
            <a:ext cx="10631520" cy="4645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100"/>
              </a:spcBef>
              <a:spcAft>
                <a:spcPts val="201"/>
              </a:spcAft>
              <a:buNone/>
            </a:pPr>
            <a:r>
              <a:rPr lang="en-US" sz="2300" b="0" strike="noStrike" spc="-1">
                <a:solidFill>
                  <a:srgbClr val="000000"/>
                </a:solidFill>
                <a:latin typeface="TwCenMT-Regular"/>
                <a:ea typeface="TwCenMT-Regular"/>
              </a:rPr>
              <a:t>A desatenção, tanto no adulto quanto na criança, é um sintoma e não a ‘causa’, como pode parecer. O comprometimento das funções executivas é o centro do problema, afetando a atenção, mas não só a atenção. Este comprometimento afeta a capacidade de planejamento, execução de tarefas, organização, manejo do tempo, memória de trabalho, regulação emocional, iniciação de tarefas e persistência ao alvo. Nos adultos este comprometimento frequentemente aparece como dificuldade em terminar tarefas no prazo determinado, atrasos frequentes, esquecimento de tarefas planejadas, etc.</a:t>
            </a:r>
            <a:endParaRPr lang="en-US" sz="23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00"/>
              </a:spcBef>
              <a:spcAft>
                <a:spcPts val="201"/>
              </a:spcAft>
              <a:buNone/>
            </a:pPr>
            <a:r>
              <a:rPr lang="en-US" sz="2300" b="0" strike="noStrike" spc="-1">
                <a:solidFill>
                  <a:srgbClr val="000000"/>
                </a:solidFill>
                <a:latin typeface="TwCenMT-Regular"/>
                <a:ea typeface="TwCenMT-Regular"/>
              </a:rPr>
              <a:t>Infelizmente, este conjunto de dificuldades, costuma ser julgado pelos colegas de trabalho e ou familiares próximos, como ‘preguiça’, ‘desleixo’, ‘desinteresse’, etc. Esta percepção, faz com que adultos com TDAH não diagnosticados, enxerguem tais dificuldades como parte de sua própria personalidade, inibindo a busca por uma avaliação diagnóstica e acarretando sérios problemas na autoestima e autoconfiança.</a:t>
            </a:r>
            <a:endParaRPr lang="en-US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aixaDeTexto 125"/>
          <p:cNvSpPr txBox="1"/>
          <p:nvPr/>
        </p:nvSpPr>
        <p:spPr>
          <a:xfrm>
            <a:off x="1069200" y="585360"/>
            <a:ext cx="9630000" cy="149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5000" b="0" strike="noStrike" cap="all" spc="-1">
                <a:solidFill>
                  <a:srgbClr val="0B0B0B"/>
                </a:solidFill>
                <a:latin typeface="TwCenMT-Regular"/>
                <a:ea typeface="TwCenMT-Regular"/>
              </a:rPr>
              <a:t>Público-Alvo | PERSONAS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127" name="CaixaDeTexto 126"/>
          <p:cNvSpPr txBox="1"/>
          <p:nvPr/>
        </p:nvSpPr>
        <p:spPr>
          <a:xfrm>
            <a:off x="1069200" y="1925640"/>
            <a:ext cx="9630000" cy="1208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100"/>
              </a:spcBef>
              <a:spcAft>
                <a:spcPts val="201"/>
              </a:spcAft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wCenMT-Regular"/>
                <a:ea typeface="TwCenMT-Regular"/>
              </a:rPr>
              <a:t>Pessoas que sofrem com TDAH e pessoas que convivem diariamente com quem é diagnosticado com o transtorno. 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28" name="CaixaDeTexto 127"/>
          <p:cNvSpPr txBox="1"/>
          <p:nvPr/>
        </p:nvSpPr>
        <p:spPr>
          <a:xfrm>
            <a:off x="1062000" y="3192120"/>
            <a:ext cx="2776320" cy="2386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100"/>
              </a:spcBef>
              <a:spcAft>
                <a:spcPts val="201"/>
              </a:spcAft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TwCenMT-Bold"/>
                <a:ea typeface="TwCenMT-Bold"/>
              </a:rPr>
              <a:t>Persona 1</a:t>
            </a:r>
            <a:r>
              <a:rPr lang="en-US" sz="2200" b="0" strike="noStrike" spc="-1">
                <a:solidFill>
                  <a:srgbClr val="000000"/>
                </a:solidFill>
                <a:latin typeface="TwCenMT-Regular"/>
                <a:ea typeface="TwCenMT-Regular"/>
              </a:rPr>
              <a:t> - Leonardo</a:t>
            </a:r>
            <a:endParaRPr lang="en-US" sz="2200" b="0" strike="noStrike" spc="-1">
              <a:latin typeface="Arial"/>
            </a:endParaRPr>
          </a:p>
          <a:p>
            <a:pPr marL="289440">
              <a:lnSpc>
                <a:spcPct val="90000"/>
              </a:lnSpc>
              <a:spcBef>
                <a:spcPts val="1100"/>
              </a:spcBef>
              <a:spcAft>
                <a:spcPts val="201"/>
              </a:spcAft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wCenMT-Regular"/>
                <a:ea typeface="TwCenMT-Regular"/>
              </a:rPr>
              <a:t>Estudante</a:t>
            </a:r>
            <a:endParaRPr lang="en-US" sz="2200" b="0" strike="noStrike" spc="-1">
              <a:latin typeface="Arial"/>
            </a:endParaRPr>
          </a:p>
          <a:p>
            <a:pPr marL="289440">
              <a:lnSpc>
                <a:spcPct val="90000"/>
              </a:lnSpc>
              <a:spcBef>
                <a:spcPts val="1100"/>
              </a:spcBef>
              <a:spcAft>
                <a:spcPts val="201"/>
              </a:spcAft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wCenMT-Regular"/>
                <a:ea typeface="TwCenMT-Regular"/>
              </a:rPr>
              <a:t>19 anos</a:t>
            </a:r>
            <a:endParaRPr lang="en-US" sz="2200" b="0" strike="noStrike" spc="-1">
              <a:latin typeface="Arial"/>
            </a:endParaRPr>
          </a:p>
          <a:p>
            <a:pPr marL="289440">
              <a:lnSpc>
                <a:spcPct val="90000"/>
              </a:lnSpc>
              <a:spcBef>
                <a:spcPts val="1100"/>
              </a:spcBef>
              <a:spcAft>
                <a:spcPts val="201"/>
              </a:spcAft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wCenMT-Regular"/>
                <a:ea typeface="TwCenMT-Regular"/>
              </a:rPr>
              <a:t>Tímido, ansioso</a:t>
            </a:r>
            <a:endParaRPr lang="en-US" sz="2200" b="0" strike="noStrike" spc="-1">
              <a:latin typeface="Arial"/>
            </a:endParaRPr>
          </a:p>
          <a:p>
            <a:pPr marL="289440">
              <a:lnSpc>
                <a:spcPct val="90000"/>
              </a:lnSpc>
              <a:spcBef>
                <a:spcPts val="1100"/>
              </a:spcBef>
              <a:spcAft>
                <a:spcPts val="201"/>
              </a:spcAft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wCenMT-Regular"/>
                <a:ea typeface="TwCenMT-Regular"/>
              </a:rPr>
              <a:t>Hobby: jogar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29" name="CaixaDeTexto 128"/>
          <p:cNvSpPr txBox="1"/>
          <p:nvPr/>
        </p:nvSpPr>
        <p:spPr>
          <a:xfrm>
            <a:off x="4375080" y="3192120"/>
            <a:ext cx="3441960" cy="2667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100"/>
              </a:spcBef>
              <a:spcAft>
                <a:spcPts val="201"/>
              </a:spcAft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TwCenMT-Bold"/>
                <a:ea typeface="TwCenMT-Bold"/>
              </a:rPr>
              <a:t>Persona 2</a:t>
            </a:r>
            <a:r>
              <a:rPr lang="en-US" sz="2200" b="0" strike="noStrike" spc="-1">
                <a:solidFill>
                  <a:srgbClr val="000000"/>
                </a:solidFill>
                <a:latin typeface="TwCenMT-Regular"/>
                <a:ea typeface="TwCenMT-Regular"/>
              </a:rPr>
              <a:t> - Isabella Gomes</a:t>
            </a:r>
            <a:endParaRPr lang="en-US" sz="2200" b="0" strike="noStrike" spc="-1">
              <a:latin typeface="Arial"/>
            </a:endParaRPr>
          </a:p>
          <a:p>
            <a:pPr marL="289440">
              <a:lnSpc>
                <a:spcPct val="90000"/>
              </a:lnSpc>
              <a:spcBef>
                <a:spcPts val="1100"/>
              </a:spcBef>
              <a:spcAft>
                <a:spcPts val="201"/>
              </a:spcAft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wCenMT-Regular"/>
                <a:ea typeface="TwCenMT-Regular"/>
              </a:rPr>
              <a:t>Estudante</a:t>
            </a:r>
            <a:endParaRPr lang="en-US" sz="2200" b="0" strike="noStrike" spc="-1">
              <a:latin typeface="Arial"/>
            </a:endParaRPr>
          </a:p>
          <a:p>
            <a:pPr marL="289440">
              <a:lnSpc>
                <a:spcPct val="90000"/>
              </a:lnSpc>
              <a:spcBef>
                <a:spcPts val="1100"/>
              </a:spcBef>
              <a:spcAft>
                <a:spcPts val="201"/>
              </a:spcAft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wCenMT-Regular"/>
                <a:ea typeface="TwCenMT-Regular"/>
              </a:rPr>
              <a:t>17 anos</a:t>
            </a:r>
            <a:endParaRPr lang="en-US" sz="2200" b="0" strike="noStrike" spc="-1">
              <a:latin typeface="Arial"/>
            </a:endParaRPr>
          </a:p>
          <a:p>
            <a:pPr marL="289440">
              <a:lnSpc>
                <a:spcPct val="90000"/>
              </a:lnSpc>
              <a:spcBef>
                <a:spcPts val="1100"/>
              </a:spcBef>
              <a:spcAft>
                <a:spcPts val="201"/>
              </a:spcAft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wCenMT-Regular"/>
                <a:ea typeface="TwCenMT-Regular"/>
              </a:rPr>
              <a:t>Perfeccionista, antissocial</a:t>
            </a:r>
            <a:endParaRPr lang="en-US" sz="2200" b="0" strike="noStrike" spc="-1">
              <a:latin typeface="Arial"/>
            </a:endParaRPr>
          </a:p>
          <a:p>
            <a:pPr marL="289440">
              <a:lnSpc>
                <a:spcPct val="90000"/>
              </a:lnSpc>
              <a:spcBef>
                <a:spcPts val="1100"/>
              </a:spcBef>
              <a:spcAft>
                <a:spcPts val="201"/>
              </a:spcAft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wCenMT-Regular"/>
                <a:ea typeface="TwCenMT-Regular"/>
              </a:rPr>
              <a:t>Hobby: ver filmes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30" name="CaixaDeTexto 129"/>
          <p:cNvSpPr txBox="1"/>
          <p:nvPr/>
        </p:nvSpPr>
        <p:spPr>
          <a:xfrm>
            <a:off x="8353440" y="3192120"/>
            <a:ext cx="3441960" cy="2386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100"/>
              </a:spcBef>
              <a:spcAft>
                <a:spcPts val="201"/>
              </a:spcAft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TwCenMT-Bold"/>
                <a:ea typeface="TwCenMT-Bold"/>
              </a:rPr>
              <a:t>Persona 3</a:t>
            </a:r>
            <a:r>
              <a:rPr lang="en-US" sz="2200" b="0" strike="noStrike" spc="-1">
                <a:solidFill>
                  <a:srgbClr val="000000"/>
                </a:solidFill>
                <a:latin typeface="TwCenMT-Regular"/>
                <a:ea typeface="TwCenMT-Regular"/>
              </a:rPr>
              <a:t> - Marcos Henrique</a:t>
            </a:r>
            <a:endParaRPr lang="en-US" sz="2200" b="0" strike="noStrike" spc="-1">
              <a:latin typeface="Arial"/>
            </a:endParaRPr>
          </a:p>
          <a:p>
            <a:pPr marL="289440">
              <a:lnSpc>
                <a:spcPct val="90000"/>
              </a:lnSpc>
              <a:spcBef>
                <a:spcPts val="1100"/>
              </a:spcBef>
              <a:spcAft>
                <a:spcPts val="201"/>
              </a:spcAft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wCenMT-Regular"/>
                <a:ea typeface="TwCenMT-Regular"/>
              </a:rPr>
              <a:t>Advogado</a:t>
            </a:r>
            <a:endParaRPr lang="en-US" sz="2200" b="0" strike="noStrike" spc="-1">
              <a:latin typeface="Arial"/>
            </a:endParaRPr>
          </a:p>
          <a:p>
            <a:pPr marL="289440">
              <a:lnSpc>
                <a:spcPct val="90000"/>
              </a:lnSpc>
              <a:spcBef>
                <a:spcPts val="1100"/>
              </a:spcBef>
              <a:spcAft>
                <a:spcPts val="201"/>
              </a:spcAft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wCenMT-Regular"/>
                <a:ea typeface="TwCenMT-Regular"/>
              </a:rPr>
              <a:t>31 anos</a:t>
            </a:r>
            <a:endParaRPr lang="en-US" sz="2200" b="0" strike="noStrike" spc="-1">
              <a:latin typeface="Arial"/>
            </a:endParaRPr>
          </a:p>
          <a:p>
            <a:pPr marL="289440">
              <a:lnSpc>
                <a:spcPct val="90000"/>
              </a:lnSpc>
              <a:spcBef>
                <a:spcPts val="1100"/>
              </a:spcBef>
              <a:spcAft>
                <a:spcPts val="201"/>
              </a:spcAft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wCenMT-Regular"/>
                <a:ea typeface="TwCenMT-Regular"/>
              </a:rPr>
              <a:t>Calmo e simpático</a:t>
            </a:r>
            <a:endParaRPr lang="en-US" sz="2200" b="0" strike="noStrike" spc="-1">
              <a:latin typeface="Arial"/>
            </a:endParaRPr>
          </a:p>
          <a:p>
            <a:pPr marL="289440">
              <a:lnSpc>
                <a:spcPct val="90000"/>
              </a:lnSpc>
              <a:spcBef>
                <a:spcPts val="1100"/>
              </a:spcBef>
              <a:spcAft>
                <a:spcPts val="201"/>
              </a:spcAft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wCenMT-Regular"/>
                <a:ea typeface="TwCenMT-Regular"/>
              </a:rPr>
              <a:t>Hobby: jogar futebol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aixaDeTexto 130"/>
          <p:cNvSpPr txBox="1"/>
          <p:nvPr/>
        </p:nvSpPr>
        <p:spPr>
          <a:xfrm>
            <a:off x="1069200" y="585360"/>
            <a:ext cx="9630000" cy="149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5000" b="0" strike="noStrike" cap="all" spc="-1">
                <a:solidFill>
                  <a:srgbClr val="0B0B0B"/>
                </a:solidFill>
                <a:latin typeface="TwCenMT-Regular"/>
                <a:ea typeface="TwCenMT-Regular"/>
              </a:rPr>
              <a:t>Proposta de Solução | Objetivos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132" name="CaixaDeTexto 131"/>
          <p:cNvSpPr txBox="1"/>
          <p:nvPr/>
        </p:nvSpPr>
        <p:spPr>
          <a:xfrm>
            <a:off x="1069200" y="2286000"/>
            <a:ext cx="9630000" cy="4023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100"/>
              </a:spcBef>
              <a:spcAft>
                <a:spcPts val="201"/>
              </a:spcAft>
              <a:buNone/>
            </a:pPr>
            <a:r>
              <a:rPr lang="en-US" sz="2500" b="0" strike="noStrike" spc="-1">
                <a:solidFill>
                  <a:srgbClr val="000000"/>
                </a:solidFill>
                <a:latin typeface="TwCenMT-Regular"/>
                <a:ea typeface="TwCenMT-Regular"/>
              </a:rPr>
              <a:t>O nosso time pretende contribuir com esta causa, fazendo a ponte do paciente e a doença. Pretendemos, através de um site bem responsivo e acessível, divulgar informações legitimas e sintomas do transtorno, nas quais os usuários podem se identificar. Planejamos também conectar os usuários a médicos credenciados para terem um diagnóstico médico da doença, caso necessário, e para os que sofrem do transtorno, listar tópicos e matérias sobre coisas que podem ajudar na rotina do paciente. </a:t>
            </a:r>
            <a:endParaRPr lang="en-US" sz="25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00"/>
              </a:spcBef>
              <a:spcAft>
                <a:spcPts val="201"/>
              </a:spcAft>
              <a:buNone/>
            </a:pPr>
            <a:r>
              <a:rPr lang="en-US" sz="2500" b="0" strike="noStrike" spc="-1">
                <a:solidFill>
                  <a:srgbClr val="000000"/>
                </a:solidFill>
                <a:latin typeface="TwCenMT-Regular"/>
                <a:ea typeface="TwCenMT-Regular"/>
              </a:rPr>
              <a:t>O principal a ser feito é um ambiente acolhedor, através da web, para aquele usuário que se sente incompetente, mas que na verdade, sofre de TDAH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aixaDeTexto 132"/>
          <p:cNvSpPr txBox="1"/>
          <p:nvPr/>
        </p:nvSpPr>
        <p:spPr>
          <a:xfrm>
            <a:off x="1280880" y="96120"/>
            <a:ext cx="9630000" cy="149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5000" b="0" strike="noStrike" cap="all" spc="-1">
                <a:solidFill>
                  <a:srgbClr val="0B0B0B"/>
                </a:solidFill>
                <a:latin typeface="TwCenMT-Regular"/>
                <a:ea typeface="TwCenMT-Regular"/>
              </a:rPr>
              <a:t>Histórias de Usuários e Requisitos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134" name="CaixaDeTexto 133"/>
          <p:cNvSpPr txBox="1"/>
          <p:nvPr/>
        </p:nvSpPr>
        <p:spPr>
          <a:xfrm>
            <a:off x="166680" y="1876680"/>
            <a:ext cx="3886200" cy="47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53000"/>
          </a:bodyPr>
          <a:lstStyle/>
          <a:p>
            <a:pPr algn="ctr">
              <a:spcBef>
                <a:spcPts val="1400"/>
              </a:spcBef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ArialMT"/>
                <a:ea typeface="ArialMT"/>
              </a:rPr>
              <a:t>Persona 1:</a:t>
            </a:r>
            <a:endParaRPr lang="en-US" sz="3200" b="0" strike="noStrike" spc="-1">
              <a:latin typeface="Arial"/>
            </a:endParaRPr>
          </a:p>
          <a:p>
            <a:pPr algn="ctr">
              <a:spcBef>
                <a:spcPts val="1400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MT"/>
                <a:ea typeface="ArialMT"/>
              </a:rPr>
              <a:t>Leonardo descobriu que tinha TDAH por um diagnóstico de um neurocirurgião quando ainda era criança, já que tinha baixo desempenho escolar. O TDAH desde sua infância o afeta de forma negativa, tanto no âmbito acadêmico quanto no âmbito pessoal. Muitas pessoas não o entendem e acham que ele é preguiçoso, lerdo e atrapalhado e isso com o tempo foi acarretando vários problemas emocionais. Ele disse que seria interessante se existisse um programa capaz de identificar o TDAH em alguém e ajudar disponibilizando mais informações sobre o tema.</a:t>
            </a:r>
            <a:endParaRPr lang="en-US" sz="3200" b="0" strike="noStrike" spc="-1">
              <a:latin typeface="Arial"/>
            </a:endParaRPr>
          </a:p>
          <a:p>
            <a:pPr algn="ctr">
              <a:spcBef>
                <a:spcPts val="1400"/>
              </a:spcBef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35" name="CaixaDeTexto 134"/>
          <p:cNvSpPr txBox="1"/>
          <p:nvPr/>
        </p:nvSpPr>
        <p:spPr>
          <a:xfrm>
            <a:off x="4155480" y="1665720"/>
            <a:ext cx="3881160" cy="475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4000"/>
          </a:bodyPr>
          <a:lstStyle/>
          <a:p>
            <a:pPr algn="ctr">
              <a:spcBef>
                <a:spcPts val="1400"/>
              </a:spcBef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ArialMT"/>
                <a:ea typeface="ArialMT"/>
              </a:rPr>
              <a:t>Persona 2:</a:t>
            </a:r>
            <a:endParaRPr lang="en-US" sz="3200" b="0" strike="noStrike" spc="-1">
              <a:latin typeface="Arial"/>
            </a:endParaRPr>
          </a:p>
          <a:p>
            <a:pPr algn="ctr">
              <a:spcBef>
                <a:spcPts val="1400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MT"/>
                <a:ea typeface="ArialMT"/>
              </a:rPr>
              <a:t>Oi, me chamo Isabella, tenho 17 anos e quando descobriram que tenho TDAH foi quando pequena ,quando eu já apresentava sintomas como dificuldades na escola , alguns tiques e gagueiras. Convivo com isso todos os dias e nunca me acostumei, acabo saindo bastante prejudicada no colégio e gostaria bastante de ajuda, principalmente de profissionais, para tirar dúvidas e realizar pequenos tratamentos.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6" name="CaixaDeTexto 135"/>
          <p:cNvSpPr txBox="1"/>
          <p:nvPr/>
        </p:nvSpPr>
        <p:spPr>
          <a:xfrm>
            <a:off x="8139240" y="1575720"/>
            <a:ext cx="3886200" cy="475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4500" lnSpcReduction="20000"/>
          </a:bodyPr>
          <a:lstStyle/>
          <a:p>
            <a:pPr algn="ctr">
              <a:spcBef>
                <a:spcPts val="1400"/>
              </a:spcBef>
              <a:buNone/>
            </a:pPr>
            <a:r>
              <a:rPr lang="en-US" sz="3200" b="1" strike="noStrike" spc="-1" dirty="0">
                <a:solidFill>
                  <a:srgbClr val="000000"/>
                </a:solidFill>
                <a:latin typeface="ArialMT"/>
                <a:ea typeface="ArialMT"/>
              </a:rPr>
              <a:t>Persona 3: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Marcos Henrique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foi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identificado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com TDAH com 29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anos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num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psiquiatra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depois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de um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problema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em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sua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profissão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em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relação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a ser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pontual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e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entregar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as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coisas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nas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datas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certas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,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porém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após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começar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o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tratamento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com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remédios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,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sua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performance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melhorou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consideravelmente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Ele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praticamente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não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sente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mais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os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sintomas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,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consegue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se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organizar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e se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concentrar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facilmente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.</a:t>
            </a:r>
            <a:endParaRPr lang="en-US" sz="3200" b="0" strike="noStrike" spc="-1" dirty="0">
              <a:latin typeface="Arial"/>
            </a:endParaRPr>
          </a:p>
          <a:p>
            <a:pPr algn="ctr">
              <a:spcBef>
                <a:spcPts val="1400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mas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gostaria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de um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lugar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para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poder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controlar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suas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emoções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e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acha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interessante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um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lugar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onde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e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fácil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ser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identificado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e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diagnosticado</a:t>
            </a:r>
            <a:r>
              <a:rPr lang="en-US" sz="32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o TDAH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aixaDeTexto 136"/>
          <p:cNvSpPr txBox="1"/>
          <p:nvPr/>
        </p:nvSpPr>
        <p:spPr>
          <a:xfrm>
            <a:off x="927360" y="-277200"/>
            <a:ext cx="9630000" cy="149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5000" b="0" strike="noStrike" cap="all" spc="-1">
                <a:solidFill>
                  <a:srgbClr val="0B0B0B"/>
                </a:solidFill>
                <a:latin typeface="TwCenMT-Regular"/>
                <a:ea typeface="TwCenMT-Regular"/>
              </a:rPr>
              <a:t>Projeto da Interface</a:t>
            </a:r>
            <a:endParaRPr lang="en-US" sz="5000" b="0" strike="noStrike" spc="-1">
              <a:latin typeface="Arial"/>
            </a:endParaRPr>
          </a:p>
        </p:txBody>
      </p:sp>
      <p:pic>
        <p:nvPicPr>
          <p:cNvPr id="138" name="Imagem 137"/>
          <p:cNvPicPr/>
          <p:nvPr/>
        </p:nvPicPr>
        <p:blipFill>
          <a:blip r:embed="rId2"/>
          <a:stretch/>
        </p:blipFill>
        <p:spPr>
          <a:xfrm>
            <a:off x="2055240" y="806760"/>
            <a:ext cx="4086000" cy="2918520"/>
          </a:xfrm>
          <a:prstGeom prst="rect">
            <a:avLst/>
          </a:prstGeom>
          <a:ln w="0">
            <a:noFill/>
          </a:ln>
        </p:spPr>
      </p:pic>
      <p:pic>
        <p:nvPicPr>
          <p:cNvPr id="139" name="Imagem 138"/>
          <p:cNvPicPr/>
          <p:nvPr/>
        </p:nvPicPr>
        <p:blipFill>
          <a:blip r:embed="rId3"/>
          <a:stretch/>
        </p:blipFill>
        <p:spPr>
          <a:xfrm>
            <a:off x="6555600" y="806760"/>
            <a:ext cx="4123440" cy="2918520"/>
          </a:xfrm>
          <a:prstGeom prst="rect">
            <a:avLst/>
          </a:prstGeom>
          <a:ln w="0">
            <a:noFill/>
          </a:ln>
        </p:spPr>
      </p:pic>
      <p:pic>
        <p:nvPicPr>
          <p:cNvPr id="140" name="Imagem 139"/>
          <p:cNvPicPr/>
          <p:nvPr/>
        </p:nvPicPr>
        <p:blipFill>
          <a:blip r:embed="rId4"/>
          <a:stretch/>
        </p:blipFill>
        <p:spPr>
          <a:xfrm>
            <a:off x="2041200" y="3839760"/>
            <a:ext cx="4114800" cy="2918520"/>
          </a:xfrm>
          <a:prstGeom prst="rect">
            <a:avLst/>
          </a:prstGeom>
          <a:ln w="0">
            <a:noFill/>
          </a:ln>
        </p:spPr>
      </p:pic>
      <p:pic>
        <p:nvPicPr>
          <p:cNvPr id="141" name="Imagem 140"/>
          <p:cNvPicPr/>
          <p:nvPr/>
        </p:nvPicPr>
        <p:blipFill>
          <a:blip r:embed="rId5"/>
          <a:stretch/>
        </p:blipFill>
        <p:spPr>
          <a:xfrm>
            <a:off x="6564960" y="3839760"/>
            <a:ext cx="4104720" cy="2918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aixaDeTexto 141"/>
          <p:cNvSpPr txBox="1"/>
          <p:nvPr/>
        </p:nvSpPr>
        <p:spPr>
          <a:xfrm>
            <a:off x="1069200" y="585360"/>
            <a:ext cx="9630000" cy="149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5000" b="0" strike="noStrike" cap="all" spc="-1">
                <a:solidFill>
                  <a:srgbClr val="0B0B0B"/>
                </a:solidFill>
                <a:latin typeface="TwCenMT-Regular"/>
                <a:ea typeface="TwCenMT-Regular"/>
              </a:rPr>
              <a:t>Metodologia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143" name="CaixaDeTexto 142"/>
          <p:cNvSpPr txBox="1"/>
          <p:nvPr/>
        </p:nvSpPr>
        <p:spPr>
          <a:xfrm>
            <a:off x="354240" y="2350440"/>
            <a:ext cx="11484000" cy="4023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09320">
              <a:lnSpc>
                <a:spcPct val="90000"/>
              </a:lnSpc>
              <a:spcBef>
                <a:spcPts val="1100"/>
              </a:spcBef>
              <a:spcAft>
                <a:spcPts val="201"/>
              </a:spcAft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TwCenMT-Bold"/>
                <a:ea typeface="TwCenMT-Bold"/>
              </a:rPr>
              <a:t>Processo de Trabalho:</a:t>
            </a:r>
            <a:r>
              <a:rPr lang="en-US" sz="3200" b="0" strike="noStrike" spc="-1">
                <a:solidFill>
                  <a:srgbClr val="000000"/>
                </a:solidFill>
                <a:latin typeface="TwCenMT-Regular"/>
                <a:ea typeface="TwCenMT-Regular"/>
              </a:rPr>
              <a:t> Design Thinking e Scrum</a:t>
            </a:r>
            <a:endParaRPr lang="en-US" sz="3200" b="0" strike="noStrike" spc="-1">
              <a:latin typeface="Arial"/>
            </a:endParaRPr>
          </a:p>
          <a:p>
            <a:pPr marL="409320">
              <a:lnSpc>
                <a:spcPct val="90000"/>
              </a:lnSpc>
              <a:spcBef>
                <a:spcPts val="1100"/>
              </a:spcBef>
              <a:spcAft>
                <a:spcPts val="201"/>
              </a:spcAft>
              <a:buNone/>
            </a:pPr>
            <a:endParaRPr lang="en-US" sz="3200" b="0" strike="noStrike" spc="-1">
              <a:latin typeface="Arial"/>
            </a:endParaRPr>
          </a:p>
          <a:p>
            <a:pPr marL="409320">
              <a:lnSpc>
                <a:spcPct val="90000"/>
              </a:lnSpc>
              <a:spcBef>
                <a:spcPts val="1100"/>
              </a:spcBef>
              <a:spcAft>
                <a:spcPts val="201"/>
              </a:spcAft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TwCenMT-Bold"/>
                <a:ea typeface="TwCenMT-Bold"/>
              </a:rPr>
              <a:t>Divisão de Papéis:</a:t>
            </a:r>
            <a:r>
              <a:rPr lang="en-US" sz="3200" b="0" strike="noStrike" spc="-1">
                <a:solidFill>
                  <a:srgbClr val="000000"/>
                </a:solidFill>
                <a:latin typeface="TwCenMT-Regular"/>
                <a:ea typeface="TwCenMT-Regular"/>
              </a:rPr>
              <a:t> A ser resolvida</a:t>
            </a:r>
            <a:endParaRPr lang="en-US" sz="3200" b="0" strike="noStrike" spc="-1">
              <a:latin typeface="Arial"/>
            </a:endParaRPr>
          </a:p>
          <a:p>
            <a:pPr marL="409320">
              <a:lnSpc>
                <a:spcPct val="90000"/>
              </a:lnSpc>
              <a:spcBef>
                <a:spcPts val="1100"/>
              </a:spcBef>
              <a:spcAft>
                <a:spcPts val="201"/>
              </a:spcAft>
              <a:buNone/>
            </a:pPr>
            <a:endParaRPr lang="en-US" sz="3200" b="0" strike="noStrike" spc="-1">
              <a:latin typeface="Arial"/>
            </a:endParaRPr>
          </a:p>
          <a:p>
            <a:pPr marL="409320">
              <a:lnSpc>
                <a:spcPct val="90000"/>
              </a:lnSpc>
              <a:spcBef>
                <a:spcPts val="1100"/>
              </a:spcBef>
              <a:spcAft>
                <a:spcPts val="201"/>
              </a:spcAft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TwCenMT-Bold"/>
                <a:ea typeface="TwCenMT-Bold"/>
              </a:rPr>
              <a:t>Ferramentas:</a:t>
            </a:r>
            <a:r>
              <a:rPr lang="en-US" sz="3200" b="0" strike="noStrike" spc="-1">
                <a:solidFill>
                  <a:srgbClr val="000000"/>
                </a:solidFill>
                <a:latin typeface="TwCenMT-Regular"/>
                <a:ea typeface="TwCenMT-Regular"/>
              </a:rPr>
              <a:t> Miro, Office, GitHub, Visual Studio Code, Discord</a:t>
            </a:r>
            <a:endParaRPr lang="en-US" sz="3200" b="0" strike="noStrike" spc="-1">
              <a:latin typeface="Arial"/>
            </a:endParaRPr>
          </a:p>
          <a:p>
            <a:pPr marL="409320">
              <a:lnSpc>
                <a:spcPct val="90000"/>
              </a:lnSpc>
              <a:spcBef>
                <a:spcPts val="1100"/>
              </a:spcBef>
              <a:spcAft>
                <a:spcPts val="201"/>
              </a:spcAft>
              <a:buNone/>
            </a:pPr>
            <a:endParaRPr lang="en-US" sz="3200" b="0" strike="noStrike" spc="-1">
              <a:latin typeface="Arial"/>
            </a:endParaRPr>
          </a:p>
          <a:p>
            <a:pPr marL="409320">
              <a:lnSpc>
                <a:spcPct val="90000"/>
              </a:lnSpc>
              <a:spcBef>
                <a:spcPts val="1100"/>
              </a:spcBef>
              <a:spcAft>
                <a:spcPts val="201"/>
              </a:spcAft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TwCenMT-Bold"/>
                <a:ea typeface="TwCenMT-Bold"/>
              </a:rPr>
              <a:t>Controle de Versão: </a:t>
            </a:r>
            <a:r>
              <a:rPr lang="en-US" sz="3200" b="0" strike="noStrike" spc="-1">
                <a:solidFill>
                  <a:srgbClr val="000000"/>
                </a:solidFill>
                <a:latin typeface="TwCenMT-Regular"/>
                <a:ea typeface="TwCenMT-Regular"/>
              </a:rPr>
              <a:t>Repositório e Área de trabalho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aixaDeTexto 143"/>
          <p:cNvSpPr txBox="1"/>
          <p:nvPr/>
        </p:nvSpPr>
        <p:spPr>
          <a:xfrm>
            <a:off x="502200" y="4960080"/>
            <a:ext cx="7682400" cy="146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r">
              <a:lnSpc>
                <a:spcPct val="80000"/>
              </a:lnSpc>
              <a:buNone/>
            </a:pPr>
            <a:r>
              <a:rPr lang="en-US" sz="5000" b="0" strike="noStrike" cap="all" spc="-1">
                <a:solidFill>
                  <a:srgbClr val="0B0B0B"/>
                </a:solidFill>
                <a:latin typeface="TwCenMT-Regular"/>
                <a:ea typeface="TwCenMT-Regular"/>
              </a:rPr>
              <a:t>Projeto diagnohelp</a:t>
            </a:r>
            <a:endParaRPr lang="en-US" sz="5000" b="0" strike="noStrike" spc="-1">
              <a:latin typeface="Arial"/>
            </a:endParaRPr>
          </a:p>
        </p:txBody>
      </p:sp>
      <p:pic>
        <p:nvPicPr>
          <p:cNvPr id="145" name="Imagem 144"/>
          <p:cNvPicPr/>
          <p:nvPr/>
        </p:nvPicPr>
        <p:blipFill>
          <a:blip r:embed="rId2"/>
          <a:stretch/>
        </p:blipFill>
        <p:spPr>
          <a:xfrm>
            <a:off x="0" y="0"/>
            <a:ext cx="12188880" cy="4572000"/>
          </a:xfrm>
          <a:prstGeom prst="rect">
            <a:avLst/>
          </a:prstGeom>
          <a:ln w="0">
            <a:noFill/>
          </a:ln>
        </p:spPr>
      </p:pic>
      <p:sp>
        <p:nvSpPr>
          <p:cNvPr id="146" name="CaixaDeTexto 145"/>
          <p:cNvSpPr txBox="1"/>
          <p:nvPr/>
        </p:nvSpPr>
        <p:spPr>
          <a:xfrm>
            <a:off x="8589240" y="4678560"/>
            <a:ext cx="3510360" cy="2025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r>
              <a:rPr lang="en-US" sz="2400" b="1" strike="noStrike" spc="-1">
                <a:solidFill>
                  <a:srgbClr val="0B0B0B"/>
                </a:solidFill>
                <a:latin typeface="TwCenMT-Bold"/>
                <a:ea typeface="TwCenMT-Bold"/>
              </a:rPr>
              <a:t>Equipe</a:t>
            </a:r>
            <a:endParaRPr lang="en-US" sz="24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B0B0B"/>
                </a:solidFill>
                <a:latin typeface="TwCenMT-Regular"/>
                <a:ea typeface="TwCenMT-Regular"/>
              </a:rPr>
              <a:t>Henrique Jardim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B0B0B"/>
                </a:solidFill>
                <a:latin typeface="TwCenMT-Regular"/>
                <a:ea typeface="TwCenMT-Regular"/>
              </a:rPr>
              <a:t>Leonardo Oliveira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B0B0B"/>
                </a:solidFill>
                <a:latin typeface="TwCenMT-Regular"/>
                <a:ea typeface="TwCenMT-Regular"/>
              </a:rPr>
              <a:t>Luís Henrique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B0B0B"/>
                </a:solidFill>
                <a:latin typeface="TwCenMT-Regular"/>
                <a:ea typeface="TwCenMT-Regular"/>
              </a:rPr>
              <a:t>Guilherme Santos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B0B0B"/>
                </a:solidFill>
                <a:latin typeface="TwCenMT-Regular"/>
                <a:ea typeface="TwCenMT-Regular"/>
              </a:rPr>
              <a:t>Victor de Souza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800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Arial</vt:lpstr>
      <vt:lpstr>ArialMT</vt:lpstr>
      <vt:lpstr>Symbol</vt:lpstr>
      <vt:lpstr>TwCenMT-Bold</vt:lpstr>
      <vt:lpstr>TwCenMT-Regular</vt:lpstr>
      <vt:lpstr>Wingdings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marcia oliveira silva</cp:lastModifiedBy>
  <cp:revision>1</cp:revision>
  <dcterms:modified xsi:type="dcterms:W3CDTF">2022-04-20T00:40:51Z</dcterms:modified>
  <dc:language>en-US</dc:language>
</cp:coreProperties>
</file>