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350101"/>
    <a:srgbClr val="660202"/>
    <a:srgbClr val="A9D18E"/>
    <a:srgbClr val="85BD5F"/>
    <a:srgbClr val="FB2E2E"/>
    <a:srgbClr val="126782"/>
    <a:srgbClr val="0B4051"/>
    <a:srgbClr val="D60505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9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0619-B22F-40FE-8F89-F59048E945C0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69BF4-60DC-4BD9-9A23-4EFA641455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69BF4-60DC-4BD9-9A23-4EFA641455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2D4B6-5B6B-40C5-A659-56E054B6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4195D-9DA1-4EDE-B02F-248AEB4DE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E2651-82F9-47D8-A4AA-8F009527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6F908-63C6-4AEF-B022-77355F03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981A60-901A-4D92-949A-769F0E9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2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42921-5667-4CAA-A1A7-3D6E33A7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3F53C-C7BB-4003-9B6E-CA772DD5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91089-84B8-4F3E-8467-9B522BD5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CE757-90C6-45F1-8FBA-AA788597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0D672-65A9-4C8F-B44B-51A01BBD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123DE7-8F75-4DE3-9372-C6EB75EE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08893F-9767-4217-A0DE-CED6E69A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C9A37-DE42-461B-8BB9-4AEB099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CB3D6-08E4-42F8-BE16-43A93EF9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7357F-BDE7-4AA4-991A-0BCCFBC9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9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E9BCC-C214-49C0-8675-F4CCBDAC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F896E-35C7-4EF6-A7FD-A9159398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ABFFE-37C9-41A0-9993-94E7299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5CD01-08B7-4512-82E3-9F15F856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FB0E78-2F22-4C9B-9472-F8DC6B14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4F092-FC96-49B7-AAD7-3A4F0FAE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8E6210-9AD6-4753-A684-EE5C8FA8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EC532-E2C4-4C7C-A340-EE47DF4B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356FD-8EFC-4561-94F6-4AEB39FE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08EBF-35BC-45E9-AF86-A4C5C237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34C27-9072-4DE3-9643-B0C7B942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0CEE8-B43B-4F5B-A52B-37F947543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E46311-EC8A-42ED-B5BF-568AAEAF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50EED-AE82-452A-B201-31C5C0CB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04B4E1-7088-4E29-A8F4-83A4E9B7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244EDC-B8AB-4FAC-9399-72A98823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7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A9320-FD36-42A2-A69E-DA638ABB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63412-C90E-4136-8755-639F5C7F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F933D1-5E57-41CE-AC2C-8211A5139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7712F6-D38E-497E-8AB9-12BA790E5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212E55-BCB9-4A74-8B73-0760B445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93F662-5C5B-46F1-BF1E-C022177D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3BA17A-5E2A-4989-B5FF-F433C7D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F02F67-2268-4C4C-BAE7-B4B1396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93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2AC87-4634-42B4-870F-3EC51966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6EE4A2-7E30-4247-9F2C-EC45D4F9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8730D8-BB55-428A-8736-3A295B32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E0A61-202A-470F-BD0B-6021D8A5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58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6C671C-25C7-4F60-BAEB-0F1FF9D4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E4F60B-8F64-4627-883B-05B6129C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4388F1-DB57-4FEF-B42E-4875CD93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5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ED6F0-DD07-4795-BF5D-C4C42C7E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07B9E-3AA7-4FCE-BBCA-58DC85B5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4B3002-9669-4B51-8DD1-DAE769DE3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CB887D-7A9E-4C2E-945D-00B578B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F96E-EC0A-4C76-BA57-F428087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5D8F1-1644-4943-837A-6413ECE9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68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5A3-529A-4421-ABFC-3C4A8222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B3D40C-C96E-40A4-802C-015C20377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F4BEC4-A616-414A-A982-D11DD61C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09521-7033-4352-B62A-C349C11E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971F6-5DB4-4D34-B2E5-7187BAB3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92D8C-4658-44B3-A8F2-DABF827F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8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C9FADA-0843-42B4-AA1F-39491139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97AFFA-2A95-49A2-9411-65B743CB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4C792-668B-4F7D-9DEC-FFDE1121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5BBF-4D8E-43CF-8647-4133420EF68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0C1A5-1893-48FE-9038-E404B7961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D637E-0AAD-4921-84D8-81FF2FE7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3143-A498-491D-A7C7-4CAA341D6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1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ol.com.br/nossa/colunas/coluna-do-veterinario/2021/03/11/abandono-de-animais-bate-recorde-na-pandemia-e-problema-nao-e-so-brasileiro.htm#:~:text=A%20mesma%20OMS%20estima%20em,mais%20comum%20em%20pa%C3%ADses%20pobres" TargetMode="External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anda.jusbrasil.com.br/noticias/100681698/brasil-tem-30-milhoes-de-animais-abandonados" TargetMode="External"/><Relationship Id="rId12" Type="http://schemas.openxmlformats.org/officeDocument/2006/relationships/hyperlink" Target="https://exame.com/bussola/cobasi-doa-800-mil-refeicoes-para-ongs-de-protecao-anim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hyperlink" Target="https://g1.globo.com/economia/noticia/2021/09/28/estamos-desesperados-inflacao-da-alimentacao-pet-dispara-e-cuidadores-de-animais-pedem-socorro.ghtml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agenciabrasil.ebc.com.br/geral/noticia/2016-10/brasil-avanca-em-leis-mas-falha-na-fiscalizacao-do-bem-estar-animal-diz-ong#:~:text=Brasil%20avan%C3%A7a%20em%20leis%2C%20mas,animal%2C%20diz%20ONG%20%7C%20Ag%C3%AAncia%20Brasil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jornal.usp.br/atualidades/cresce-o-numero-de-adocoes-e-de-abandono-de-animais-na-pandemi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hyperlink" Target="https://www.figma.com/file/itLu4O4jILxv0HZjBFtaWn/TIAW---Animais-Desabrigados?node-id=0%3A1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3992B72C-94B3-48EE-A348-787705CBDC04}"/>
              </a:ext>
            </a:extLst>
          </p:cNvPr>
          <p:cNvSpPr/>
          <p:nvPr/>
        </p:nvSpPr>
        <p:spPr>
          <a:xfrm>
            <a:off x="-609889" y="0"/>
            <a:ext cx="3403748" cy="6858000"/>
          </a:xfrm>
          <a:prstGeom prst="roundRect">
            <a:avLst/>
          </a:prstGeom>
          <a:solidFill>
            <a:srgbClr val="002F5D"/>
          </a:solidFill>
          <a:ln>
            <a:noFill/>
          </a:ln>
          <a:effectLst>
            <a:outerShdw blurRad="63500" sx="102000" sy="102000" algn="ctr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623B13B-349C-416A-AEAD-4BB1E6AE9B54}"/>
              </a:ext>
            </a:extLst>
          </p:cNvPr>
          <p:cNvSpPr/>
          <p:nvPr/>
        </p:nvSpPr>
        <p:spPr>
          <a:xfrm>
            <a:off x="98572" y="181605"/>
            <a:ext cx="25779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Trabalho interdisciplinar</a:t>
            </a:r>
            <a:b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Aplicações Web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A089D21-3F3E-4409-AF6B-2AA010238C64}"/>
              </a:ext>
            </a:extLst>
          </p:cNvPr>
          <p:cNvSpPr/>
          <p:nvPr/>
        </p:nvSpPr>
        <p:spPr>
          <a:xfrm>
            <a:off x="51282" y="2552664"/>
            <a:ext cx="2672526" cy="10926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ANIMAIS</a:t>
            </a:r>
            <a:br>
              <a:rPr lang="pt-BR" sz="2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r>
              <a:rPr lang="pt-BR" sz="2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DESABRIGADOS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7800F7F-4547-4B3C-AEEB-E0E1276C5D6A}"/>
              </a:ext>
            </a:extLst>
          </p:cNvPr>
          <p:cNvSpPr/>
          <p:nvPr/>
        </p:nvSpPr>
        <p:spPr>
          <a:xfrm>
            <a:off x="51282" y="4747433"/>
            <a:ext cx="2106667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            Alunos</a:t>
            </a:r>
          </a:p>
          <a:p>
            <a:b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Adriel Xavier de Souza</a:t>
            </a:r>
          </a:p>
          <a:p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Enzo Otavio Peligrino</a:t>
            </a:r>
          </a:p>
          <a:p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Gabriel Dolabela Marques</a:t>
            </a:r>
          </a:p>
          <a:p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Leandro Monteiro da Silva</a:t>
            </a:r>
          </a:p>
          <a:p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Lucas Monteiro Lima</a:t>
            </a:r>
          </a:p>
          <a:p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Matheus Fernandes de O.</a:t>
            </a:r>
          </a:p>
          <a:p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Paloma Dias de Carvalho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C0B376E-D401-49B0-A1CB-CD684FE121F0}"/>
              </a:ext>
            </a:extLst>
          </p:cNvPr>
          <p:cNvSpPr/>
          <p:nvPr/>
        </p:nvSpPr>
        <p:spPr>
          <a:xfrm>
            <a:off x="6350946" y="2001370"/>
            <a:ext cx="2988664" cy="2888386"/>
          </a:xfrm>
          <a:prstGeom prst="roundRect">
            <a:avLst>
              <a:gd name="adj" fmla="val 50000"/>
            </a:avLst>
          </a:prstGeom>
          <a:solidFill>
            <a:srgbClr val="002F5D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1124B9A9-A67E-48EF-8F5C-523AC6BD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42" y="1759382"/>
            <a:ext cx="2980372" cy="2980372"/>
          </a:xfrm>
          <a:prstGeom prst="rect">
            <a:avLst/>
          </a:prstGeom>
          <a:effectLst/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521E3E4E-E31E-45A6-8A17-70A300A8B21E}"/>
              </a:ext>
            </a:extLst>
          </p:cNvPr>
          <p:cNvCxnSpPr/>
          <p:nvPr/>
        </p:nvCxnSpPr>
        <p:spPr>
          <a:xfrm>
            <a:off x="311888" y="964155"/>
            <a:ext cx="2031262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A09D639C-1BD9-4A1C-A6E3-BF4A18E64EC8}"/>
              </a:ext>
            </a:extLst>
          </p:cNvPr>
          <p:cNvSpPr/>
          <p:nvPr/>
        </p:nvSpPr>
        <p:spPr>
          <a:xfrm>
            <a:off x="195520" y="92012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595913A-EDB0-46F4-9D71-1AFF2C4F6A04}"/>
              </a:ext>
            </a:extLst>
          </p:cNvPr>
          <p:cNvSpPr/>
          <p:nvPr/>
        </p:nvSpPr>
        <p:spPr>
          <a:xfrm>
            <a:off x="2371464" y="92012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9B64BB8-4B67-45C8-B238-5CBBA5772400}"/>
              </a:ext>
            </a:extLst>
          </p:cNvPr>
          <p:cNvGrpSpPr/>
          <p:nvPr/>
        </p:nvGrpSpPr>
        <p:grpSpPr>
          <a:xfrm>
            <a:off x="195520" y="4584414"/>
            <a:ext cx="2263998" cy="88054"/>
            <a:chOff x="195520" y="920128"/>
            <a:chExt cx="2263998" cy="88054"/>
          </a:xfrm>
        </p:grpSpPr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B25C3476-0106-43A6-B6F2-16E8FC60383E}"/>
                </a:ext>
              </a:extLst>
            </p:cNvPr>
            <p:cNvCxnSpPr/>
            <p:nvPr/>
          </p:nvCxnSpPr>
          <p:spPr>
            <a:xfrm>
              <a:off x="311888" y="964155"/>
              <a:ext cx="2031262" cy="0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7885DF38-D4D3-46EB-9919-AA6102CD7C55}"/>
                </a:ext>
              </a:extLst>
            </p:cNvPr>
            <p:cNvSpPr/>
            <p:nvPr/>
          </p:nvSpPr>
          <p:spPr>
            <a:xfrm>
              <a:off x="195520" y="920128"/>
              <a:ext cx="88054" cy="880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BB0CEA7-26BD-4AA3-B6AA-5D851F738C67}"/>
                </a:ext>
              </a:extLst>
            </p:cNvPr>
            <p:cNvSpPr/>
            <p:nvPr/>
          </p:nvSpPr>
          <p:spPr>
            <a:xfrm>
              <a:off x="2371464" y="920128"/>
              <a:ext cx="88054" cy="880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AA477618-B552-453C-BF51-D363012A60B6}"/>
              </a:ext>
            </a:extLst>
          </p:cNvPr>
          <p:cNvSpPr/>
          <p:nvPr/>
        </p:nvSpPr>
        <p:spPr>
          <a:xfrm>
            <a:off x="6486823" y="2119363"/>
            <a:ext cx="2717868" cy="2644764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  <a:prstDash val="dashDot"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70B619D6-98A4-4490-B774-7A02300F5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7" y="989266"/>
            <a:ext cx="1160455" cy="1160455"/>
          </a:xfrm>
          <a:prstGeom prst="rect">
            <a:avLst/>
          </a:prstGeom>
        </p:spPr>
      </p:pic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BE2AD9A8-ECC7-4C38-9D6B-5CBDEE394189}"/>
              </a:ext>
            </a:extLst>
          </p:cNvPr>
          <p:cNvGrpSpPr/>
          <p:nvPr/>
        </p:nvGrpSpPr>
        <p:grpSpPr>
          <a:xfrm>
            <a:off x="5525827" y="436463"/>
            <a:ext cx="1729564" cy="1671532"/>
            <a:chOff x="5110075" y="699705"/>
            <a:chExt cx="1729564" cy="1671532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E51C4E2A-B353-4DC8-9E37-DF57320B3CE0}"/>
                </a:ext>
              </a:extLst>
            </p:cNvPr>
            <p:cNvSpPr/>
            <p:nvPr/>
          </p:nvSpPr>
          <p:spPr>
            <a:xfrm>
              <a:off x="5110075" y="699705"/>
              <a:ext cx="1729564" cy="1671532"/>
            </a:xfrm>
            <a:prstGeom prst="roundRect">
              <a:avLst>
                <a:gd name="adj" fmla="val 50000"/>
              </a:avLst>
            </a:prstGeom>
            <a:solidFill>
              <a:srgbClr val="DA8304"/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4203D697-090E-4459-AB29-6704037F2DC0}"/>
                </a:ext>
              </a:extLst>
            </p:cNvPr>
            <p:cNvSpPr/>
            <p:nvPr/>
          </p:nvSpPr>
          <p:spPr>
            <a:xfrm>
              <a:off x="5188910" y="766380"/>
              <a:ext cx="1572852" cy="1530546"/>
            </a:xfrm>
            <a:prstGeom prst="roundRect">
              <a:avLst>
                <a:gd name="adj" fmla="val 50000"/>
              </a:avLst>
            </a:prstGeom>
            <a:solidFill>
              <a:srgbClr val="FBA625"/>
            </a:solidFill>
            <a:ln w="38100">
              <a:solidFill>
                <a:schemeClr val="bg1"/>
              </a:solidFill>
              <a:prstDash val="dashDot"/>
            </a:ln>
            <a:effectLst>
              <a:outerShdw blurRad="63500" sx="103000" sy="103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CF770946-7F00-4A4B-9FD2-11C7131774F1}"/>
              </a:ext>
            </a:extLst>
          </p:cNvPr>
          <p:cNvSpPr/>
          <p:nvPr/>
        </p:nvSpPr>
        <p:spPr>
          <a:xfrm>
            <a:off x="4440968" y="2609797"/>
            <a:ext cx="1729564" cy="1671532"/>
          </a:xfrm>
          <a:prstGeom prst="roundRect">
            <a:avLst>
              <a:gd name="adj" fmla="val 50000"/>
            </a:avLst>
          </a:prstGeom>
          <a:solidFill>
            <a:srgbClr val="C46700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B3E297CD-A823-49E5-80AE-F9D41A346AF4}"/>
              </a:ext>
            </a:extLst>
          </p:cNvPr>
          <p:cNvSpPr/>
          <p:nvPr/>
        </p:nvSpPr>
        <p:spPr>
          <a:xfrm>
            <a:off x="4519803" y="2676472"/>
            <a:ext cx="1572852" cy="1530546"/>
          </a:xfrm>
          <a:prstGeom prst="roundRect">
            <a:avLst>
              <a:gd name="adj" fmla="val 50000"/>
            </a:avLst>
          </a:prstGeom>
          <a:solidFill>
            <a:srgbClr val="FB8500"/>
          </a:solidFill>
          <a:ln w="38100">
            <a:solidFill>
              <a:schemeClr val="bg1"/>
            </a:solidFill>
            <a:prstDash val="dashDot"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44D4A404-49E5-481D-AD58-4EAC0D12E011}"/>
              </a:ext>
            </a:extLst>
          </p:cNvPr>
          <p:cNvSpPr/>
          <p:nvPr/>
        </p:nvSpPr>
        <p:spPr>
          <a:xfrm>
            <a:off x="8562127" y="419900"/>
            <a:ext cx="1729564" cy="1671532"/>
          </a:xfrm>
          <a:prstGeom prst="roundRect">
            <a:avLst>
              <a:gd name="adj" fmla="val 50000"/>
            </a:avLst>
          </a:prstGeom>
          <a:solidFill>
            <a:srgbClr val="350101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8AC4A59D-9717-4B69-8848-1FA1C9867143}"/>
              </a:ext>
            </a:extLst>
          </p:cNvPr>
          <p:cNvSpPr/>
          <p:nvPr/>
        </p:nvSpPr>
        <p:spPr>
          <a:xfrm>
            <a:off x="8640962" y="486575"/>
            <a:ext cx="1572852" cy="1530546"/>
          </a:xfrm>
          <a:prstGeom prst="roundRect">
            <a:avLst>
              <a:gd name="adj" fmla="val 50000"/>
            </a:avLst>
          </a:prstGeom>
          <a:solidFill>
            <a:srgbClr val="660202"/>
          </a:solidFill>
          <a:ln w="38100">
            <a:solidFill>
              <a:schemeClr val="bg1"/>
            </a:solidFill>
            <a:prstDash val="dashDot"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205F1934-2CA2-4FCA-890E-76DECFDC3C5F}"/>
              </a:ext>
            </a:extLst>
          </p:cNvPr>
          <p:cNvSpPr/>
          <p:nvPr/>
        </p:nvSpPr>
        <p:spPr>
          <a:xfrm>
            <a:off x="9543399" y="2558618"/>
            <a:ext cx="1729564" cy="1671532"/>
          </a:xfrm>
          <a:prstGeom prst="roundRect">
            <a:avLst>
              <a:gd name="adj" fmla="val 50000"/>
            </a:avLst>
          </a:prstGeom>
          <a:solidFill>
            <a:srgbClr val="85BD5F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5ED69D24-AF25-45A3-BB8C-62285EFE1B03}"/>
              </a:ext>
            </a:extLst>
          </p:cNvPr>
          <p:cNvSpPr/>
          <p:nvPr/>
        </p:nvSpPr>
        <p:spPr>
          <a:xfrm>
            <a:off x="9622234" y="2625293"/>
            <a:ext cx="1572852" cy="1530546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 w="38100">
            <a:solidFill>
              <a:schemeClr val="bg1"/>
            </a:solidFill>
            <a:prstDash val="dashDot"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9DB2E872-F98F-4405-9446-F0738CD53E95}"/>
              </a:ext>
            </a:extLst>
          </p:cNvPr>
          <p:cNvSpPr/>
          <p:nvPr/>
        </p:nvSpPr>
        <p:spPr>
          <a:xfrm>
            <a:off x="5525827" y="4645004"/>
            <a:ext cx="1729564" cy="1671532"/>
          </a:xfrm>
          <a:prstGeom prst="roundRect">
            <a:avLst>
              <a:gd name="adj" fmla="val 50000"/>
            </a:avLst>
          </a:prstGeom>
          <a:solidFill>
            <a:srgbClr val="E50505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1574C18D-D268-47A1-AF9F-3CA23FE43FA2}"/>
              </a:ext>
            </a:extLst>
          </p:cNvPr>
          <p:cNvSpPr/>
          <p:nvPr/>
        </p:nvSpPr>
        <p:spPr>
          <a:xfrm>
            <a:off x="5604662" y="4711679"/>
            <a:ext cx="1572852" cy="1530546"/>
          </a:xfrm>
          <a:prstGeom prst="roundRect">
            <a:avLst>
              <a:gd name="adj" fmla="val 50000"/>
            </a:avLst>
          </a:prstGeom>
          <a:solidFill>
            <a:srgbClr val="FB2E2E"/>
          </a:solidFill>
          <a:ln w="38100">
            <a:solidFill>
              <a:schemeClr val="bg1"/>
            </a:solidFill>
            <a:prstDash val="dashDot"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2E736B89-1538-494E-8941-0005430855F4}"/>
              </a:ext>
            </a:extLst>
          </p:cNvPr>
          <p:cNvSpPr/>
          <p:nvPr/>
        </p:nvSpPr>
        <p:spPr>
          <a:xfrm>
            <a:off x="8562127" y="4628441"/>
            <a:ext cx="1729564" cy="1671532"/>
          </a:xfrm>
          <a:prstGeom prst="roundRect">
            <a:avLst>
              <a:gd name="adj" fmla="val 50000"/>
            </a:avLst>
          </a:prstGeom>
          <a:solidFill>
            <a:srgbClr val="0B4051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:a16="http://schemas.microsoft.com/office/drawing/2014/main" id="{045B8BC5-B108-4660-88E9-E8EF3D6809BE}"/>
              </a:ext>
            </a:extLst>
          </p:cNvPr>
          <p:cNvSpPr/>
          <p:nvPr/>
        </p:nvSpPr>
        <p:spPr>
          <a:xfrm>
            <a:off x="8640962" y="4695116"/>
            <a:ext cx="1572852" cy="1530546"/>
          </a:xfrm>
          <a:prstGeom prst="roundRect">
            <a:avLst>
              <a:gd name="adj" fmla="val 50000"/>
            </a:avLst>
          </a:prstGeom>
          <a:solidFill>
            <a:srgbClr val="126782"/>
          </a:solidFill>
          <a:ln w="38100">
            <a:solidFill>
              <a:schemeClr val="bg1"/>
            </a:solidFill>
            <a:prstDash val="dashDot"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D4A9C246-15F3-4408-ABE2-16B72123A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63" y="538868"/>
            <a:ext cx="1466722" cy="1466722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C747FA68-CDAF-4375-A2F4-F60BD255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69" y="2815017"/>
            <a:ext cx="1253458" cy="125345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23A39E0-4759-44B6-95AC-62D315D8D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09" y="4920654"/>
            <a:ext cx="1077672" cy="1077670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C54E83F6-D091-491F-A846-A313261C8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98" y="4902920"/>
            <a:ext cx="1148064" cy="1148064"/>
          </a:xfrm>
          <a:prstGeom prst="rect">
            <a:avLst/>
          </a:prstGeom>
        </p:spPr>
      </p:pic>
      <p:pic>
        <p:nvPicPr>
          <p:cNvPr id="139" name="Imagem 138">
            <a:extLst>
              <a:ext uri="{FF2B5EF4-FFF2-40B4-BE49-F238E27FC236}">
                <a16:creationId xmlns:a16="http://schemas.microsoft.com/office/drawing/2014/main" id="{F9998C23-BA0A-48DA-892F-96727E1E4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52" y="2608876"/>
            <a:ext cx="1530052" cy="1530052"/>
          </a:xfrm>
          <a:prstGeom prst="rect">
            <a:avLst/>
          </a:prstGeom>
        </p:spPr>
      </p:pic>
      <p:pic>
        <p:nvPicPr>
          <p:cNvPr id="143" name="Imagem 142">
            <a:extLst>
              <a:ext uri="{FF2B5EF4-FFF2-40B4-BE49-F238E27FC236}">
                <a16:creationId xmlns:a16="http://schemas.microsoft.com/office/drawing/2014/main" id="{CD2A6092-19DF-4E7B-8C7C-49D7E2292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466" y="777965"/>
            <a:ext cx="981417" cy="98141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5" name="Zoom de Slide 144">
                <a:extLst>
                  <a:ext uri="{FF2B5EF4-FFF2-40B4-BE49-F238E27FC236}">
                    <a16:creationId xmlns:a16="http://schemas.microsoft.com/office/drawing/2014/main" id="{3C733580-B7F1-4177-ABF1-11C886289E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7100879"/>
                  </p:ext>
                </p:extLst>
              </p:nvPr>
            </p:nvGraphicFramePr>
            <p:xfrm>
              <a:off x="5539353" y="405565"/>
              <a:ext cx="1702511" cy="1714500"/>
            </p:xfrm>
            <a:graphic>
              <a:graphicData uri="http://schemas.microsoft.com/office/powerpoint/2016/slidezoom">
                <pslz:sldZm>
                  <pslz:sldZmObj sldId="258" cId="447788503">
                    <pslz:zmPr id="{42E2ABA5-83B9-4CD8-967B-EC90608B5EDC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02511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5" name="Zoom de Slide 14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C733580-B7F1-4177-ABF1-11C886289E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9353" y="405565"/>
                <a:ext cx="1702511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Zoom de Slide 2">
                <a:extLst>
                  <a:ext uri="{FF2B5EF4-FFF2-40B4-BE49-F238E27FC236}">
                    <a16:creationId xmlns:a16="http://schemas.microsoft.com/office/drawing/2014/main" id="{64DFA9BE-395A-4AD2-A82E-BEA8EDD6AF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3600708"/>
                  </p:ext>
                </p:extLst>
              </p:nvPr>
            </p:nvGraphicFramePr>
            <p:xfrm>
              <a:off x="4475828" y="2608876"/>
              <a:ext cx="1659843" cy="1671532"/>
            </p:xfrm>
            <a:graphic>
              <a:graphicData uri="http://schemas.microsoft.com/office/powerpoint/2016/slidezoom">
                <pslz:sldZm>
                  <pslz:sldZmObj sldId="259" cId="2486017260">
                    <pslz:zmPr id="{342EDCB1-CA2E-485F-8ABC-F63BE9E6E561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9843" cy="16715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Zoom de Slide 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4DFA9BE-395A-4AD2-A82E-BEA8EDD6AF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5828" y="2608876"/>
                <a:ext cx="1659843" cy="16715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F7F8FF35-493F-4621-ABEF-B17D149232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1437757"/>
                  </p:ext>
                </p:extLst>
              </p:nvPr>
            </p:nvGraphicFramePr>
            <p:xfrm>
              <a:off x="5561691" y="4644083"/>
              <a:ext cx="1644310" cy="1655890"/>
            </p:xfrm>
            <a:graphic>
              <a:graphicData uri="http://schemas.microsoft.com/office/powerpoint/2016/slidezoom">
                <pslz:sldZm>
                  <pslz:sldZmObj sldId="260" cId="4120321444">
                    <pslz:zmPr id="{6F145BDF-2495-4A84-B0B9-94DB23576A0E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4310" cy="165589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Slide 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F7F8FF35-493F-4621-ABEF-B17D149232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1691" y="4644083"/>
                <a:ext cx="1644310" cy="165589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de Slide 6">
                <a:extLst>
                  <a:ext uri="{FF2B5EF4-FFF2-40B4-BE49-F238E27FC236}">
                    <a16:creationId xmlns:a16="http://schemas.microsoft.com/office/drawing/2014/main" id="{9BFA8C52-8123-4C33-B380-B9A9A0E150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3039273"/>
                  </p:ext>
                </p:extLst>
              </p:nvPr>
            </p:nvGraphicFramePr>
            <p:xfrm>
              <a:off x="8596989" y="4628441"/>
              <a:ext cx="1659842" cy="1671531"/>
            </p:xfrm>
            <a:graphic>
              <a:graphicData uri="http://schemas.microsoft.com/office/powerpoint/2016/slidezoom">
                <pslz:sldZm>
                  <pslz:sldZmObj sldId="261" cId="663276789">
                    <pslz:zmPr id="{3CC3F1E4-A08D-4127-B172-CAAC936C5185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9842" cy="167153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de Slide 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9BFA8C52-8123-4C33-B380-B9A9A0E150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6989" y="4628441"/>
                <a:ext cx="1659842" cy="167153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6A86FDC6-7653-4028-B670-29BFAF1E0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9297770"/>
                  </p:ext>
                </p:extLst>
              </p:nvPr>
            </p:nvGraphicFramePr>
            <p:xfrm>
              <a:off x="9578259" y="2558618"/>
              <a:ext cx="1659843" cy="1671532"/>
            </p:xfrm>
            <a:graphic>
              <a:graphicData uri="http://schemas.microsoft.com/office/powerpoint/2016/slidezoom">
                <pslz:sldZm>
                  <pslz:sldZmObj sldId="262" cId="696640135">
                    <pslz:zmPr id="{92C3B86F-ACD8-44E7-BD55-968CBCFC007C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9843" cy="16715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A86FDC6-7653-4028-B670-29BFAF1E0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8259" y="2558618"/>
                <a:ext cx="1659843" cy="16715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Zoom de Slide 10">
                <a:extLst>
                  <a:ext uri="{FF2B5EF4-FFF2-40B4-BE49-F238E27FC236}">
                    <a16:creationId xmlns:a16="http://schemas.microsoft.com/office/drawing/2014/main" id="{659E2810-3336-473F-AAD0-8BAB6D1DF2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1723124"/>
                  </p:ext>
                </p:extLst>
              </p:nvPr>
            </p:nvGraphicFramePr>
            <p:xfrm>
              <a:off x="8596988" y="412263"/>
              <a:ext cx="1659842" cy="1671531"/>
            </p:xfrm>
            <a:graphic>
              <a:graphicData uri="http://schemas.microsoft.com/office/powerpoint/2016/slidezoom">
                <pslz:sldZm>
                  <pslz:sldZmObj sldId="263" cId="2154808185">
                    <pslz:zmPr id="{BCF44930-561A-48E2-BA6A-662CC0D279ED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9842" cy="167153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Zoom de Slide 10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659E2810-3336-473F-AAD0-8BAB6D1DF2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6988" y="412263"/>
                <a:ext cx="1659842" cy="167153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04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FF2960F-BFEC-43F0-97EC-96520FA0AC88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A8304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3B119A7-8ADF-4F09-8D2A-0BAE3FA60B59}"/>
              </a:ext>
            </a:extLst>
          </p:cNvPr>
          <p:cNvSpPr/>
          <p:nvPr/>
        </p:nvSpPr>
        <p:spPr>
          <a:xfrm>
            <a:off x="0" y="214311"/>
            <a:ext cx="12026348" cy="6429376"/>
          </a:xfrm>
          <a:prstGeom prst="roundRect">
            <a:avLst>
              <a:gd name="adj" fmla="val 3630"/>
            </a:avLst>
          </a:prstGeom>
          <a:solidFill>
            <a:srgbClr val="FBA625"/>
          </a:solidFill>
          <a:ln w="76200">
            <a:solidFill>
              <a:schemeClr val="bg1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8BACB57-B3B2-4971-8E4E-D9D2D75D5E51}"/>
              </a:ext>
            </a:extLst>
          </p:cNvPr>
          <p:cNvSpPr/>
          <p:nvPr/>
        </p:nvSpPr>
        <p:spPr>
          <a:xfrm>
            <a:off x="23013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1474876-7CE8-4C01-B137-EBC92C6E4B97}"/>
              </a:ext>
            </a:extLst>
          </p:cNvPr>
          <p:cNvSpPr/>
          <p:nvPr/>
        </p:nvSpPr>
        <p:spPr>
          <a:xfrm>
            <a:off x="23013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CC27D98-B69E-48DE-AF30-B30BEBC7B14A}"/>
              </a:ext>
            </a:extLst>
          </p:cNvPr>
          <p:cNvGrpSpPr/>
          <p:nvPr/>
        </p:nvGrpSpPr>
        <p:grpSpPr>
          <a:xfrm>
            <a:off x="-1212998" y="0"/>
            <a:ext cx="3403748" cy="6858000"/>
            <a:chOff x="-1212998" y="0"/>
            <a:chExt cx="3403748" cy="685800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37A40F0-E819-4AB7-B664-E22B164DAC19}"/>
                </a:ext>
              </a:extLst>
            </p:cNvPr>
            <p:cNvSpPr/>
            <p:nvPr/>
          </p:nvSpPr>
          <p:spPr>
            <a:xfrm>
              <a:off x="-1212998" y="0"/>
              <a:ext cx="3403748" cy="6858000"/>
            </a:xfrm>
            <a:prstGeom prst="roundRect">
              <a:avLst/>
            </a:prstGeom>
            <a:solidFill>
              <a:srgbClr val="002F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8FDFB2D-2DF0-4B39-A45E-4020F332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6" y="182480"/>
              <a:ext cx="1160455" cy="1160455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3639385-F440-47C7-BB89-AF9E303B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" y="4553117"/>
              <a:ext cx="2123034" cy="2123034"/>
            </a:xfrm>
            <a:prstGeom prst="rect">
              <a:avLst/>
            </a:prstGeom>
            <a:effectLst/>
          </p:spPr>
        </p:pic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842934B7-BC91-4F54-8E4D-A9CDBCB09441}"/>
                </a:ext>
              </a:extLst>
            </p:cNvPr>
            <p:cNvGrpSpPr/>
            <p:nvPr/>
          </p:nvGrpSpPr>
          <p:grpSpPr>
            <a:xfrm>
              <a:off x="253705" y="1298908"/>
              <a:ext cx="1844640" cy="3550147"/>
              <a:chOff x="253705" y="1298908"/>
              <a:chExt cx="1844640" cy="3550147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03DC8D9-C021-4215-A7A9-94C821029BD6}"/>
                  </a:ext>
                </a:extLst>
              </p:cNvPr>
              <p:cNvSpPr/>
              <p:nvPr/>
            </p:nvSpPr>
            <p:spPr>
              <a:xfrm>
                <a:off x="2010291" y="1298908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3575E09A-0215-4CC1-9875-F4D96A84F042}"/>
                  </a:ext>
                </a:extLst>
              </p:cNvPr>
              <p:cNvGrpSpPr/>
              <p:nvPr/>
            </p:nvGrpSpPr>
            <p:grpSpPr>
              <a:xfrm>
                <a:off x="253705" y="1342935"/>
                <a:ext cx="1728272" cy="3462093"/>
                <a:chOff x="-49285" y="1342935"/>
                <a:chExt cx="2031262" cy="3462093"/>
              </a:xfrm>
            </p:grpSpPr>
            <p:cxnSp>
              <p:nvCxnSpPr>
                <p:cNvPr id="17" name="Conector reto 16">
                  <a:extLst>
                    <a:ext uri="{FF2B5EF4-FFF2-40B4-BE49-F238E27FC236}">
                      <a16:creationId xmlns:a16="http://schemas.microsoft.com/office/drawing/2014/main" id="{7622539B-2B09-4D7E-80ED-22357A3A0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1342935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B255ABAE-5A23-44BE-A427-7A6D072785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4805028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58AEF767-DA8D-4F00-B703-4559734B1E62}"/>
                  </a:ext>
                </a:extLst>
              </p:cNvPr>
              <p:cNvSpPr/>
              <p:nvPr/>
            </p:nvSpPr>
            <p:spPr>
              <a:xfrm>
                <a:off x="2010291" y="4761001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B357D1-4B28-4034-86B7-E1915646CDCB}"/>
              </a:ext>
            </a:extLst>
          </p:cNvPr>
          <p:cNvGrpSpPr/>
          <p:nvPr/>
        </p:nvGrpSpPr>
        <p:grpSpPr>
          <a:xfrm>
            <a:off x="10471245" y="5033144"/>
            <a:ext cx="1555103" cy="1555103"/>
            <a:chOff x="2130369" y="57306"/>
            <a:chExt cx="3686654" cy="3686654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1D3F4F3A-0F4B-41A0-8204-BC0C56BCE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575" y="1058779"/>
              <a:ext cx="1049014" cy="1049014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088A4B3-B0F0-449D-AECE-ECC377A31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369" y="57306"/>
              <a:ext cx="3686654" cy="3686654"/>
            </a:xfrm>
            <a:prstGeom prst="rect">
              <a:avLst/>
            </a:prstGeom>
          </p:spPr>
        </p:pic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FF302BA1-80A0-4D8F-8E95-6E75722BF481}"/>
              </a:ext>
            </a:extLst>
          </p:cNvPr>
          <p:cNvSpPr/>
          <p:nvPr/>
        </p:nvSpPr>
        <p:spPr>
          <a:xfrm>
            <a:off x="2689439" y="617118"/>
            <a:ext cx="3641558" cy="1363579"/>
          </a:xfrm>
          <a:prstGeom prst="roundRect">
            <a:avLst>
              <a:gd name="adj" fmla="val 27255"/>
            </a:avLst>
          </a:prstGeom>
          <a:solidFill>
            <a:srgbClr val="DA8304"/>
          </a:solidFill>
          <a:ln w="28575">
            <a:solidFill>
              <a:schemeClr val="bg1"/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https://anda.jusbrasil.com.br/noticias/100681698/brasil-tem-30-milhoes-de-animais-abandonados</a:t>
            </a:r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OMS diz que há 10 milhões de gatos e 20 milhões de cachorros abandonados no Brasil.</a:t>
            </a:r>
            <a:endParaRPr lang="pt-BR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BA0A232-EAA8-48C2-8C12-A95091ACDFBB}"/>
              </a:ext>
            </a:extLst>
          </p:cNvPr>
          <p:cNvSpPr/>
          <p:nvPr/>
        </p:nvSpPr>
        <p:spPr>
          <a:xfrm>
            <a:off x="2689439" y="2723616"/>
            <a:ext cx="3641558" cy="1363579"/>
          </a:xfrm>
          <a:prstGeom prst="roundRect">
            <a:avLst>
              <a:gd name="adj" fmla="val 27255"/>
            </a:avLst>
          </a:prstGeom>
          <a:solidFill>
            <a:srgbClr val="DA8304"/>
          </a:solidFill>
          <a:ln w="28575">
            <a:solidFill>
              <a:schemeClr val="bg1"/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https://www.uol.com.br/nossa/colunas/coluna-do-</a:t>
            </a:r>
            <a:r>
              <a:rPr lang="pt-BR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veterinario</a:t>
            </a:r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/2021/03/11/abandono-de-animais-bate-recorde-na-pandemia-e-problema-nao-e-so-brasileiro.htm#:~:</a:t>
            </a:r>
            <a:r>
              <a:rPr lang="pt-BR" sz="1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text</a:t>
            </a:r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=A%20mesma%20OMS%20estima%20em,mais%20comum%20em%20pa%C3%ADses%20pobres</a:t>
            </a:r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IBOPE diz que 6 a cada 10 brasileiros abandonariam seus animais</a:t>
            </a:r>
            <a:endParaRPr lang="pt-BR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FA70BD20-D40B-48CA-8345-B57F474F750D}"/>
              </a:ext>
            </a:extLst>
          </p:cNvPr>
          <p:cNvSpPr/>
          <p:nvPr/>
        </p:nvSpPr>
        <p:spPr>
          <a:xfrm>
            <a:off x="2689439" y="4932844"/>
            <a:ext cx="3641558" cy="1363579"/>
          </a:xfrm>
          <a:prstGeom prst="roundRect">
            <a:avLst>
              <a:gd name="adj" fmla="val 27255"/>
            </a:avLst>
          </a:prstGeom>
          <a:solidFill>
            <a:srgbClr val="DA8304"/>
          </a:solidFill>
          <a:ln w="28575">
            <a:solidFill>
              <a:schemeClr val="bg1"/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https://jornal.usp.br/atualidades/cresce-o-numero-de-adocoes-e-de-abandono-de-animais-na-pandemia/</a:t>
            </a:r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Jornal da USP diz que cresce o número de abandonos na pandemia.</a:t>
            </a:r>
            <a:endParaRPr lang="pt-BR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B7C47B0-B51E-4D2A-A11A-07951E579835}"/>
              </a:ext>
            </a:extLst>
          </p:cNvPr>
          <p:cNvSpPr/>
          <p:nvPr/>
        </p:nvSpPr>
        <p:spPr>
          <a:xfrm>
            <a:off x="6743821" y="564504"/>
            <a:ext cx="3641558" cy="1706620"/>
          </a:xfrm>
          <a:prstGeom prst="roundRect">
            <a:avLst>
              <a:gd name="adj" fmla="val 27255"/>
            </a:avLst>
          </a:prstGeom>
          <a:solidFill>
            <a:srgbClr val="DA8304"/>
          </a:solidFill>
          <a:ln w="28575">
            <a:solidFill>
              <a:schemeClr val="bg1"/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https://agenciabrasil.ebc.com.br/geral/noticia/2016-10/brasil-avanca-em-leis-mas-falha-na-fiscalizacao-do-bem-estar-animal-diz-ong#:~:text=Brasil%20avan%C3%A7a%20em%20leis%2C%20mas,animal%2C%20diz%20ONG%20%7C%20Ag%C3%AAncia%20Brasil</a:t>
            </a:r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Brasil avança em leis, mas falha na fiscalização do bem-estar animal.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916F7CA7-A4EB-4D19-83FB-1AC133763C4C}"/>
              </a:ext>
            </a:extLst>
          </p:cNvPr>
          <p:cNvSpPr/>
          <p:nvPr/>
        </p:nvSpPr>
        <p:spPr>
          <a:xfrm>
            <a:off x="6743821" y="2671002"/>
            <a:ext cx="3641558" cy="1363579"/>
          </a:xfrm>
          <a:prstGeom prst="roundRect">
            <a:avLst>
              <a:gd name="adj" fmla="val 27255"/>
            </a:avLst>
          </a:prstGeom>
          <a:solidFill>
            <a:srgbClr val="DA8304"/>
          </a:solidFill>
          <a:ln w="28575">
            <a:solidFill>
              <a:schemeClr val="bg1"/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7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https://g1.globo.com/economia/noticia/2021/09/28/estamos-desesperados-inflacao-da-alimentacao-pet-dispara-e-cuidadores-de-animais-pedem-socorro.ghtml</a:t>
            </a:r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Inflação da alimentação pet dispara e cuidadores de animais pedem socorro.</a:t>
            </a:r>
          </a:p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8DEDA969-B927-4025-AC47-FD5FACD082CC}"/>
              </a:ext>
            </a:extLst>
          </p:cNvPr>
          <p:cNvSpPr/>
          <p:nvPr/>
        </p:nvSpPr>
        <p:spPr>
          <a:xfrm>
            <a:off x="6743821" y="4880230"/>
            <a:ext cx="3641558" cy="1363579"/>
          </a:xfrm>
          <a:prstGeom prst="roundRect">
            <a:avLst>
              <a:gd name="adj" fmla="val 27255"/>
            </a:avLst>
          </a:prstGeom>
          <a:solidFill>
            <a:srgbClr val="DA8304"/>
          </a:solidFill>
          <a:ln w="28575">
            <a:solidFill>
              <a:schemeClr val="bg1"/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https://exame.com/bussola/cobasi-doa-800-mil-refeicoes-para-ongs-de-protecao-animal/</a:t>
            </a:r>
            <a:endPara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COBASI doa 800 mil refeições para ONGs de proteção animal.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21545D-A0DE-4A15-8BA9-EE70EA573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6" y="2108527"/>
            <a:ext cx="1377564" cy="137756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3E8F67-22DF-4383-8FD3-B4B585770A8A}"/>
              </a:ext>
            </a:extLst>
          </p:cNvPr>
          <p:cNvSpPr/>
          <p:nvPr/>
        </p:nvSpPr>
        <p:spPr>
          <a:xfrm>
            <a:off x="345833" y="3405406"/>
            <a:ext cx="154401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PROBLEMA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08C24BA-5EF1-45D1-BD14-77691473D58B}"/>
              </a:ext>
            </a:extLst>
          </p:cNvPr>
          <p:cNvSpPr/>
          <p:nvPr/>
        </p:nvSpPr>
        <p:spPr>
          <a:xfrm>
            <a:off x="15495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9FF6A6E-DE70-4DA5-A147-257D4A382AD5}"/>
              </a:ext>
            </a:extLst>
          </p:cNvPr>
          <p:cNvSpPr/>
          <p:nvPr/>
        </p:nvSpPr>
        <p:spPr>
          <a:xfrm>
            <a:off x="15495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8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C3CEE5-FAF7-40B1-88FB-E95A3EED4B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C16500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48DE66-BDA9-4CCE-A857-22BDE69A5A4C}"/>
              </a:ext>
            </a:extLst>
          </p:cNvPr>
          <p:cNvSpPr/>
          <p:nvPr/>
        </p:nvSpPr>
        <p:spPr>
          <a:xfrm>
            <a:off x="-1" y="214310"/>
            <a:ext cx="12026348" cy="6429376"/>
          </a:xfrm>
          <a:prstGeom prst="roundRect">
            <a:avLst>
              <a:gd name="adj" fmla="val 3630"/>
            </a:avLst>
          </a:prstGeom>
          <a:solidFill>
            <a:srgbClr val="FB8500"/>
          </a:solidFill>
          <a:ln w="76200">
            <a:solidFill>
              <a:schemeClr val="bg1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B85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B110B1-A60A-4F82-BF01-028127CAD679}"/>
              </a:ext>
            </a:extLst>
          </p:cNvPr>
          <p:cNvGrpSpPr/>
          <p:nvPr/>
        </p:nvGrpSpPr>
        <p:grpSpPr>
          <a:xfrm>
            <a:off x="-1212999" y="-1"/>
            <a:ext cx="3403748" cy="6858000"/>
            <a:chOff x="-1212998" y="0"/>
            <a:chExt cx="3403748" cy="6858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0291C1-3AE5-416E-8917-36E9392F8653}"/>
                </a:ext>
              </a:extLst>
            </p:cNvPr>
            <p:cNvSpPr/>
            <p:nvPr/>
          </p:nvSpPr>
          <p:spPr>
            <a:xfrm>
              <a:off x="-1212998" y="0"/>
              <a:ext cx="3403748" cy="6858000"/>
            </a:xfrm>
            <a:prstGeom prst="roundRect">
              <a:avLst/>
            </a:prstGeom>
            <a:solidFill>
              <a:srgbClr val="002F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6A9DEB-E911-4F1E-8761-9C5DF880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6" y="182480"/>
              <a:ext cx="1160455" cy="116045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3A8BD9-FBF1-4D02-B94C-6263C887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" y="4553117"/>
              <a:ext cx="2123034" cy="2123034"/>
            </a:xfrm>
            <a:prstGeom prst="rect">
              <a:avLst/>
            </a:prstGeom>
            <a:effectLst/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5B4B2C5-35FF-4989-B102-06821D7DB2F3}"/>
                </a:ext>
              </a:extLst>
            </p:cNvPr>
            <p:cNvGrpSpPr/>
            <p:nvPr/>
          </p:nvGrpSpPr>
          <p:grpSpPr>
            <a:xfrm>
              <a:off x="253705" y="1298908"/>
              <a:ext cx="1844640" cy="3550147"/>
              <a:chOff x="253705" y="1298908"/>
              <a:chExt cx="1844640" cy="355014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BFF1815-51C3-4A5F-8F3D-B924BA6321DC}"/>
                  </a:ext>
                </a:extLst>
              </p:cNvPr>
              <p:cNvSpPr/>
              <p:nvPr/>
            </p:nvSpPr>
            <p:spPr>
              <a:xfrm>
                <a:off x="2010291" y="1298908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D7D434A-E561-40AB-A3E8-8C3A729A1560}"/>
                  </a:ext>
                </a:extLst>
              </p:cNvPr>
              <p:cNvGrpSpPr/>
              <p:nvPr/>
            </p:nvGrpSpPr>
            <p:grpSpPr>
              <a:xfrm>
                <a:off x="253705" y="1342935"/>
                <a:ext cx="1728272" cy="3462093"/>
                <a:chOff x="-49285" y="1342935"/>
                <a:chExt cx="2031262" cy="3462093"/>
              </a:xfrm>
            </p:grpSpPr>
            <p:cxnSp>
              <p:nvCxnSpPr>
                <p:cNvPr id="12" name="Conector reto 11">
                  <a:extLst>
                    <a:ext uri="{FF2B5EF4-FFF2-40B4-BE49-F238E27FC236}">
                      <a16:creationId xmlns:a16="http://schemas.microsoft.com/office/drawing/2014/main" id="{5D6C40AB-5D63-4113-B12E-76AF30E1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1342935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83FFE806-3E79-4E5D-AD8A-AE5170FF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4805028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9449096-520D-44F8-BA65-84F5F6A27021}"/>
                  </a:ext>
                </a:extLst>
              </p:cNvPr>
              <p:cNvSpPr/>
              <p:nvPr/>
            </p:nvSpPr>
            <p:spPr>
              <a:xfrm>
                <a:off x="2010291" y="4761001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8D4EECF-9C1F-4515-B60E-54F0BA88BCC9}"/>
              </a:ext>
            </a:extLst>
          </p:cNvPr>
          <p:cNvSpPr/>
          <p:nvPr/>
        </p:nvSpPr>
        <p:spPr>
          <a:xfrm>
            <a:off x="15495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FF3860-5A45-4872-BCCE-C353E7AC2BFE}"/>
              </a:ext>
            </a:extLst>
          </p:cNvPr>
          <p:cNvSpPr/>
          <p:nvPr/>
        </p:nvSpPr>
        <p:spPr>
          <a:xfrm>
            <a:off x="15495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574D918-CF5A-487F-94A8-3DE2E87EC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0" y="2087730"/>
            <a:ext cx="1253458" cy="125345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F8620E3-8BC0-4B71-A88F-AE966D93CE91}"/>
              </a:ext>
            </a:extLst>
          </p:cNvPr>
          <p:cNvSpPr/>
          <p:nvPr/>
        </p:nvSpPr>
        <p:spPr>
          <a:xfrm>
            <a:off x="352247" y="3405406"/>
            <a:ext cx="1531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OBJETIVO DO</a:t>
            </a:r>
          </a:p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PROJETO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CFFC531-5506-472A-A2A2-0371458C4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41" y="2328092"/>
            <a:ext cx="1077314" cy="107731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F954DCB-6668-4284-A620-6EF56667A2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29" y="1876513"/>
            <a:ext cx="1060221" cy="10602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C070A1F-29E4-46E8-8F93-9756B209C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18699">
            <a:off x="4032138" y="1933635"/>
            <a:ext cx="1060222" cy="1060222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5DA70FB0-A070-4F99-BD22-335922F6D7C4}"/>
              </a:ext>
            </a:extLst>
          </p:cNvPr>
          <p:cNvSpPr/>
          <p:nvPr/>
        </p:nvSpPr>
        <p:spPr>
          <a:xfrm>
            <a:off x="3912859" y="1762977"/>
            <a:ext cx="1330734" cy="1330734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1F77D01-9ED7-4107-9CF7-5D042CD58E42}"/>
              </a:ext>
            </a:extLst>
          </p:cNvPr>
          <p:cNvSpPr/>
          <p:nvPr/>
        </p:nvSpPr>
        <p:spPr>
          <a:xfrm>
            <a:off x="8573572" y="1762977"/>
            <a:ext cx="1330734" cy="1330734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EC407FB1-A8D7-44E9-B6B2-BE952D761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84" y="629669"/>
            <a:ext cx="1223577" cy="1223577"/>
          </a:xfrm>
          <a:prstGeom prst="rect">
            <a:avLst/>
          </a:prstGeom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67417FC9-32C9-4D42-8855-265CF807AF8B}"/>
              </a:ext>
            </a:extLst>
          </p:cNvPr>
          <p:cNvSpPr/>
          <p:nvPr/>
        </p:nvSpPr>
        <p:spPr>
          <a:xfrm>
            <a:off x="5355884" y="676179"/>
            <a:ext cx="1330734" cy="1330734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82CA1637-324B-4FE2-B3C4-0E4155D44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54" y="730932"/>
            <a:ext cx="1135950" cy="1135950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F651A79B-58E6-4985-90F4-53E58A0964F3}"/>
              </a:ext>
            </a:extLst>
          </p:cNvPr>
          <p:cNvSpPr/>
          <p:nvPr/>
        </p:nvSpPr>
        <p:spPr>
          <a:xfrm>
            <a:off x="7062859" y="676179"/>
            <a:ext cx="1330734" cy="1330734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6BE3B32-D608-4195-B1CB-B50E22EA9FFC}"/>
              </a:ext>
            </a:extLst>
          </p:cNvPr>
          <p:cNvCxnSpPr>
            <a:endCxn id="21" idx="1"/>
          </p:cNvCxnSpPr>
          <p:nvPr/>
        </p:nvCxnSpPr>
        <p:spPr>
          <a:xfrm>
            <a:off x="5289054" y="2714458"/>
            <a:ext cx="1145387" cy="152291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FEF0D07-3BAE-4B31-B996-4A5AC8F1F811}"/>
              </a:ext>
            </a:extLst>
          </p:cNvPr>
          <p:cNvCxnSpPr/>
          <p:nvPr/>
        </p:nvCxnSpPr>
        <p:spPr>
          <a:xfrm>
            <a:off x="6329864" y="2067556"/>
            <a:ext cx="295097" cy="301731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18C7F48-240F-49F0-A257-A02DDB273F4D}"/>
              </a:ext>
            </a:extLst>
          </p:cNvPr>
          <p:cNvCxnSpPr/>
          <p:nvPr/>
        </p:nvCxnSpPr>
        <p:spPr>
          <a:xfrm flipH="1">
            <a:off x="7299119" y="2087730"/>
            <a:ext cx="347893" cy="37601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71DFEAB-6003-49BF-9818-89C4C217C208}"/>
              </a:ext>
            </a:extLst>
          </p:cNvPr>
          <p:cNvCxnSpPr>
            <a:endCxn id="21" idx="3"/>
          </p:cNvCxnSpPr>
          <p:nvPr/>
        </p:nvCxnSpPr>
        <p:spPr>
          <a:xfrm flipH="1">
            <a:off x="7511755" y="2580830"/>
            <a:ext cx="994987" cy="285919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7B2B1D7C-6E7A-4BA3-8283-8E993F5317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41" y="4120062"/>
            <a:ext cx="1940439" cy="194043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4B3DE85-A15B-4207-9EAC-ED13CD6B17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1089" y="4714750"/>
            <a:ext cx="1043422" cy="1035771"/>
          </a:xfrm>
          <a:prstGeom prst="rect">
            <a:avLst/>
          </a:prstGeom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34681AAE-966E-4DE9-ABA4-07829863465F}"/>
              </a:ext>
            </a:extLst>
          </p:cNvPr>
          <p:cNvSpPr/>
          <p:nvPr/>
        </p:nvSpPr>
        <p:spPr>
          <a:xfrm>
            <a:off x="5843910" y="4084615"/>
            <a:ext cx="2258376" cy="2258376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B9BEC74-7246-45C6-BF62-9138D76290E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973098" y="3405406"/>
            <a:ext cx="0" cy="64737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C3CEE5-FAF7-40B1-88FB-E95A3EED4B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D60505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48DE66-BDA9-4CCE-A857-22BDE69A5A4C}"/>
              </a:ext>
            </a:extLst>
          </p:cNvPr>
          <p:cNvSpPr/>
          <p:nvPr/>
        </p:nvSpPr>
        <p:spPr>
          <a:xfrm>
            <a:off x="-1" y="214310"/>
            <a:ext cx="12026348" cy="6429376"/>
          </a:xfrm>
          <a:prstGeom prst="roundRect">
            <a:avLst>
              <a:gd name="adj" fmla="val 3630"/>
            </a:avLst>
          </a:prstGeom>
          <a:solidFill>
            <a:srgbClr val="FB2E2E"/>
          </a:solidFill>
          <a:ln w="76200">
            <a:solidFill>
              <a:schemeClr val="bg1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B85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789E1E-484E-43CE-9408-F87A8AACC1D7}"/>
              </a:ext>
            </a:extLst>
          </p:cNvPr>
          <p:cNvSpPr/>
          <p:nvPr/>
        </p:nvSpPr>
        <p:spPr>
          <a:xfrm>
            <a:off x="1184200" y="363803"/>
            <a:ext cx="866776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3A5ADEE-4A95-42CA-9E8C-8F8D20DD966C}"/>
              </a:ext>
            </a:extLst>
          </p:cNvPr>
          <p:cNvSpPr/>
          <p:nvPr/>
        </p:nvSpPr>
        <p:spPr>
          <a:xfrm>
            <a:off x="1220549" y="363803"/>
            <a:ext cx="819150" cy="1104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1DDE9F-0B06-4D78-905A-755F96B09526}"/>
              </a:ext>
            </a:extLst>
          </p:cNvPr>
          <p:cNvSpPr/>
          <p:nvPr/>
        </p:nvSpPr>
        <p:spPr>
          <a:xfrm>
            <a:off x="1231827" y="1471352"/>
            <a:ext cx="819150" cy="1104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7BCECBE-79D4-4C6F-910B-0501516CBB56}"/>
              </a:ext>
            </a:extLst>
          </p:cNvPr>
          <p:cNvSpPr/>
          <p:nvPr/>
        </p:nvSpPr>
        <p:spPr>
          <a:xfrm>
            <a:off x="1243105" y="2578901"/>
            <a:ext cx="819150" cy="11049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B110B1-A60A-4F82-BF01-028127CAD679}"/>
              </a:ext>
            </a:extLst>
          </p:cNvPr>
          <p:cNvGrpSpPr/>
          <p:nvPr/>
        </p:nvGrpSpPr>
        <p:grpSpPr>
          <a:xfrm>
            <a:off x="-1212999" y="-1"/>
            <a:ext cx="3403748" cy="6858000"/>
            <a:chOff x="-1212998" y="0"/>
            <a:chExt cx="3403748" cy="6858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0291C1-3AE5-416E-8917-36E9392F8653}"/>
                </a:ext>
              </a:extLst>
            </p:cNvPr>
            <p:cNvSpPr/>
            <p:nvPr/>
          </p:nvSpPr>
          <p:spPr>
            <a:xfrm>
              <a:off x="-1212998" y="0"/>
              <a:ext cx="3403748" cy="6858000"/>
            </a:xfrm>
            <a:prstGeom prst="roundRect">
              <a:avLst/>
            </a:prstGeom>
            <a:solidFill>
              <a:srgbClr val="002F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6A9DEB-E911-4F1E-8761-9C5DF880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6" y="182480"/>
              <a:ext cx="1160455" cy="1160455"/>
            </a:xfrm>
            <a:prstGeom prst="round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3A8BD9-FBF1-4D02-B94C-6263C887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" y="4553117"/>
              <a:ext cx="2123034" cy="2123034"/>
            </a:xfrm>
            <a:prstGeom prst="roundRect">
              <a:avLst/>
            </a:prstGeom>
            <a:effectLst/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5B4B2C5-35FF-4989-B102-06821D7DB2F3}"/>
                </a:ext>
              </a:extLst>
            </p:cNvPr>
            <p:cNvGrpSpPr/>
            <p:nvPr/>
          </p:nvGrpSpPr>
          <p:grpSpPr>
            <a:xfrm>
              <a:off x="253705" y="1298908"/>
              <a:ext cx="1844640" cy="3550147"/>
              <a:chOff x="253705" y="1298908"/>
              <a:chExt cx="1844640" cy="355014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BFF1815-51C3-4A5F-8F3D-B924BA6321DC}"/>
                  </a:ext>
                </a:extLst>
              </p:cNvPr>
              <p:cNvSpPr/>
              <p:nvPr/>
            </p:nvSpPr>
            <p:spPr>
              <a:xfrm>
                <a:off x="2010291" y="1298908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D7D434A-E561-40AB-A3E8-8C3A729A1560}"/>
                  </a:ext>
                </a:extLst>
              </p:cNvPr>
              <p:cNvGrpSpPr/>
              <p:nvPr/>
            </p:nvGrpSpPr>
            <p:grpSpPr>
              <a:xfrm>
                <a:off x="253705" y="1342935"/>
                <a:ext cx="1728272" cy="3462093"/>
                <a:chOff x="-49285" y="1342935"/>
                <a:chExt cx="2031262" cy="3462093"/>
              </a:xfrm>
            </p:grpSpPr>
            <p:cxnSp>
              <p:nvCxnSpPr>
                <p:cNvPr id="12" name="Conector reto 11">
                  <a:extLst>
                    <a:ext uri="{FF2B5EF4-FFF2-40B4-BE49-F238E27FC236}">
                      <a16:creationId xmlns:a16="http://schemas.microsoft.com/office/drawing/2014/main" id="{5D6C40AB-5D63-4113-B12E-76AF30E1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1342935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83FFE806-3E79-4E5D-AD8A-AE5170FF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4805028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9449096-520D-44F8-BA65-84F5F6A27021}"/>
                  </a:ext>
                </a:extLst>
              </p:cNvPr>
              <p:cNvSpPr/>
              <p:nvPr/>
            </p:nvSpPr>
            <p:spPr>
              <a:xfrm>
                <a:off x="2010291" y="4761001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8D4EECF-9C1F-4515-B60E-54F0BA88BCC9}"/>
              </a:ext>
            </a:extLst>
          </p:cNvPr>
          <p:cNvSpPr/>
          <p:nvPr/>
        </p:nvSpPr>
        <p:spPr>
          <a:xfrm>
            <a:off x="15495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FF3860-5A45-4872-BCCE-C353E7AC2BFE}"/>
              </a:ext>
            </a:extLst>
          </p:cNvPr>
          <p:cNvSpPr/>
          <p:nvPr/>
        </p:nvSpPr>
        <p:spPr>
          <a:xfrm>
            <a:off x="15495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8620E3-8BC0-4B71-A88F-AE966D93CE91}"/>
              </a:ext>
            </a:extLst>
          </p:cNvPr>
          <p:cNvSpPr/>
          <p:nvPr/>
        </p:nvSpPr>
        <p:spPr>
          <a:xfrm>
            <a:off x="237249" y="3405406"/>
            <a:ext cx="1761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MATRIZ CSD</a:t>
            </a:r>
          </a:p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STAKEHOLDERS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25550D2-462A-47BC-B310-B8FABA93B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3" y="2149757"/>
            <a:ext cx="1148064" cy="114806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A33685E-CE8D-4810-9BF6-B7BB04026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562" y="4761000"/>
            <a:ext cx="803113" cy="803113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A018B3F-06C3-4C2B-B9D3-07712672EBFF}"/>
              </a:ext>
            </a:extLst>
          </p:cNvPr>
          <p:cNvSpPr/>
          <p:nvPr/>
        </p:nvSpPr>
        <p:spPr>
          <a:xfrm>
            <a:off x="2542696" y="758158"/>
            <a:ext cx="3886680" cy="895350"/>
          </a:xfrm>
          <a:prstGeom prst="roundRect">
            <a:avLst>
              <a:gd name="adj" fmla="val 2305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Os animais geram inúmeras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adversidades e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precisam de castração.    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DED1334-6161-4897-8050-8B7DC1126A51}"/>
              </a:ext>
            </a:extLst>
          </p:cNvPr>
          <p:cNvSpPr/>
          <p:nvPr/>
        </p:nvSpPr>
        <p:spPr>
          <a:xfrm>
            <a:off x="2771717" y="539083"/>
            <a:ext cx="151454" cy="130492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84CCE8FD-6F96-42DE-9C11-6FC4FE8EC82D}"/>
              </a:ext>
            </a:extLst>
          </p:cNvPr>
          <p:cNvSpPr/>
          <p:nvPr/>
        </p:nvSpPr>
        <p:spPr>
          <a:xfrm>
            <a:off x="2381764" y="4488253"/>
            <a:ext cx="1330734" cy="1330734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exto Explicativo: Linha Dobrada com Ênfase 57">
            <a:extLst>
              <a:ext uri="{FF2B5EF4-FFF2-40B4-BE49-F238E27FC236}">
                <a16:creationId xmlns:a16="http://schemas.microsoft.com/office/drawing/2014/main" id="{A7C9CE1E-F1EF-4FE1-AA6B-CD0879F911A2}"/>
              </a:ext>
            </a:extLst>
          </p:cNvPr>
          <p:cNvSpPr/>
          <p:nvPr/>
        </p:nvSpPr>
        <p:spPr>
          <a:xfrm>
            <a:off x="4660518" y="4429291"/>
            <a:ext cx="1665478" cy="24765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2319"/>
              <a:gd name="adj6" fmla="val -59821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PRIMÁRIOS</a:t>
            </a:r>
            <a:endParaRPr lang="pt-BR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59" name="Texto Explicativo: Linha Dobrada com Ênfase 58">
            <a:extLst>
              <a:ext uri="{FF2B5EF4-FFF2-40B4-BE49-F238E27FC236}">
                <a16:creationId xmlns:a16="http://schemas.microsoft.com/office/drawing/2014/main" id="{7669F3D1-9FDF-4521-98A8-286F781C07F0}"/>
              </a:ext>
            </a:extLst>
          </p:cNvPr>
          <p:cNvSpPr/>
          <p:nvPr/>
        </p:nvSpPr>
        <p:spPr>
          <a:xfrm>
            <a:off x="7199635" y="4385240"/>
            <a:ext cx="1703578" cy="24765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16"/>
              <a:gd name="adj6" fmla="val -49523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SECUNDÁRIO</a:t>
            </a:r>
            <a:endParaRPr lang="pt-BR" b="1" dirty="0"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60" name="Texto Explicativo: Linha Dobrada com Ênfase 59">
            <a:extLst>
              <a:ext uri="{FF2B5EF4-FFF2-40B4-BE49-F238E27FC236}">
                <a16:creationId xmlns:a16="http://schemas.microsoft.com/office/drawing/2014/main" id="{89A75996-30F1-4CEF-90B7-005898D6507A}"/>
              </a:ext>
            </a:extLst>
          </p:cNvPr>
          <p:cNvSpPr/>
          <p:nvPr/>
        </p:nvSpPr>
        <p:spPr>
          <a:xfrm>
            <a:off x="9856233" y="4385240"/>
            <a:ext cx="1665478" cy="24765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210"/>
              <a:gd name="adj6" fmla="val -58863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TERCIÁRIO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9EB99D9-C197-457B-A21A-8D678266B6BB}"/>
              </a:ext>
            </a:extLst>
          </p:cNvPr>
          <p:cNvCxnSpPr>
            <a:cxnSpLocks/>
          </p:cNvCxnSpPr>
          <p:nvPr/>
        </p:nvCxnSpPr>
        <p:spPr>
          <a:xfrm>
            <a:off x="6743700" y="4761000"/>
            <a:ext cx="0" cy="15826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8118BF2-DF5F-4B51-89AE-6C76A0E060F4}"/>
              </a:ext>
            </a:extLst>
          </p:cNvPr>
          <p:cNvCxnSpPr>
            <a:cxnSpLocks/>
          </p:cNvCxnSpPr>
          <p:nvPr/>
        </p:nvCxnSpPr>
        <p:spPr>
          <a:xfrm>
            <a:off x="9669177" y="4761000"/>
            <a:ext cx="0" cy="15826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9650A62E-D278-46BF-941B-5E26F6266C2F}"/>
              </a:ext>
            </a:extLst>
          </p:cNvPr>
          <p:cNvSpPr/>
          <p:nvPr/>
        </p:nvSpPr>
        <p:spPr>
          <a:xfrm>
            <a:off x="4074985" y="4823924"/>
            <a:ext cx="274663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Os Animais</a:t>
            </a:r>
          </a:p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Usuários Comuns</a:t>
            </a:r>
          </a:p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Protetores Independentes</a:t>
            </a:r>
          </a:p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Investidores</a:t>
            </a:r>
            <a:endParaRPr lang="pt-BR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7BC95DC-C294-416F-9304-14940D1E1565}"/>
              </a:ext>
            </a:extLst>
          </p:cNvPr>
          <p:cNvSpPr/>
          <p:nvPr/>
        </p:nvSpPr>
        <p:spPr>
          <a:xfrm>
            <a:off x="4026506" y="4943832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DE569786-3BA7-44FD-B373-04189C29BFE3}"/>
              </a:ext>
            </a:extLst>
          </p:cNvPr>
          <p:cNvSpPr/>
          <p:nvPr/>
        </p:nvSpPr>
        <p:spPr>
          <a:xfrm>
            <a:off x="4025900" y="5176378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EA28270D-3761-4820-B55E-7DDF49299A12}"/>
              </a:ext>
            </a:extLst>
          </p:cNvPr>
          <p:cNvSpPr/>
          <p:nvPr/>
        </p:nvSpPr>
        <p:spPr>
          <a:xfrm>
            <a:off x="4018008" y="5419853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8A54CF05-1C6F-499C-8ADF-47AC47A2ABE0}"/>
              </a:ext>
            </a:extLst>
          </p:cNvPr>
          <p:cNvSpPr/>
          <p:nvPr/>
        </p:nvSpPr>
        <p:spPr>
          <a:xfrm>
            <a:off x="4021045" y="5656042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67AB5EC9-1900-4D69-B98C-04F235667C75}"/>
              </a:ext>
            </a:extLst>
          </p:cNvPr>
          <p:cNvSpPr/>
          <p:nvPr/>
        </p:nvSpPr>
        <p:spPr>
          <a:xfrm>
            <a:off x="6935570" y="4975854"/>
            <a:ext cx="274663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Moradores da Região</a:t>
            </a:r>
          </a:p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Funcionários Públicos</a:t>
            </a:r>
          </a:p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Motoristas</a:t>
            </a:r>
          </a:p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ONGs</a:t>
            </a:r>
          </a:p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Casas de Ração / Loja Pet</a:t>
            </a:r>
            <a:endParaRPr lang="pt-BR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E4F8DB3-1B5C-4572-945A-138AB8B25C0D}"/>
              </a:ext>
            </a:extLst>
          </p:cNvPr>
          <p:cNvSpPr/>
          <p:nvPr/>
        </p:nvSpPr>
        <p:spPr>
          <a:xfrm>
            <a:off x="6887091" y="5095762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E2F785F-4BAF-4410-BFE0-C3ACCD2909CA}"/>
              </a:ext>
            </a:extLst>
          </p:cNvPr>
          <p:cNvSpPr/>
          <p:nvPr/>
        </p:nvSpPr>
        <p:spPr>
          <a:xfrm>
            <a:off x="6886485" y="5328308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4CBE84C8-96A3-4657-A6C8-0D474CD617F3}"/>
              </a:ext>
            </a:extLst>
          </p:cNvPr>
          <p:cNvSpPr/>
          <p:nvPr/>
        </p:nvSpPr>
        <p:spPr>
          <a:xfrm>
            <a:off x="6878593" y="5571783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42C7C3A-A1D8-4ECD-85E9-AD3818EBE95B}"/>
              </a:ext>
            </a:extLst>
          </p:cNvPr>
          <p:cNvSpPr/>
          <p:nvPr/>
        </p:nvSpPr>
        <p:spPr>
          <a:xfrm>
            <a:off x="6881630" y="5807972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477099F-6044-47BE-BA8A-40D670010F10}"/>
              </a:ext>
            </a:extLst>
          </p:cNvPr>
          <p:cNvSpPr/>
          <p:nvPr/>
        </p:nvSpPr>
        <p:spPr>
          <a:xfrm>
            <a:off x="6879856" y="6056062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CFC66E5-41A8-48C1-BA11-7F5BBE8D4A26}"/>
              </a:ext>
            </a:extLst>
          </p:cNvPr>
          <p:cNvSpPr/>
          <p:nvPr/>
        </p:nvSpPr>
        <p:spPr>
          <a:xfrm>
            <a:off x="9810236" y="4994322"/>
            <a:ext cx="27466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Governo/Prefeitura</a:t>
            </a:r>
            <a:endParaRPr lang="pt-BR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ONGs</a:t>
            </a:r>
          </a:p>
          <a:p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7ABD1FC4-2E9E-4323-8B17-A34595EF4BA7}"/>
              </a:ext>
            </a:extLst>
          </p:cNvPr>
          <p:cNvSpPr/>
          <p:nvPr/>
        </p:nvSpPr>
        <p:spPr>
          <a:xfrm>
            <a:off x="9761757" y="5114230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2969A501-F807-450C-9416-13119510C537}"/>
              </a:ext>
            </a:extLst>
          </p:cNvPr>
          <p:cNvSpPr/>
          <p:nvPr/>
        </p:nvSpPr>
        <p:spPr>
          <a:xfrm>
            <a:off x="9761151" y="5346776"/>
            <a:ext cx="94610" cy="946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8FDB38DD-2951-43D9-B7B8-A6AF00DEC8FE}"/>
              </a:ext>
            </a:extLst>
          </p:cNvPr>
          <p:cNvSpPr/>
          <p:nvPr/>
        </p:nvSpPr>
        <p:spPr>
          <a:xfrm>
            <a:off x="2542696" y="2576252"/>
            <a:ext cx="3886680" cy="895350"/>
          </a:xfrm>
          <a:prstGeom prst="roundRect">
            <a:avLst>
              <a:gd name="adj" fmla="val 2305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É possível fazer o controle.</a:t>
            </a:r>
            <a:b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Pessoas não adotam com responsabilidade.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44D9675-3E65-4A72-B7C3-6604C17A1C87}"/>
              </a:ext>
            </a:extLst>
          </p:cNvPr>
          <p:cNvSpPr/>
          <p:nvPr/>
        </p:nvSpPr>
        <p:spPr>
          <a:xfrm>
            <a:off x="2771717" y="2357177"/>
            <a:ext cx="151454" cy="130492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4528D8B8-439C-4FFC-BC2E-99C23DC509EC}"/>
              </a:ext>
            </a:extLst>
          </p:cNvPr>
          <p:cNvSpPr/>
          <p:nvPr/>
        </p:nvSpPr>
        <p:spPr>
          <a:xfrm>
            <a:off x="7199635" y="737230"/>
            <a:ext cx="3886680" cy="895350"/>
          </a:xfrm>
          <a:prstGeom prst="roundRect">
            <a:avLst>
              <a:gd name="adj" fmla="val 23050"/>
            </a:avLst>
          </a:prstGeom>
          <a:solidFill>
            <a:srgbClr val="FFD1D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Da pra resolver o problema?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Nossa solução é funcional?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Como divulgar?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B2EA9DFF-C36B-498F-8400-6C28116D9571}"/>
              </a:ext>
            </a:extLst>
          </p:cNvPr>
          <p:cNvSpPr/>
          <p:nvPr/>
        </p:nvSpPr>
        <p:spPr>
          <a:xfrm>
            <a:off x="10688972" y="532442"/>
            <a:ext cx="151454" cy="1304925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32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C3CEE5-FAF7-40B1-88FB-E95A3EED4B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B4051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48DE66-BDA9-4CCE-A857-22BDE69A5A4C}"/>
              </a:ext>
            </a:extLst>
          </p:cNvPr>
          <p:cNvSpPr/>
          <p:nvPr/>
        </p:nvSpPr>
        <p:spPr>
          <a:xfrm>
            <a:off x="-1" y="214310"/>
            <a:ext cx="12026348" cy="6429376"/>
          </a:xfrm>
          <a:prstGeom prst="roundRect">
            <a:avLst>
              <a:gd name="adj" fmla="val 3630"/>
            </a:avLst>
          </a:prstGeom>
          <a:solidFill>
            <a:srgbClr val="126782"/>
          </a:solidFill>
          <a:ln w="76200">
            <a:solidFill>
              <a:schemeClr val="bg1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B85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B110B1-A60A-4F82-BF01-028127CAD679}"/>
              </a:ext>
            </a:extLst>
          </p:cNvPr>
          <p:cNvGrpSpPr/>
          <p:nvPr/>
        </p:nvGrpSpPr>
        <p:grpSpPr>
          <a:xfrm>
            <a:off x="-1212999" y="-1"/>
            <a:ext cx="3403748" cy="6858000"/>
            <a:chOff x="-1212998" y="0"/>
            <a:chExt cx="3403748" cy="6858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0291C1-3AE5-416E-8917-36E9392F8653}"/>
                </a:ext>
              </a:extLst>
            </p:cNvPr>
            <p:cNvSpPr/>
            <p:nvPr/>
          </p:nvSpPr>
          <p:spPr>
            <a:xfrm>
              <a:off x="-1212998" y="0"/>
              <a:ext cx="3403748" cy="6858000"/>
            </a:xfrm>
            <a:prstGeom prst="roundRect">
              <a:avLst/>
            </a:prstGeom>
            <a:solidFill>
              <a:srgbClr val="002F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6A9DEB-E911-4F1E-8761-9C5DF880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6" y="182480"/>
              <a:ext cx="1160455" cy="116045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3A8BD9-FBF1-4D02-B94C-6263C887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" y="4553117"/>
              <a:ext cx="2123034" cy="2123034"/>
            </a:xfrm>
            <a:prstGeom prst="rect">
              <a:avLst/>
            </a:prstGeom>
            <a:effectLst/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5B4B2C5-35FF-4989-B102-06821D7DB2F3}"/>
                </a:ext>
              </a:extLst>
            </p:cNvPr>
            <p:cNvGrpSpPr/>
            <p:nvPr/>
          </p:nvGrpSpPr>
          <p:grpSpPr>
            <a:xfrm>
              <a:off x="253705" y="1298908"/>
              <a:ext cx="1844640" cy="3550147"/>
              <a:chOff x="253705" y="1298908"/>
              <a:chExt cx="1844640" cy="355014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BFF1815-51C3-4A5F-8F3D-B924BA6321DC}"/>
                  </a:ext>
                </a:extLst>
              </p:cNvPr>
              <p:cNvSpPr/>
              <p:nvPr/>
            </p:nvSpPr>
            <p:spPr>
              <a:xfrm>
                <a:off x="2010291" y="1298908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D7D434A-E561-40AB-A3E8-8C3A729A1560}"/>
                  </a:ext>
                </a:extLst>
              </p:cNvPr>
              <p:cNvGrpSpPr/>
              <p:nvPr/>
            </p:nvGrpSpPr>
            <p:grpSpPr>
              <a:xfrm>
                <a:off x="253705" y="1342935"/>
                <a:ext cx="1728272" cy="3462093"/>
                <a:chOff x="-49285" y="1342935"/>
                <a:chExt cx="2031262" cy="3462093"/>
              </a:xfrm>
            </p:grpSpPr>
            <p:cxnSp>
              <p:nvCxnSpPr>
                <p:cNvPr id="12" name="Conector reto 11">
                  <a:extLst>
                    <a:ext uri="{FF2B5EF4-FFF2-40B4-BE49-F238E27FC236}">
                      <a16:creationId xmlns:a16="http://schemas.microsoft.com/office/drawing/2014/main" id="{5D6C40AB-5D63-4113-B12E-76AF30E1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1342935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83FFE806-3E79-4E5D-AD8A-AE5170FF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4805028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9449096-520D-44F8-BA65-84F5F6A27021}"/>
                  </a:ext>
                </a:extLst>
              </p:cNvPr>
              <p:cNvSpPr/>
              <p:nvPr/>
            </p:nvSpPr>
            <p:spPr>
              <a:xfrm>
                <a:off x="2010291" y="4761001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8D4EECF-9C1F-4515-B60E-54F0BA88BCC9}"/>
              </a:ext>
            </a:extLst>
          </p:cNvPr>
          <p:cNvSpPr/>
          <p:nvPr/>
        </p:nvSpPr>
        <p:spPr>
          <a:xfrm>
            <a:off x="15495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FF3860-5A45-4872-BCCE-C353E7AC2BFE}"/>
              </a:ext>
            </a:extLst>
          </p:cNvPr>
          <p:cNvSpPr/>
          <p:nvPr/>
        </p:nvSpPr>
        <p:spPr>
          <a:xfrm>
            <a:off x="15495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8620E3-8BC0-4B71-A88F-AE966D93CE91}"/>
              </a:ext>
            </a:extLst>
          </p:cNvPr>
          <p:cNvSpPr/>
          <p:nvPr/>
        </p:nvSpPr>
        <p:spPr>
          <a:xfrm>
            <a:off x="409347" y="3428998"/>
            <a:ext cx="15287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ENTREVISTAS</a:t>
            </a:r>
          </a:p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PERSONAS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EDB2640-D192-4CC7-B103-E21F303DC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8" y="2220581"/>
            <a:ext cx="1077672" cy="10776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D656C69-6EA9-4BE1-814A-C3A1DB146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34" y="181846"/>
            <a:ext cx="3642904" cy="485720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C0DAFB7-43FA-452C-802C-F9B01F61D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4504">
            <a:off x="2640362" y="2220581"/>
            <a:ext cx="246337" cy="24633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7893295-FA3F-45C1-8416-1A9C3BF1BB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1809">
            <a:off x="5361227" y="3428998"/>
            <a:ext cx="185388" cy="1853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9DC097D-10A3-4594-9ECF-A6BCBE0EF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1417">
            <a:off x="4350808" y="2342581"/>
            <a:ext cx="246337" cy="24633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D7940B0-395D-45F9-AEA5-962499E48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5021">
            <a:off x="2539964" y="3336429"/>
            <a:ext cx="185388" cy="18538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638E861-DDC6-402D-BDCD-7DA198981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8649">
            <a:off x="3556570" y="2486034"/>
            <a:ext cx="185388" cy="18538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CCD351F-106A-4878-8659-832EAA026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7245">
            <a:off x="5373858" y="4010639"/>
            <a:ext cx="246337" cy="24633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B30E4B8-A0F6-4642-BB26-FB6068958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5820">
            <a:off x="2985583" y="4350019"/>
            <a:ext cx="246337" cy="24633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C175BDE-3503-4828-AF11-243BC0C49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8649">
            <a:off x="4051088" y="4756360"/>
            <a:ext cx="185388" cy="18538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F584BDC-FAC3-4BAA-AD15-3E8D2D684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1419">
            <a:off x="5504729" y="2296876"/>
            <a:ext cx="246337" cy="24633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FE8AC23-F354-4FBE-9F72-BA247AE96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74" y="-409303"/>
            <a:ext cx="5143500" cy="6858000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03541EAA-78FF-4CB5-9D00-D19F2C068CAE}"/>
              </a:ext>
            </a:extLst>
          </p:cNvPr>
          <p:cNvSpPr/>
          <p:nvPr/>
        </p:nvSpPr>
        <p:spPr>
          <a:xfrm>
            <a:off x="8377306" y="1533237"/>
            <a:ext cx="84034" cy="87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0C315E2-5887-4FFA-8FEA-F3ADB067C11F}"/>
              </a:ext>
            </a:extLst>
          </p:cNvPr>
          <p:cNvSpPr/>
          <p:nvPr/>
        </p:nvSpPr>
        <p:spPr>
          <a:xfrm>
            <a:off x="8725034" y="1546904"/>
            <a:ext cx="84034" cy="87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E9948253-81E3-48FA-85F5-1B4DE0E1D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45" y="5188262"/>
            <a:ext cx="917035" cy="917035"/>
          </a:xfrm>
          <a:prstGeom prst="rect">
            <a:avLst/>
          </a:prstGeom>
        </p:spPr>
      </p:pic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312FDC0F-5CF1-4ECA-A162-96EA4D3C6326}"/>
              </a:ext>
            </a:extLst>
          </p:cNvPr>
          <p:cNvSpPr/>
          <p:nvPr/>
        </p:nvSpPr>
        <p:spPr>
          <a:xfrm>
            <a:off x="4829175" y="1355533"/>
            <a:ext cx="2828925" cy="4317514"/>
          </a:xfrm>
          <a:custGeom>
            <a:avLst/>
            <a:gdLst>
              <a:gd name="connsiteX0" fmla="*/ 0 w 2828925"/>
              <a:gd name="connsiteY0" fmla="*/ 4311842 h 4317514"/>
              <a:gd name="connsiteX1" fmla="*/ 1381125 w 2828925"/>
              <a:gd name="connsiteY1" fmla="*/ 3702242 h 4317514"/>
              <a:gd name="connsiteX2" fmla="*/ 1847850 w 2828925"/>
              <a:gd name="connsiteY2" fmla="*/ 444692 h 4317514"/>
              <a:gd name="connsiteX3" fmla="*/ 2828925 w 2828925"/>
              <a:gd name="connsiteY3" fmla="*/ 25592 h 431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8925" h="4317514">
                <a:moveTo>
                  <a:pt x="0" y="4311842"/>
                </a:moveTo>
                <a:cubicBezTo>
                  <a:pt x="536575" y="4329304"/>
                  <a:pt x="1073150" y="4346767"/>
                  <a:pt x="1381125" y="3702242"/>
                </a:cubicBezTo>
                <a:cubicBezTo>
                  <a:pt x="1689100" y="3057717"/>
                  <a:pt x="1606550" y="1057467"/>
                  <a:pt x="1847850" y="444692"/>
                </a:cubicBezTo>
                <a:cubicBezTo>
                  <a:pt x="2089150" y="-168083"/>
                  <a:pt x="2582863" y="33529"/>
                  <a:pt x="2828925" y="25592"/>
                </a:cubicBezTo>
              </a:path>
            </a:pathLst>
          </a:custGeom>
          <a:noFill/>
          <a:ln w="3810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7860A9AE-D6E4-4030-87C1-E20A30F88DF5}"/>
              </a:ext>
            </a:extLst>
          </p:cNvPr>
          <p:cNvSpPr/>
          <p:nvPr/>
        </p:nvSpPr>
        <p:spPr>
          <a:xfrm>
            <a:off x="3332788" y="5007680"/>
            <a:ext cx="1330734" cy="1330734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230460B-14EF-4C98-B5DE-17665A9D08E7}"/>
              </a:ext>
            </a:extLst>
          </p:cNvPr>
          <p:cNvSpPr/>
          <p:nvPr/>
        </p:nvSpPr>
        <p:spPr>
          <a:xfrm>
            <a:off x="9166990" y="1533237"/>
            <a:ext cx="84034" cy="87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EFBC31F-6EDB-46C7-87D7-4FA8AB369D56}"/>
              </a:ext>
            </a:extLst>
          </p:cNvPr>
          <p:cNvSpPr/>
          <p:nvPr/>
        </p:nvSpPr>
        <p:spPr>
          <a:xfrm>
            <a:off x="6650254" y="5007680"/>
            <a:ext cx="178286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USUÁRIO COMUM</a:t>
            </a:r>
            <a:endParaRPr lang="pt-BR" sz="1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322678C0-5950-4712-A413-2FE6F3C6BDA4}"/>
              </a:ext>
            </a:extLst>
          </p:cNvPr>
          <p:cNvSpPr/>
          <p:nvPr/>
        </p:nvSpPr>
        <p:spPr>
          <a:xfrm>
            <a:off x="8148896" y="2799766"/>
            <a:ext cx="16722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PROTETORES</a:t>
            </a:r>
            <a:endParaRPr lang="pt-B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algn="ctr"/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INDEPENDENTES</a:t>
            </a:r>
            <a:endParaRPr lang="pt-BR" sz="1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EBAE808E-0B42-4990-8155-08F6F4EB5668}"/>
              </a:ext>
            </a:extLst>
          </p:cNvPr>
          <p:cNvSpPr/>
          <p:nvPr/>
        </p:nvSpPr>
        <p:spPr>
          <a:xfrm>
            <a:off x="10005451" y="5039051"/>
            <a:ext cx="1851789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VETERINÁRIOS</a:t>
            </a:r>
          </a:p>
          <a:p>
            <a:pPr algn="ctr"/>
            <a:r>
              <a:rPr lang="pt-BR" sz="1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AGENTES DE ONG</a:t>
            </a:r>
            <a:r>
              <a:rPr lang="pt-B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</a:t>
            </a:r>
          </a:p>
          <a:p>
            <a:pPr algn="ctr"/>
            <a:r>
              <a:rPr lang="pt-BR" sz="1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66327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C3CEE5-FAF7-40B1-88FB-E95A3EED4B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85BD5F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48DE66-BDA9-4CCE-A857-22BDE69A5A4C}"/>
              </a:ext>
            </a:extLst>
          </p:cNvPr>
          <p:cNvSpPr/>
          <p:nvPr/>
        </p:nvSpPr>
        <p:spPr>
          <a:xfrm>
            <a:off x="-1" y="214310"/>
            <a:ext cx="12026348" cy="6429376"/>
          </a:xfrm>
          <a:prstGeom prst="roundRect">
            <a:avLst>
              <a:gd name="adj" fmla="val 3630"/>
            </a:avLst>
          </a:prstGeom>
          <a:solidFill>
            <a:srgbClr val="A9D18E"/>
          </a:solidFill>
          <a:ln w="76200">
            <a:solidFill>
              <a:schemeClr val="bg1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B85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B110B1-A60A-4F82-BF01-028127CAD679}"/>
              </a:ext>
            </a:extLst>
          </p:cNvPr>
          <p:cNvGrpSpPr/>
          <p:nvPr/>
        </p:nvGrpSpPr>
        <p:grpSpPr>
          <a:xfrm>
            <a:off x="-1212999" y="-1"/>
            <a:ext cx="3403748" cy="6858000"/>
            <a:chOff x="-1212998" y="0"/>
            <a:chExt cx="3403748" cy="6858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0291C1-3AE5-416E-8917-36E9392F8653}"/>
                </a:ext>
              </a:extLst>
            </p:cNvPr>
            <p:cNvSpPr/>
            <p:nvPr/>
          </p:nvSpPr>
          <p:spPr>
            <a:xfrm>
              <a:off x="-1212998" y="0"/>
              <a:ext cx="3403748" cy="6858000"/>
            </a:xfrm>
            <a:prstGeom prst="roundRect">
              <a:avLst/>
            </a:prstGeom>
            <a:solidFill>
              <a:srgbClr val="002F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6A9DEB-E911-4F1E-8761-9C5DF880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6" y="182480"/>
              <a:ext cx="1160455" cy="116045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3A8BD9-FBF1-4D02-B94C-6263C887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" y="4553117"/>
              <a:ext cx="2123034" cy="2123034"/>
            </a:xfrm>
            <a:prstGeom prst="rect">
              <a:avLst/>
            </a:prstGeom>
            <a:effectLst/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5B4B2C5-35FF-4989-B102-06821D7DB2F3}"/>
                </a:ext>
              </a:extLst>
            </p:cNvPr>
            <p:cNvGrpSpPr/>
            <p:nvPr/>
          </p:nvGrpSpPr>
          <p:grpSpPr>
            <a:xfrm>
              <a:off x="253705" y="1298908"/>
              <a:ext cx="1844640" cy="3550147"/>
              <a:chOff x="253705" y="1298908"/>
              <a:chExt cx="1844640" cy="355014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BFF1815-51C3-4A5F-8F3D-B924BA6321DC}"/>
                  </a:ext>
                </a:extLst>
              </p:cNvPr>
              <p:cNvSpPr/>
              <p:nvPr/>
            </p:nvSpPr>
            <p:spPr>
              <a:xfrm>
                <a:off x="2010291" y="1298908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D7D434A-E561-40AB-A3E8-8C3A729A1560}"/>
                  </a:ext>
                </a:extLst>
              </p:cNvPr>
              <p:cNvGrpSpPr/>
              <p:nvPr/>
            </p:nvGrpSpPr>
            <p:grpSpPr>
              <a:xfrm>
                <a:off x="253705" y="1342935"/>
                <a:ext cx="1728272" cy="3462093"/>
                <a:chOff x="-49285" y="1342935"/>
                <a:chExt cx="2031262" cy="3462093"/>
              </a:xfrm>
            </p:grpSpPr>
            <p:cxnSp>
              <p:nvCxnSpPr>
                <p:cNvPr id="12" name="Conector reto 11">
                  <a:extLst>
                    <a:ext uri="{FF2B5EF4-FFF2-40B4-BE49-F238E27FC236}">
                      <a16:creationId xmlns:a16="http://schemas.microsoft.com/office/drawing/2014/main" id="{5D6C40AB-5D63-4113-B12E-76AF30E1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1342935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83FFE806-3E79-4E5D-AD8A-AE5170FF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4805028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9449096-520D-44F8-BA65-84F5F6A27021}"/>
                  </a:ext>
                </a:extLst>
              </p:cNvPr>
              <p:cNvSpPr/>
              <p:nvPr/>
            </p:nvSpPr>
            <p:spPr>
              <a:xfrm>
                <a:off x="2010291" y="4761001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8D4EECF-9C1F-4515-B60E-54F0BA88BCC9}"/>
              </a:ext>
            </a:extLst>
          </p:cNvPr>
          <p:cNvSpPr/>
          <p:nvPr/>
        </p:nvSpPr>
        <p:spPr>
          <a:xfrm>
            <a:off x="15495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FF3860-5A45-4872-BCCE-C353E7AC2BFE}"/>
              </a:ext>
            </a:extLst>
          </p:cNvPr>
          <p:cNvSpPr/>
          <p:nvPr/>
        </p:nvSpPr>
        <p:spPr>
          <a:xfrm>
            <a:off x="15495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8620E3-8BC0-4B71-A88F-AE966D93CE91}"/>
              </a:ext>
            </a:extLst>
          </p:cNvPr>
          <p:cNvSpPr/>
          <p:nvPr/>
        </p:nvSpPr>
        <p:spPr>
          <a:xfrm>
            <a:off x="407264" y="3481604"/>
            <a:ext cx="15691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BRAINSTORM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D88B3A4-7299-4BD8-A34A-B8B823DBD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3" y="2075892"/>
            <a:ext cx="1530052" cy="153005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717C585-3DD3-4D21-96EB-3323E673A4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767" y="2312439"/>
            <a:ext cx="1507719" cy="150771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EEA8DF22-5CF3-4010-A8F2-D561BBD81B27}"/>
              </a:ext>
            </a:extLst>
          </p:cNvPr>
          <p:cNvSpPr/>
          <p:nvPr/>
        </p:nvSpPr>
        <p:spPr>
          <a:xfrm>
            <a:off x="2915274" y="1386961"/>
            <a:ext cx="49883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REQUISITOS FUNCIONAIS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E944FDC-FB27-4A4B-B002-903DBA8CB574}"/>
              </a:ext>
            </a:extLst>
          </p:cNvPr>
          <p:cNvSpPr/>
          <p:nvPr/>
        </p:nvSpPr>
        <p:spPr>
          <a:xfrm>
            <a:off x="2734299" y="3999118"/>
            <a:ext cx="598061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69664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0C3CEE5-FAF7-40B1-88FB-E95A3EED4B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350101"/>
          </a:solidFill>
          <a:ln>
            <a:noFill/>
          </a:ln>
          <a:effectLst>
            <a:outerShdw blurRad="63500" sx="103000" sy="103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48DE66-BDA9-4CCE-A857-22BDE69A5A4C}"/>
              </a:ext>
            </a:extLst>
          </p:cNvPr>
          <p:cNvSpPr/>
          <p:nvPr/>
        </p:nvSpPr>
        <p:spPr>
          <a:xfrm>
            <a:off x="-1" y="214310"/>
            <a:ext cx="12026348" cy="6429376"/>
          </a:xfrm>
          <a:prstGeom prst="roundRect">
            <a:avLst>
              <a:gd name="adj" fmla="val 3630"/>
            </a:avLst>
          </a:prstGeom>
          <a:solidFill>
            <a:srgbClr val="660202"/>
          </a:solidFill>
          <a:ln w="76200">
            <a:solidFill>
              <a:schemeClr val="bg1"/>
            </a:solidFill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B85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DB110B1-A60A-4F82-BF01-028127CAD679}"/>
              </a:ext>
            </a:extLst>
          </p:cNvPr>
          <p:cNvGrpSpPr/>
          <p:nvPr/>
        </p:nvGrpSpPr>
        <p:grpSpPr>
          <a:xfrm>
            <a:off x="-1212999" y="-1"/>
            <a:ext cx="3403748" cy="6858000"/>
            <a:chOff x="-1212998" y="0"/>
            <a:chExt cx="3403748" cy="6858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70291C1-3AE5-416E-8917-36E9392F8653}"/>
                </a:ext>
              </a:extLst>
            </p:cNvPr>
            <p:cNvSpPr/>
            <p:nvPr/>
          </p:nvSpPr>
          <p:spPr>
            <a:xfrm>
              <a:off x="-1212998" y="0"/>
              <a:ext cx="3403748" cy="6858000"/>
            </a:xfrm>
            <a:prstGeom prst="roundRect">
              <a:avLst/>
            </a:prstGeom>
            <a:solidFill>
              <a:srgbClr val="002F5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66A9DEB-E911-4F1E-8761-9C5DF8805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6" y="182480"/>
              <a:ext cx="1160455" cy="116045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A3A8BD9-FBF1-4D02-B94C-6263C887C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" y="4553117"/>
              <a:ext cx="2123034" cy="2123034"/>
            </a:xfrm>
            <a:prstGeom prst="rect">
              <a:avLst/>
            </a:prstGeom>
            <a:effectLst/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5B4B2C5-35FF-4989-B102-06821D7DB2F3}"/>
                </a:ext>
              </a:extLst>
            </p:cNvPr>
            <p:cNvGrpSpPr/>
            <p:nvPr/>
          </p:nvGrpSpPr>
          <p:grpSpPr>
            <a:xfrm>
              <a:off x="253705" y="1298908"/>
              <a:ext cx="1844640" cy="3550147"/>
              <a:chOff x="253705" y="1298908"/>
              <a:chExt cx="1844640" cy="3550147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BFF1815-51C3-4A5F-8F3D-B924BA6321DC}"/>
                  </a:ext>
                </a:extLst>
              </p:cNvPr>
              <p:cNvSpPr/>
              <p:nvPr/>
            </p:nvSpPr>
            <p:spPr>
              <a:xfrm>
                <a:off x="2010291" y="1298908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8D7D434A-E561-40AB-A3E8-8C3A729A1560}"/>
                  </a:ext>
                </a:extLst>
              </p:cNvPr>
              <p:cNvGrpSpPr/>
              <p:nvPr/>
            </p:nvGrpSpPr>
            <p:grpSpPr>
              <a:xfrm>
                <a:off x="253705" y="1342935"/>
                <a:ext cx="1728272" cy="3462093"/>
                <a:chOff x="-49285" y="1342935"/>
                <a:chExt cx="2031262" cy="3462093"/>
              </a:xfrm>
            </p:grpSpPr>
            <p:cxnSp>
              <p:nvCxnSpPr>
                <p:cNvPr id="12" name="Conector reto 11">
                  <a:extLst>
                    <a:ext uri="{FF2B5EF4-FFF2-40B4-BE49-F238E27FC236}">
                      <a16:creationId xmlns:a16="http://schemas.microsoft.com/office/drawing/2014/main" id="{5D6C40AB-5D63-4113-B12E-76AF30E16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1342935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83FFE806-3E79-4E5D-AD8A-AE5170FFB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49285" y="4805028"/>
                  <a:ext cx="2031262" cy="0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49449096-520D-44F8-BA65-84F5F6A27021}"/>
                  </a:ext>
                </a:extLst>
              </p:cNvPr>
              <p:cNvSpPr/>
              <p:nvPr/>
            </p:nvSpPr>
            <p:spPr>
              <a:xfrm>
                <a:off x="2010291" y="4761001"/>
                <a:ext cx="88054" cy="88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28D4EECF-9C1F-4515-B60E-54F0BA88BCC9}"/>
              </a:ext>
            </a:extLst>
          </p:cNvPr>
          <p:cNvSpPr/>
          <p:nvPr/>
        </p:nvSpPr>
        <p:spPr>
          <a:xfrm>
            <a:off x="154952" y="1298908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5FF3860-5A45-4872-BCCE-C353E7AC2BFE}"/>
              </a:ext>
            </a:extLst>
          </p:cNvPr>
          <p:cNvSpPr/>
          <p:nvPr/>
        </p:nvSpPr>
        <p:spPr>
          <a:xfrm>
            <a:off x="154952" y="4761001"/>
            <a:ext cx="88054" cy="88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8620E3-8BC0-4B71-A88F-AE966D93CE91}"/>
              </a:ext>
            </a:extLst>
          </p:cNvPr>
          <p:cNvSpPr/>
          <p:nvPr/>
        </p:nvSpPr>
        <p:spPr>
          <a:xfrm>
            <a:off x="416371" y="3405406"/>
            <a:ext cx="1402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WIREFRAME</a:t>
            </a:r>
          </a:p>
          <a:p>
            <a:pPr algn="ctr"/>
            <a:r>
              <a:rPr lang="pt-BR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PROTÓTIPO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A0495A3-03C2-4AC6-B74C-E11FEB5FD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5" y="2029918"/>
            <a:ext cx="1311762" cy="131176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664075A-364E-4FF6-8163-BCE8687F1EFF}"/>
              </a:ext>
            </a:extLst>
          </p:cNvPr>
          <p:cNvSpPr/>
          <p:nvPr/>
        </p:nvSpPr>
        <p:spPr>
          <a:xfrm>
            <a:off x="2643204" y="5505966"/>
            <a:ext cx="8505790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PROTÓTIPO INTERATIVO</a:t>
            </a:r>
          </a:p>
          <a:p>
            <a:pPr algn="ctr"/>
            <a:endParaRPr lang="pt-BR" sz="1400" dirty="0">
              <a:ln w="0"/>
              <a:solidFill>
                <a:srgbClr val="0563C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pt-BR" sz="1400" b="0" cap="none" spc="0" dirty="0">
                <a:ln w="0"/>
                <a:solidFill>
                  <a:srgbClr val="0563C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https://www.figma.com/file/itLu4O4jILxv0HZjBFtaWn/TIAW---Animais-Desabrigados?node-id=0%3A1</a:t>
            </a:r>
            <a:endParaRPr lang="pt-BR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algn="ctr"/>
            <a:endParaRPr lang="pt-BR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pPr algn="ctr"/>
            <a:endParaRPr lang="pt-BR" sz="1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806FCA7-A33F-4BB9-8B2F-00A9B49F1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99" y="507371"/>
            <a:ext cx="3536284" cy="486308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58F295B-B1CA-499C-BBD9-B0B17CCA6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18" y="507371"/>
            <a:ext cx="3536284" cy="48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8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386</Words>
  <Application>Microsoft Office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Dolabela</dc:creator>
  <cp:lastModifiedBy>Gabriel Dolabela</cp:lastModifiedBy>
  <cp:revision>24</cp:revision>
  <dcterms:created xsi:type="dcterms:W3CDTF">2022-04-18T01:10:39Z</dcterms:created>
  <dcterms:modified xsi:type="dcterms:W3CDTF">2022-04-19T06:36:27Z</dcterms:modified>
</cp:coreProperties>
</file>