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DB8"/>
    <a:srgbClr val="949494"/>
    <a:srgbClr val="C4C4C4"/>
    <a:srgbClr val="E4E4E4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/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/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/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/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/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/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/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/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/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/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/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/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/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/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/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/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/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/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/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/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/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/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/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/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/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/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45462" y="764354"/>
            <a:ext cx="4016188" cy="1700435"/>
          </a:xfrm>
        </p:spPr>
        <p:txBody>
          <a:bodyPr>
            <a:normAutofit/>
          </a:bodyPr>
          <a:lstStyle/>
          <a:p>
            <a:r>
              <a:rPr lang="pt-BR" sz="3200" dirty="0"/>
              <a:t>TRABALHO INTERDISCIPLINAR APLICAÇÕES WEB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43027" y="4529598"/>
            <a:ext cx="1621059" cy="20052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spc="0" dirty="0"/>
              <a:t>integrantes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Davi silva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Diogo Assis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Henrique Almeida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Mateus Souza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Pedro Maciel</a:t>
            </a:r>
            <a:endParaRPr lang="pt-BR" sz="1000" spc="0" dirty="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000" spc="0" dirty="0"/>
              <a:t>Vitor </a:t>
            </a:r>
            <a:r>
              <a:rPr lang="pt-BR" sz="1000" spc="0" dirty="0" err="1"/>
              <a:t>moreira</a:t>
            </a:r>
            <a:endParaRPr lang="pt-BR" sz="1000" spc="0" dirty="0"/>
          </a:p>
        </p:txBody>
      </p:sp>
      <p:pic>
        <p:nvPicPr>
          <p:cNvPr id="4" name="Picture 3" descr="Livro aberto com caneta na mesa"/>
          <p:cNvPicPr>
            <a:picLocks noChangeAspect="1"/>
          </p:cNvPicPr>
          <p:nvPr/>
        </p:nvPicPr>
        <p:blipFill rotWithShape="1">
          <a:blip r:embed="rId1"/>
          <a:srcRect l="22106" r="10840"/>
          <a:stretch>
            <a:fillRect/>
          </a:stretch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016304" y="3105833"/>
            <a:ext cx="30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Dificuldades na Declaração do Imposto de Renda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Priorização de Ideias (Mapa)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568693" y="1510748"/>
            <a:ext cx="0" cy="453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1568693" y="6016659"/>
            <a:ext cx="5406887" cy="2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748595" y="604316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Impacto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9113" y="35250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706208" y="5145476"/>
            <a:ext cx="1089951" cy="7633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Educar Financeiramente</a:t>
            </a:r>
            <a:endParaRPr lang="pt-BR" sz="1050" dirty="0"/>
          </a:p>
        </p:txBody>
      </p:sp>
      <p:sp>
        <p:nvSpPr>
          <p:cNvPr id="14" name="Retângulo 13"/>
          <p:cNvSpPr/>
          <p:nvPr/>
        </p:nvSpPr>
        <p:spPr>
          <a:xfrm>
            <a:off x="2933674" y="5167545"/>
            <a:ext cx="1024054" cy="7412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Direcionamento de Suporte</a:t>
            </a:r>
            <a:endParaRPr lang="pt-BR" sz="1050" dirty="0"/>
          </a:p>
        </p:txBody>
      </p:sp>
      <p:sp>
        <p:nvSpPr>
          <p:cNvPr id="15" name="Retângulo 14"/>
          <p:cNvSpPr/>
          <p:nvPr/>
        </p:nvSpPr>
        <p:spPr>
          <a:xfrm>
            <a:off x="4966653" y="5167545"/>
            <a:ext cx="1024062" cy="7633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Explicar o Porque da declaração</a:t>
            </a:r>
            <a:endParaRPr lang="pt-BR" sz="900" dirty="0"/>
          </a:p>
        </p:txBody>
      </p:sp>
      <p:sp>
        <p:nvSpPr>
          <p:cNvPr id="16" name="Retângulo 15"/>
          <p:cNvSpPr/>
          <p:nvPr/>
        </p:nvSpPr>
        <p:spPr>
          <a:xfrm>
            <a:off x="5908314" y="4266208"/>
            <a:ext cx="1067261" cy="76331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Ferramentas Auxiliares</a:t>
            </a:r>
            <a:endParaRPr lang="pt-BR" sz="900" dirty="0"/>
          </a:p>
        </p:txBody>
      </p:sp>
      <p:sp>
        <p:nvSpPr>
          <p:cNvPr id="17" name="Retângulo 16"/>
          <p:cNvSpPr/>
          <p:nvPr/>
        </p:nvSpPr>
        <p:spPr>
          <a:xfrm>
            <a:off x="6736575" y="3172513"/>
            <a:ext cx="1067261" cy="763310"/>
          </a:xfrm>
          <a:prstGeom prst="rect">
            <a:avLst/>
          </a:prstGeom>
          <a:solidFill>
            <a:srgbClr val="FD3DB8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/>
              <a:t>Esclarecimento de Dados Necessários</a:t>
            </a:r>
            <a:endParaRPr lang="pt-BR" sz="900" dirty="0"/>
          </a:p>
        </p:txBody>
      </p:sp>
      <p:sp>
        <p:nvSpPr>
          <p:cNvPr id="18" name="Retângulo 17"/>
          <p:cNvSpPr/>
          <p:nvPr/>
        </p:nvSpPr>
        <p:spPr>
          <a:xfrm>
            <a:off x="6736575" y="1985446"/>
            <a:ext cx="1067261" cy="763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Linguagem Acessível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3661425" y="1977582"/>
            <a:ext cx="1067261" cy="76331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Acessibilidade a Informação</a:t>
            </a:r>
            <a:endParaRPr lang="pt-BR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de Ideias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9784" y="1618938"/>
            <a:ext cx="10792368" cy="4736142"/>
          </a:xfrm>
        </p:spPr>
        <p:txBody>
          <a:bodyPr numCol="4">
            <a:noAutofit/>
          </a:bodyPr>
          <a:lstStyle/>
          <a:p>
            <a:pPr marL="400050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Acessibilidade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Como funciona?</a:t>
            </a:r>
            <a:endParaRPr lang="pt-BR" sz="1200" b="1" u="sng" dirty="0"/>
          </a:p>
          <a:p>
            <a:pPr marL="0" lvl="1">
              <a:lnSpc>
                <a:spcPct val="100000"/>
              </a:lnSpc>
            </a:pPr>
            <a:r>
              <a:rPr lang="pt-BR" sz="1200" dirty="0"/>
              <a:t>Levaremos uma linguagem amplamente conhecida aos clientes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Quem e quando irá usar isto?</a:t>
            </a:r>
            <a:endParaRPr lang="pt-BR" sz="1200" b="1" u="sng" dirty="0"/>
          </a:p>
          <a:p>
            <a:pPr marL="0" lvl="1">
              <a:lnSpc>
                <a:spcPct val="100000"/>
              </a:lnSpc>
            </a:pPr>
            <a:r>
              <a:rPr lang="pt-BR" sz="1200" dirty="0"/>
              <a:t>Adultos , Idosos e outros clientes em dificuldade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Por que melhora a experiência do cliente?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Amplia o acesso ao nível virtual, desta forma os clientes podem declarar de forma mais barata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Como Pode ser Implementado?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Tornando a linguagem inclusiva, disponibilizando assistência aos clientes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r>
              <a:rPr lang="pt-BR" sz="1200" dirty="0"/>
              <a:t>Explicar o Porque da declaração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Como funciona?</a:t>
            </a:r>
            <a:endParaRPr lang="pt-BR" sz="1200" b="1" u="sng" dirty="0"/>
          </a:p>
          <a:p>
            <a:pPr marL="0" lvl="1">
              <a:lnSpc>
                <a:spcPct val="100000"/>
              </a:lnSpc>
            </a:pPr>
            <a:r>
              <a:rPr lang="pt-BR" sz="1200" dirty="0"/>
              <a:t>Informa-se ao público o motivo de se declarar o imposto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Quem e quando irá usar isto?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Clientes que desconhecem os problemas de não declarar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Por que melhora a experiência do cliente?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Trará clareza ao clientes, reduzindo sua confusão no assunto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Como Pode ser Implementado?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Pode ser feito em campanhas nas redes sociais, anúncios e criação de comunidades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r>
              <a:rPr lang="pt-BR" sz="1200" dirty="0"/>
              <a:t>Ferramentas Auxiliares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Como funciona?</a:t>
            </a:r>
            <a:endParaRPr lang="pt-BR" sz="1200" b="1" u="sng" dirty="0"/>
          </a:p>
          <a:p>
            <a:pPr marL="0" lvl="1">
              <a:lnSpc>
                <a:spcPct val="100000"/>
              </a:lnSpc>
            </a:pPr>
            <a:r>
              <a:rPr lang="pt-BR" sz="1200" dirty="0"/>
              <a:t>Ferramenta capaz de auxiliar clientes se tratando da dificuldade da declaração.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Quem e quando irá usar isto?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Todo o público alvo.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Por que melhora a experiência do cliente?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Será a ponte entre a empresa e cliente, consolidará todas as ideias dadas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Como Pode ser Implementado?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Pode ser implementado em página web ou app de smartphone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  <a:p>
            <a:pPr>
              <a:lnSpc>
                <a:spcPct val="100000"/>
              </a:lnSpc>
            </a:pPr>
            <a:r>
              <a:rPr lang="pt-BR" sz="1200" dirty="0"/>
              <a:t>Esclarecimento de Dados Necessários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Como funciona?</a:t>
            </a:r>
            <a:endParaRPr lang="pt-BR" sz="1200" b="1" u="sng" dirty="0"/>
          </a:p>
          <a:p>
            <a:pPr marL="0" lvl="1">
              <a:lnSpc>
                <a:spcPct val="100000"/>
              </a:lnSpc>
            </a:pPr>
            <a:r>
              <a:rPr lang="pt-BR" sz="1200" dirty="0"/>
              <a:t>Esclarecer dúvidas técnicas como efetuar cálculos, considerar ganhos, declarar dependentes e outras especificidades.</a:t>
            </a:r>
            <a:endParaRPr lang="pt-BR" sz="1200" dirty="0"/>
          </a:p>
          <a:p>
            <a:pPr marL="0" lvl="1">
              <a:lnSpc>
                <a:spcPct val="100000"/>
              </a:lnSpc>
            </a:pPr>
            <a:r>
              <a:rPr lang="pt-BR" sz="1200" b="1" u="sng" dirty="0"/>
              <a:t>Quem e quando irá usar isto?</a:t>
            </a:r>
            <a:endParaRPr lang="pt-BR" sz="1200" b="1" u="sng" dirty="0"/>
          </a:p>
          <a:p>
            <a:pPr marL="0" indent="0">
              <a:lnSpc>
                <a:spcPct val="110000"/>
              </a:lnSpc>
              <a:buNone/>
            </a:pPr>
            <a:r>
              <a:rPr lang="pt-BR" sz="1200" dirty="0"/>
              <a:t>Clientes que buscam enriquecer seus conhecimentos sobre a declaração.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Por que melhora a experiência do cliente?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Trará conhecimento em relação a declaração e educará seus clientes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b="1" u="sng" dirty="0"/>
              <a:t>Como Pode ser Implementado?</a:t>
            </a:r>
            <a:endParaRPr lang="pt-BR" sz="1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200" dirty="0"/>
              <a:t>Tutoriais Audiovisuais ou escritos disponibilizados em nossas plataformas</a:t>
            </a: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lnSpc>
                <a:spcPct val="100000"/>
              </a:lnSpc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 </a:t>
            </a:r>
            <a:endParaRPr lang="pt-BR" sz="1200" dirty="0"/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tema de trabalho aborda a dificuldade para declarar o imposto de renda, seja por falta de informação ou pela dificuldade gerada pela linguagem técnica usada para a declaração. O projeto pretende auxiliar pessoas que passam por esse problema, já que durante o desenvolvimento das crianças e jovens, o Imposto de Renda não é abordado de maneira direta, o que acaba gerando os problemas ditos acima.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9" y="325204"/>
            <a:ext cx="9634011" cy="1325563"/>
          </a:xfrm>
        </p:spPr>
        <p:txBody>
          <a:bodyPr/>
          <a:lstStyle/>
          <a:p>
            <a:r>
              <a:rPr lang="pt-BR" dirty="0"/>
              <a:t>Matriz de Alinhamento CSD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9" y="1874520"/>
            <a:ext cx="3634764" cy="4480560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pt-BR" u="sng" dirty="0"/>
              <a:t>Dúvidas</a:t>
            </a:r>
            <a:r>
              <a:rPr lang="pt-BR" dirty="0"/>
              <a:t> </a:t>
            </a:r>
            <a:r>
              <a:rPr lang="pt-BR" i="1" dirty="0"/>
              <a:t>(Oque ainda não sabemos sobre o problema)</a:t>
            </a:r>
            <a:endParaRPr lang="pt-BR" i="1" dirty="0"/>
          </a:p>
          <a:p>
            <a:pPr>
              <a:lnSpc>
                <a:spcPct val="100000"/>
              </a:lnSpc>
            </a:pPr>
            <a:r>
              <a:rPr lang="pt-BR" dirty="0"/>
              <a:t>Falta de Renda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Ferramenta Auxiliar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Consequências da Declaração</a:t>
            </a:r>
            <a:endParaRPr lang="pt-BR" dirty="0"/>
          </a:p>
          <a:p>
            <a:pPr marL="0" indent="0">
              <a:buNone/>
            </a:pPr>
            <a:r>
              <a:rPr lang="pt-BR" u="sng" dirty="0"/>
              <a:t>Certezas</a:t>
            </a:r>
            <a:r>
              <a:rPr lang="pt-BR" dirty="0"/>
              <a:t> </a:t>
            </a:r>
            <a:r>
              <a:rPr lang="pt-BR" i="1" dirty="0"/>
              <a:t>(Oque já Sabemos)</a:t>
            </a:r>
            <a:endParaRPr lang="pt-BR" i="1" dirty="0"/>
          </a:p>
          <a:p>
            <a:pPr>
              <a:lnSpc>
                <a:spcPct val="100000"/>
              </a:lnSpc>
            </a:pPr>
            <a:r>
              <a:rPr lang="pt-BR" dirty="0"/>
              <a:t>Informações Precárias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Linguagem Complexa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Falta de Educação Financeira</a:t>
            </a:r>
            <a:endParaRPr lang="pt-BR" dirty="0"/>
          </a:p>
          <a:p>
            <a:pPr marL="0" indent="0">
              <a:buNone/>
            </a:pPr>
            <a:r>
              <a:rPr lang="pt-BR" u="sng" dirty="0"/>
              <a:t>Suposições</a:t>
            </a:r>
            <a:r>
              <a:rPr lang="pt-BR" dirty="0"/>
              <a:t> </a:t>
            </a:r>
            <a:r>
              <a:rPr lang="pt-BR" i="1" dirty="0"/>
              <a:t>(Oque achamos mas não temos certeza)</a:t>
            </a:r>
            <a:endParaRPr lang="pt-BR" i="1" dirty="0"/>
          </a:p>
          <a:p>
            <a:pPr>
              <a:lnSpc>
                <a:spcPct val="100000"/>
              </a:lnSpc>
            </a:pPr>
            <a:r>
              <a:rPr lang="pt-BR" dirty="0"/>
              <a:t>Acessibilidade do Público Adulto ao meio Tecnológico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Falta De Interesse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4613" y="1241375"/>
            <a:ext cx="6907543" cy="561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79168"/>
            <a:ext cx="9634011" cy="1325563"/>
          </a:xfrm>
        </p:spPr>
        <p:txBody>
          <a:bodyPr/>
          <a:lstStyle/>
          <a:p>
            <a:r>
              <a:rPr lang="pt-BR" dirty="0"/>
              <a:t>Entrevista Qualitativa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404731"/>
            <a:ext cx="9634011" cy="4876799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pt-BR" sz="4800" b="1" dirty="0"/>
              <a:t>Quantas pessoas da sua família conhecem a formulação de uma declaração do imposto de renda?</a:t>
            </a:r>
            <a:endParaRPr lang="pt-BR" sz="4800" b="1" dirty="0"/>
          </a:p>
          <a:p>
            <a:r>
              <a:rPr lang="pt-BR" sz="4800" dirty="0"/>
              <a:t>-De 1 a 3 pessoas: 70% dos entrevistados.</a:t>
            </a:r>
            <a:endParaRPr lang="pt-BR" sz="4800" dirty="0"/>
          </a:p>
          <a:p>
            <a:r>
              <a:rPr lang="pt-BR" sz="4800" dirty="0"/>
              <a:t>- Apenas 6% dos entrevistados conhecem de 4 a mais pessoas.</a:t>
            </a:r>
            <a:endParaRPr lang="pt-BR" sz="4800" dirty="0"/>
          </a:p>
          <a:p>
            <a:r>
              <a:rPr lang="pt-BR" sz="4800" dirty="0"/>
              <a:t>- 26% dos entrevistados não sabem ou não tem interesse.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dirty="0"/>
              <a:t>Você precisa de ajuda sempre que vai fazer a</a:t>
            </a:r>
            <a:endParaRPr lang="pt-BR" sz="4800" b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dirty="0"/>
              <a:t>declaração do imposto de renda?</a:t>
            </a:r>
            <a:endParaRPr lang="pt-BR" sz="4800" b="1" dirty="0"/>
          </a:p>
          <a:p>
            <a:r>
              <a:rPr lang="pt-BR" sz="4800" dirty="0"/>
              <a:t>- 63% das pessoas entrevistadas dizem precisar de ajuda.</a:t>
            </a:r>
            <a:endParaRPr lang="pt-BR" sz="4800" dirty="0"/>
          </a:p>
          <a:p>
            <a:r>
              <a:rPr lang="pt-BR" sz="4800" dirty="0"/>
              <a:t>- 37% declaram não precisar de ajuda.</a:t>
            </a:r>
            <a:endParaRPr lang="pt-BR" sz="4800" dirty="0"/>
          </a:p>
          <a:p>
            <a:pPr marL="0" indent="0">
              <a:buNone/>
            </a:pPr>
            <a:r>
              <a:rPr lang="pt-BR" sz="4800" b="1" dirty="0"/>
              <a:t>Por qual motivo você não declara imposto de renda?</a:t>
            </a:r>
            <a:endParaRPr lang="pt-BR" sz="4800" b="1" dirty="0"/>
          </a:p>
          <a:p>
            <a:r>
              <a:rPr lang="pt-BR" sz="4800" b="1" dirty="0"/>
              <a:t>- </a:t>
            </a:r>
            <a:r>
              <a:rPr lang="pt-BR" sz="4800" dirty="0"/>
              <a:t>Renda abaixo do necessário obrigatório.</a:t>
            </a:r>
            <a:endParaRPr lang="pt-BR" sz="4800" dirty="0"/>
          </a:p>
          <a:p>
            <a:r>
              <a:rPr lang="pt-BR" sz="4800" dirty="0"/>
              <a:t>- Falta de informação sobre o assunto.</a:t>
            </a:r>
            <a:endParaRPr lang="pt-BR" sz="4800" dirty="0"/>
          </a:p>
          <a:p>
            <a:r>
              <a:rPr lang="pt-BR" sz="4800" dirty="0"/>
              <a:t>- Preferir pagar alguém para fazer.</a:t>
            </a:r>
            <a:endParaRPr lang="pt-BR" sz="4800" dirty="0"/>
          </a:p>
          <a:p>
            <a:pPr marL="0" indent="0">
              <a:buNone/>
            </a:pPr>
            <a:endParaRPr lang="pt-BR" sz="4800" b="1" dirty="0"/>
          </a:p>
          <a:p>
            <a:pPr marL="0" indent="0">
              <a:buNone/>
            </a:pPr>
            <a:endParaRPr lang="pt-BR" sz="4800" b="1" dirty="0"/>
          </a:p>
          <a:p>
            <a:pPr marL="0" indent="0">
              <a:buNone/>
            </a:pPr>
            <a:endParaRPr lang="pt-BR" sz="4800" b="1" dirty="0"/>
          </a:p>
          <a:p>
            <a:pPr marL="0" indent="0">
              <a:buNone/>
            </a:pPr>
            <a:endParaRPr lang="pt-BR" sz="4800" b="1" dirty="0"/>
          </a:p>
          <a:p>
            <a:pPr marL="0" indent="0">
              <a:buNone/>
            </a:pPr>
            <a:r>
              <a:rPr lang="pt-BR" sz="4800" b="1" dirty="0"/>
              <a:t>Você conhece alguma ferramenta na internet que te</a:t>
            </a:r>
            <a:r>
              <a:rPr lang="pt-BR" sz="4800" dirty="0"/>
              <a:t> </a:t>
            </a:r>
            <a:r>
              <a:rPr lang="pt-BR" sz="4800" b="1" dirty="0"/>
              <a:t>auxilia na realização do imposto de renda?</a:t>
            </a:r>
            <a:endParaRPr lang="pt-BR" sz="4800" dirty="0"/>
          </a:p>
          <a:p>
            <a:r>
              <a:rPr lang="pt-BR" sz="4800" dirty="0"/>
              <a:t>- 79,8 % das pessoas entrevistadas não conhecem ou não utilizam ferramentas da web.</a:t>
            </a:r>
            <a:endParaRPr lang="pt-BR" sz="4800" dirty="0"/>
          </a:p>
          <a:p>
            <a:r>
              <a:rPr lang="pt-BR" sz="4800" dirty="0"/>
              <a:t>- 20,2 % dizem conhecer e utilizar ferramentas como o Google, Youtube e o site da Receita Federal.</a:t>
            </a:r>
            <a:endParaRPr lang="pt-BR" sz="4800" dirty="0"/>
          </a:p>
          <a:p>
            <a:pPr marL="0" indent="0">
              <a:buNone/>
            </a:pPr>
            <a:r>
              <a:rPr lang="pt-BR" sz="4800" b="1" dirty="0"/>
              <a:t>Quais dificuldades você encontra ao declarar seu imposto de renda?</a:t>
            </a:r>
            <a:endParaRPr lang="pt-BR" sz="4800" b="1" dirty="0"/>
          </a:p>
          <a:p>
            <a:r>
              <a:rPr lang="pt-BR" sz="4800" dirty="0"/>
              <a:t>- Documentos necessário.</a:t>
            </a:r>
            <a:endParaRPr lang="pt-BR" sz="4800" dirty="0"/>
          </a:p>
          <a:p>
            <a:r>
              <a:rPr lang="pt-BR" sz="4800" dirty="0"/>
              <a:t>- Falta de informação sobre o que declarar ou por onde começar.</a:t>
            </a:r>
            <a:endParaRPr lang="pt-BR" sz="4800" dirty="0"/>
          </a:p>
          <a:p>
            <a:r>
              <a:rPr lang="pt-BR" sz="4800" dirty="0"/>
              <a:t>- A complexidade do sistema já que ele não é intuitivo em relação ao preenchimento dos valores</a:t>
            </a:r>
            <a:endParaRPr lang="pt-BR" sz="4800" dirty="0"/>
          </a:p>
          <a:p>
            <a:r>
              <a:rPr lang="pt-BR" sz="4800" dirty="0"/>
              <a:t>em cada modalidade do Imposto de Renda.</a:t>
            </a:r>
            <a:endParaRPr lang="pt-BR" sz="4800" dirty="0"/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Highlights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O que os participantes falaram ou fizeram que surpreendeu, ou falas mais significativas.</a:t>
            </a:r>
            <a:endParaRPr lang="pt-BR" dirty="0"/>
          </a:p>
          <a:p>
            <a:r>
              <a:rPr lang="pt-BR" dirty="0"/>
              <a:t>Vários entrevistados disseram não se interessar no assunto</a:t>
            </a:r>
            <a:endParaRPr lang="pt-BR" dirty="0"/>
          </a:p>
          <a:p>
            <a:r>
              <a:rPr lang="pt-BR" dirty="0"/>
              <a:t>pela possibilidade de pagar alguém para faze-lo.</a:t>
            </a:r>
            <a:endParaRPr lang="pt-BR" dirty="0"/>
          </a:p>
          <a:p>
            <a:r>
              <a:rPr lang="pt-BR" dirty="0"/>
              <a:t>Muita desinformação sobre o que e porque declarar,</a:t>
            </a:r>
            <a:endParaRPr lang="pt-BR" dirty="0"/>
          </a:p>
          <a:p>
            <a:r>
              <a:rPr lang="pt-BR" dirty="0"/>
              <a:t>documentos necessários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Principais temas ou aprendizados que surgiram desta entrevista</a:t>
            </a:r>
            <a:endParaRPr lang="pt-BR" dirty="0"/>
          </a:p>
          <a:p>
            <a:r>
              <a:rPr lang="pt-BR" dirty="0"/>
              <a:t>Informações sobre isenção para idosos.</a:t>
            </a:r>
            <a:endParaRPr lang="pt-BR" dirty="0"/>
          </a:p>
          <a:p>
            <a:r>
              <a:rPr lang="pt-BR" dirty="0"/>
              <a:t>Desconhecimento de ferramentas da internet.</a:t>
            </a:r>
            <a:endParaRPr lang="pt-BR" dirty="0"/>
          </a:p>
          <a:p>
            <a:r>
              <a:rPr lang="pt-BR" dirty="0"/>
              <a:t>Medo de esquecer ou colocar valores errados.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Aspectos que importaram mais para os participantes</a:t>
            </a:r>
            <a:endParaRPr lang="pt-BR" dirty="0"/>
          </a:p>
          <a:p>
            <a:r>
              <a:rPr lang="pt-BR" dirty="0"/>
              <a:t>Complexidade.</a:t>
            </a:r>
            <a:endParaRPr lang="pt-BR" dirty="0"/>
          </a:p>
          <a:p>
            <a:r>
              <a:rPr lang="pt-BR" dirty="0"/>
              <a:t>Linguagem complicada.</a:t>
            </a:r>
            <a:endParaRPr lang="pt-BR" dirty="0"/>
          </a:p>
          <a:p>
            <a:r>
              <a:rPr lang="pt-BR" dirty="0"/>
              <a:t>Possibilidade de resolução com dinheiro.</a:t>
            </a:r>
            <a:endParaRPr lang="pt-BR" dirty="0"/>
          </a:p>
          <a:p>
            <a:r>
              <a:rPr lang="pt-BR" dirty="0"/>
              <a:t>Desinteresse por não ter de declarar imposto.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Novos tópicos ou questões para explorar no futuro</a:t>
            </a:r>
            <a:endParaRPr lang="pt-BR" dirty="0"/>
          </a:p>
          <a:p>
            <a:r>
              <a:rPr lang="pt-BR" dirty="0"/>
              <a:t>Banco de dados unificado.</a:t>
            </a:r>
            <a:endParaRPr lang="pt-BR" dirty="0"/>
          </a:p>
          <a:p>
            <a:r>
              <a:rPr lang="pt-BR" dirty="0"/>
              <a:t>Mais informações para o pessoal da 3° idade.</a:t>
            </a:r>
            <a:endParaRPr lang="pt-BR" dirty="0"/>
          </a:p>
          <a:p>
            <a:r>
              <a:rPr lang="pt-BR" dirty="0"/>
              <a:t>Simplificação e criação de algo mais intuitivo e esclarecido.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4878889" cy="1325563"/>
          </a:xfrm>
        </p:spPr>
        <p:txBody>
          <a:bodyPr/>
          <a:lstStyle/>
          <a:p>
            <a:r>
              <a:rPr lang="pt-BR" dirty="0"/>
              <a:t>Persona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74520"/>
            <a:ext cx="4878889" cy="4351338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Nome</a:t>
            </a:r>
            <a:r>
              <a:rPr lang="pt-BR" sz="4800" b="1" dirty="0"/>
              <a:t>: João Teodoro Da Silva</a:t>
            </a:r>
            <a:endParaRPr lang="pt-BR" sz="4800" b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Idade:</a:t>
            </a:r>
            <a:r>
              <a:rPr lang="pt-BR" sz="4800" dirty="0"/>
              <a:t> 68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Hobby:</a:t>
            </a:r>
            <a:r>
              <a:rPr lang="pt-BR" sz="4800" dirty="0"/>
              <a:t> Jogar Xadrez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Trabalho</a:t>
            </a:r>
            <a:r>
              <a:rPr lang="pt-BR" sz="4800" b="1" dirty="0"/>
              <a:t>:</a:t>
            </a:r>
            <a:r>
              <a:rPr lang="pt-BR" sz="4800" dirty="0"/>
              <a:t> Professor de Direito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Personalidade</a:t>
            </a:r>
            <a:r>
              <a:rPr lang="pt-BR" sz="4800" b="1" dirty="0"/>
              <a:t>: </a:t>
            </a:r>
            <a:r>
              <a:rPr lang="pt-BR" sz="4800" dirty="0"/>
              <a:t>Uma pessoa introvertida, calma, e simpática, gosta dos pequenos detalhes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Sonhos</a:t>
            </a:r>
            <a:r>
              <a:rPr lang="pt-BR" sz="4800" b="1" dirty="0"/>
              <a:t>:</a:t>
            </a:r>
            <a:r>
              <a:rPr lang="pt-BR" sz="4800" dirty="0"/>
              <a:t> Ter condições financeiras de arcar com na educação básica dos netos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Objetos e Lugares</a:t>
            </a:r>
            <a:r>
              <a:rPr lang="pt-BR" sz="4800" b="1" dirty="0"/>
              <a:t>: </a:t>
            </a:r>
            <a:r>
              <a:rPr lang="pt-BR" sz="4800" dirty="0"/>
              <a:t>João Teodoro é uma pessoa que não possui muito contato com a tecnologia, usa apenas em casos de necessidades ou para falar com a família.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/>
              <a:t>Usa objetos digitais na maior parte do dia em casa e as vezes no trabalho para resolver problemas financeiros e conversar com pessoas de seu vínculo social.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Objetivos Chave</a:t>
            </a:r>
            <a:r>
              <a:rPr lang="pt-BR" sz="4800" b="1" dirty="0"/>
              <a:t>: </a:t>
            </a:r>
            <a:r>
              <a:rPr lang="pt-BR" sz="4800" dirty="0"/>
              <a:t>O objetivo chave de João Teodoro é conceder conhecimento essencial para seus alunos e colegas. Para obter informações precisas e aprendizado para o meio profissional e social.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Como Devemos tratá-la</a:t>
            </a:r>
            <a:r>
              <a:rPr lang="pt-BR" sz="4800" b="1" dirty="0"/>
              <a:t>: </a:t>
            </a:r>
            <a:r>
              <a:rPr lang="pt-BR" sz="4800" dirty="0"/>
              <a:t>Com educação e respeito, sempre o chamando de senhor.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/>
              <a:t>Conversação clara e direto ao ponto, sempre usando linguagem de fácil entendimento.</a:t>
            </a:r>
            <a:endParaRPr lang="pt-BR" sz="4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6096000" y="502919"/>
            <a:ext cx="4878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Mapa de Empatia 1</a:t>
            </a:r>
            <a:endParaRPr lang="pt-BR" dirty="0"/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6095999" y="1812949"/>
            <a:ext cx="4878889" cy="420479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200" b="1" u="sng" dirty="0"/>
              <a:t>Pensa e Sente: 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Frustração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Responsabilidade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Anseio pelo Saber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Vê: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Planilhas para preencher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Prazos de Entrega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Contadores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Colegas de Trabalho para o ajudar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Diz e Faz: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Omite Dados Importantes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Paga Multas devido aos atrasos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Está sempre a procura de informações relevantes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Ouve: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Muito bom em advocacia, mas em financeiro deixa a desejar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Competente em suas tarefas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Muitas vezes aparenta ser uma pessoa fechada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Muito Proativo Durante o Trabalho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Dores: Complexidade, falta de clareza e cálculos</a:t>
            </a:r>
            <a:endParaRPr lang="pt-BR" sz="1200" i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Ganhos: Conhecimento, educação financeira, facilidade</a:t>
            </a:r>
            <a:endParaRPr lang="pt-BR" sz="1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4878889" cy="1325563"/>
          </a:xfrm>
        </p:spPr>
        <p:txBody>
          <a:bodyPr/>
          <a:lstStyle/>
          <a:p>
            <a:r>
              <a:rPr lang="pt-BR" dirty="0"/>
              <a:t>Persona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74520"/>
            <a:ext cx="4878889" cy="4351338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Nome</a:t>
            </a:r>
            <a:r>
              <a:rPr lang="pt-BR" sz="4800" b="1" dirty="0"/>
              <a:t>: Ricardo Martins Xavier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Idade:</a:t>
            </a:r>
            <a:r>
              <a:rPr lang="pt-BR" sz="4800" dirty="0"/>
              <a:t> 36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Hobby:</a:t>
            </a:r>
            <a:r>
              <a:rPr lang="pt-BR" sz="4800" dirty="0"/>
              <a:t> Passear com a família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Trabalho</a:t>
            </a:r>
            <a:r>
              <a:rPr lang="pt-BR" sz="4800" b="1" dirty="0"/>
              <a:t>:</a:t>
            </a:r>
            <a:r>
              <a:rPr lang="pt-BR" sz="4800" dirty="0"/>
              <a:t> Técnico de T.I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Personalidade</a:t>
            </a:r>
            <a:r>
              <a:rPr lang="pt-BR" sz="4800" b="1" dirty="0"/>
              <a:t>: </a:t>
            </a:r>
            <a:r>
              <a:rPr lang="pt-BR" sz="4800" dirty="0"/>
              <a:t>Ricardo é bem humorado, gosta de lugares calmos, e é uma pessoa extrovertida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Sonhos</a:t>
            </a:r>
            <a:r>
              <a:rPr lang="pt-BR" sz="4800" b="1" dirty="0"/>
              <a:t>:</a:t>
            </a:r>
            <a:r>
              <a:rPr lang="pt-BR" sz="4800" dirty="0"/>
              <a:t> Ter seu próprio negócio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Objetos e Lugares</a:t>
            </a:r>
            <a:r>
              <a:rPr lang="pt-BR" sz="4800" b="1" dirty="0"/>
              <a:t>: </a:t>
            </a:r>
            <a:r>
              <a:rPr lang="pt-BR" sz="4800" dirty="0"/>
              <a:t>Ricardo trabalha em home office na sua casa, usa livros e computador para trabalhar e resolver seus problemas, possui tempo livre somente a tarde, porém limitado.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Objetivos Chave</a:t>
            </a:r>
            <a:r>
              <a:rPr lang="pt-BR" sz="4800" b="1" dirty="0"/>
              <a:t>: </a:t>
            </a:r>
            <a:r>
              <a:rPr lang="pt-BR" sz="4800" dirty="0"/>
              <a:t>Procurar desenvolver soluções em forma de programas de computador. Para uma maior agilidade, praticidade e lucratividade de qualquer setor.</a:t>
            </a:r>
            <a:endParaRPr lang="pt-BR" sz="4800" dirty="0"/>
          </a:p>
          <a:p>
            <a:r>
              <a:rPr lang="pt-BR" sz="4800" b="1" u="sng" dirty="0"/>
              <a:t>Como Devemos tratá-la</a:t>
            </a:r>
            <a:r>
              <a:rPr lang="pt-BR" sz="4800" b="1" dirty="0"/>
              <a:t>:</a:t>
            </a:r>
            <a:endParaRPr lang="pt-BR" sz="4800" b="1" dirty="0"/>
          </a:p>
          <a:p>
            <a:pPr marL="0" indent="0">
              <a:buNone/>
            </a:pPr>
            <a:r>
              <a:rPr lang="pt-BR" sz="4800" dirty="0"/>
              <a:t>Com simpatia e sinceridade em tudo que falar. Uma postura extrovertida e solta ao se referir a ele.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6096000" y="502919"/>
            <a:ext cx="4878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Mapa de Empatia 2</a:t>
            </a:r>
            <a:endParaRPr lang="pt-BR" dirty="0"/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6095999" y="1812949"/>
            <a:ext cx="4878889" cy="454213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200" b="1" u="sng" dirty="0"/>
              <a:t>Pensa e Sente: 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Prazer no que faz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Estresse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Desinteresse no diferente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dirty="0"/>
              <a:t> </a:t>
            </a:r>
            <a:r>
              <a:rPr lang="pt-BR" sz="1200" b="1" u="sng" dirty="0"/>
              <a:t>Vê: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Soluções práticas de grande impacto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Amigos que o ajudam em lógica de programação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Burocracia em fornecer dados para terceiros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Diz e Faz: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Considera a declaração uma perda de tempo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Ajuda conhecidos a declarar o se tributo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Realiza sua própria declaração, mas busca sempre pela forma mais simples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Ouve: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Pessoa simpática porém muito ocupada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Desinteressado em áreas fora da tecnologia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Desorganizado porém sempre dentro do prazo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Dores: Tempo, Bugs, Prazos, tarefas árduas</a:t>
            </a:r>
            <a:endParaRPr lang="pt-BR" sz="1200" i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Ganhos: Aceitação, comprometimento, dinheiro e conhecimento. </a:t>
            </a:r>
            <a:endParaRPr lang="pt-BR" sz="1200" i="1" dirty="0"/>
          </a:p>
          <a:p>
            <a:pPr marL="0" indent="0">
              <a:lnSpc>
                <a:spcPct val="120000"/>
              </a:lnSpc>
              <a:buNone/>
            </a:pPr>
            <a:endParaRPr lang="pt-BR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4878889" cy="1325563"/>
          </a:xfrm>
        </p:spPr>
        <p:txBody>
          <a:bodyPr/>
          <a:lstStyle/>
          <a:p>
            <a:r>
              <a:rPr lang="pt-BR" dirty="0"/>
              <a:t>Persona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874520"/>
            <a:ext cx="4878889" cy="4351338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Nome</a:t>
            </a:r>
            <a:r>
              <a:rPr lang="pt-BR" sz="4800" b="1" dirty="0"/>
              <a:t>: Elizabeth Clara Lima</a:t>
            </a:r>
            <a:endParaRPr lang="pt-BR" sz="4800" b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dirty="0"/>
              <a:t> </a:t>
            </a:r>
            <a:r>
              <a:rPr lang="pt-BR" sz="4800" b="1" u="sng" dirty="0"/>
              <a:t>Idade:</a:t>
            </a:r>
            <a:r>
              <a:rPr lang="pt-BR" sz="4800" dirty="0"/>
              <a:t> 22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Hobby:</a:t>
            </a:r>
            <a:r>
              <a:rPr lang="pt-BR" sz="4800" dirty="0"/>
              <a:t> Cantar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Trabalho</a:t>
            </a:r>
            <a:r>
              <a:rPr lang="pt-BR" sz="4800" b="1" dirty="0"/>
              <a:t>:</a:t>
            </a:r>
            <a:r>
              <a:rPr lang="pt-BR" sz="4800" dirty="0"/>
              <a:t> Estudante de Economia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Personalidade</a:t>
            </a:r>
            <a:r>
              <a:rPr lang="pt-BR" sz="4800" b="1" dirty="0"/>
              <a:t>: </a:t>
            </a:r>
            <a:r>
              <a:rPr lang="pt-BR" sz="4800" dirty="0"/>
              <a:t>Uma pessoa orgulhosa, sempre com um sorriso no rosto, boa ouvinte e racional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Sonhos</a:t>
            </a:r>
            <a:r>
              <a:rPr lang="pt-BR" sz="4800" b="1" dirty="0"/>
              <a:t>:</a:t>
            </a:r>
            <a:r>
              <a:rPr lang="pt-BR" sz="4800" dirty="0"/>
              <a:t> Montar sua própria Startup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Objetos e Lugares</a:t>
            </a:r>
            <a:r>
              <a:rPr lang="pt-BR" sz="4800" b="1" dirty="0"/>
              <a:t>: </a:t>
            </a:r>
            <a:r>
              <a:rPr lang="pt-BR" sz="4800" dirty="0"/>
              <a:t>Elizabeth usa seu celular e computador para resolver questões universitárias e trabalhistas, por ser investidora, usa em horas vagas durante a faculdade e trabalho, acessando plataformas de investimento para investir e na plataforma de sua faculdade para estudar.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Objetivos Chave</a:t>
            </a:r>
            <a:r>
              <a:rPr lang="pt-BR" sz="4800" b="1" dirty="0"/>
              <a:t>: </a:t>
            </a:r>
            <a:r>
              <a:rPr lang="pt-BR" sz="4800" dirty="0"/>
              <a:t>Promover seu próprio desenvolvimento pessoal e ao mesmo tempo ensinando a outras pessoa sobre o mundo do investimento. Para uma melhor valorização de seu capital, sabendo administrar o mesmo de forma correta.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4800" b="1" u="sng" dirty="0"/>
              <a:t>Como Devemos tratá-la</a:t>
            </a:r>
            <a:r>
              <a:rPr lang="pt-BR" sz="4800" b="1" dirty="0"/>
              <a:t>: </a:t>
            </a:r>
            <a:r>
              <a:rPr lang="pt-BR" sz="4800" dirty="0"/>
              <a:t>De forma coloquial, sem muita formalidade. Ir direto ao ponto e ser seguro em suas decisões o deixa feliz.</a:t>
            </a:r>
            <a:endParaRPr lang="pt-BR" sz="4800" dirty="0"/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  <p:sp>
        <p:nvSpPr>
          <p:cNvPr id="4" name="Título 1"/>
          <p:cNvSpPr txBox="1"/>
          <p:nvPr/>
        </p:nvSpPr>
        <p:spPr>
          <a:xfrm>
            <a:off x="6096000" y="502919"/>
            <a:ext cx="4878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Mapa de Empatia 3</a:t>
            </a:r>
            <a:endParaRPr lang="pt-BR" dirty="0"/>
          </a:p>
        </p:txBody>
      </p:sp>
      <p:sp>
        <p:nvSpPr>
          <p:cNvPr id="7" name="Espaço Reservado para Conteúdo 2"/>
          <p:cNvSpPr txBox="1"/>
          <p:nvPr/>
        </p:nvSpPr>
        <p:spPr>
          <a:xfrm>
            <a:off x="6095999" y="1812949"/>
            <a:ext cx="4878889" cy="454213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200" b="1" u="sng" dirty="0"/>
              <a:t>Pensa e Sente: 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Declaração de imposto é uma mera formalidade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Vê: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Sempre vê seus amigos encurralados ao declarar impostos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É capaz de enxergar as falhas do governo em montar suas plataformas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Diz e Faz: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Dominância em sua área de conhecimento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Muito racional ao se tratar de espelhar conhecimento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Vê a declaração de impostos como algo necessário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b="1" u="sng" dirty="0"/>
              <a:t>Ouve:</a:t>
            </a:r>
            <a:endParaRPr lang="pt-BR" sz="1200" b="1" u="sng" dirty="0"/>
          </a:p>
          <a:p>
            <a:pPr>
              <a:lnSpc>
                <a:spcPct val="120000"/>
              </a:lnSpc>
            </a:pPr>
            <a:r>
              <a:rPr lang="pt-BR" sz="1200" dirty="0"/>
              <a:t>Sabe oque faz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Muito Inteligente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Mente Aberta</a:t>
            </a:r>
            <a:endParaRPr lang="pt-BR" sz="1200" dirty="0"/>
          </a:p>
          <a:p>
            <a:pPr>
              <a:lnSpc>
                <a:spcPct val="120000"/>
              </a:lnSpc>
            </a:pPr>
            <a:r>
              <a:rPr lang="pt-BR" sz="1200" dirty="0"/>
              <a:t>Não gosta de estar errada mas aceita que esta</a:t>
            </a:r>
            <a:endParaRPr lang="pt-B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Dores: Prejuízo, falta de aceitação</a:t>
            </a:r>
            <a:endParaRPr lang="pt-BR" sz="1200" i="1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1200" i="1" dirty="0"/>
              <a:t>Ganhos: Relembra termos comuns em sua rotina, habilidades em investir, raciocínio lógico.</a:t>
            </a:r>
            <a:endParaRPr lang="pt-BR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Brainstorming e Ideias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1656522"/>
            <a:ext cx="9634011" cy="52014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Ideias Principais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Linguagem acessível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Uma linguagem coloquial para facilitar a compreensão de termos durante a declaração.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Incentivo a busca do conhecimento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Educar Financeiramente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Acessibilidade e Informação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Dar a pessoa a informação necessária para adquirir conhecimento no quesito imposto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Esclarecimento de dados necessários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Esclarecer sobre dados a serem preenchidos ou marcados sobre a própria pessoa ou seus tributos.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Documentação Necessária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Valores a serem declarados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Ferramentas auxiliares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Ferramenta capaz de auxiliar desde o mais leigo até o "um pouco mais experiente" se tratando da dificuldade da declaração.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Linguagem Básica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Direcionamento de Suporte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Direcionar a pessoa ao local certo com as informações necessárias para dar todo auxílio e suporte para todas as dúvidas.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Explicar o porque da declaração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Quais são as consequências de não declarar? "Preciso dar satisfação e meus bens para o governo?".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9845</Words>
  <Application>WPS Presentation</Application>
  <PresentationFormat>Widescreen</PresentationFormat>
  <Paragraphs>302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Avenir Next LT Pro</vt:lpstr>
      <vt:lpstr>Segoe Print</vt:lpstr>
      <vt:lpstr>Modern Love</vt:lpstr>
      <vt:lpstr>Microsoft YaHei</vt:lpstr>
      <vt:lpstr>Arial Unicode MS</vt:lpstr>
      <vt:lpstr>Calibri</vt:lpstr>
      <vt:lpstr>BohemianVTI</vt:lpstr>
      <vt:lpstr>TRABALHO INTERDISCIPLINAR APLICAÇÕES WEB</vt:lpstr>
      <vt:lpstr>Descrição Do Problema</vt:lpstr>
      <vt:lpstr>Matriz de Alinhamento CSD</vt:lpstr>
      <vt:lpstr>Entrevista Qualitativa</vt:lpstr>
      <vt:lpstr>Highlights de Pesquisa</vt:lpstr>
      <vt:lpstr>Persona 1</vt:lpstr>
      <vt:lpstr>Persona 2</vt:lpstr>
      <vt:lpstr>Persona 3</vt:lpstr>
      <vt:lpstr>Brainstorming e Ideias</vt:lpstr>
      <vt:lpstr>Priorização de Ideias (Mapa)</vt:lpstr>
      <vt:lpstr>Detalhamento de Ideias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 APLICAÇÕES WEB</dc:title>
  <dc:creator>User</dc:creator>
  <cp:lastModifiedBy>Avenue Code</cp:lastModifiedBy>
  <cp:revision>9</cp:revision>
  <dcterms:created xsi:type="dcterms:W3CDTF">2022-04-15T16:55:00Z</dcterms:created>
  <dcterms:modified xsi:type="dcterms:W3CDTF">2022-04-18T02:22:08Z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6B9532547F68472085C11387594E1CEC</vt:lpwstr>
  </property>
  <property fmtid="{D5CDD505-2E9C-101B-9397-08002B2CF9AE}" pid="3" name="KSOProductBuildVer">
    <vt:lpwstr>1033-11.2.0.11074</vt:lpwstr>
  </property>
</Properties>
</file>