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1" r:id="rId7"/>
    <p:sldId id="257" r:id="rId8"/>
    <p:sldId id="258" r:id="rId9"/>
    <p:sldId id="282" r:id="rId10"/>
    <p:sldId id="281" r:id="rId11"/>
    <p:sldId id="283" r:id="rId12"/>
    <p:sldId id="285" r:id="rId13"/>
    <p:sldId id="284" r:id="rId14"/>
    <p:sldId id="26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Comprar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se Planejar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Aguardar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Comprar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se Planejar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Aguardar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06/07/2022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06/07/2022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30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17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4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06/07/2022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741895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DE OLHO NA CONTA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489" y="3129557"/>
            <a:ext cx="3337022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Problemas na Administração das Finanças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8F5144EA-8305-99AD-9644-7C6EE9CB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0" b="90000" l="10000" r="90000">
                        <a14:foregroundMark x1="49800" y1="32000" x2="49800" y2="32000"/>
                        <a14:foregroundMark x1="52400" y1="36600" x2="52400" y2="36600"/>
                        <a14:foregroundMark x1="50200" y1="41200" x2="50200" y2="41200"/>
                        <a14:foregroundMark x1="51000" y1="9600" x2="510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62" y="626401"/>
            <a:ext cx="958938" cy="95893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0B7319-1DF1-AE89-F27B-472D0592FA77}"/>
              </a:ext>
            </a:extLst>
          </p:cNvPr>
          <p:cNvSpPr txBox="1"/>
          <p:nvPr/>
        </p:nvSpPr>
        <p:spPr>
          <a:xfrm>
            <a:off x="804672" y="4761053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Eron</a:t>
            </a:r>
            <a:r>
              <a:rPr lang="pt-BR" dirty="0"/>
              <a:t> Panes de Moraes</a:t>
            </a:r>
          </a:p>
          <a:p>
            <a:r>
              <a:rPr lang="pt-BR" dirty="0"/>
              <a:t>Henrique Pinto Santos</a:t>
            </a:r>
          </a:p>
          <a:p>
            <a:r>
              <a:rPr lang="pt-BR" dirty="0"/>
              <a:t>João Pedro Campos de Barcelos</a:t>
            </a:r>
          </a:p>
          <a:p>
            <a:r>
              <a:rPr lang="pt-BR" dirty="0"/>
              <a:t>Pablo Guilherme Amâncio Pereira Magela</a:t>
            </a:r>
          </a:p>
          <a:p>
            <a:r>
              <a:rPr lang="pt-BR" dirty="0"/>
              <a:t>Wagner Rogerio Ferreira Pinheiro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62139CC9-263A-3AD8-6194-6FE50D05C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028" y="1946769"/>
            <a:ext cx="2741801" cy="23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 descr="Texto&#10;&#10;Descrição gerada automaticamente">
            <a:extLst>
              <a:ext uri="{FF2B5EF4-FFF2-40B4-BE49-F238E27FC236}">
                <a16:creationId xmlns:a16="http://schemas.microsoft.com/office/drawing/2014/main" id="{3FE23E7E-B3EE-5001-6B90-FC38C6D3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093"/>
          <a:stretch/>
        </p:blipFill>
        <p:spPr>
          <a:xfrm>
            <a:off x="-1" y="10"/>
            <a:ext cx="7501389" cy="4571990"/>
          </a:xfrm>
          <a:prstGeom prst="rect">
            <a:avLst/>
          </a:prstGeom>
        </p:spPr>
      </p:pic>
      <p:pic>
        <p:nvPicPr>
          <p:cNvPr id="6" name="Espaço Reservado para Conteúdo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24A606B-582A-8C7E-928D-FB924EFA1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0" r="12606" b="3"/>
          <a:stretch/>
        </p:blipFill>
        <p:spPr>
          <a:xfrm>
            <a:off x="7501388" y="10"/>
            <a:ext cx="4690612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28E4F9-CD57-2EB3-71F1-029D50B7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126669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4" name="Imagem 3" descr="Mão com caneta apontando números financei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F3B96DE-96EC-A32F-5A7B-E2F41637EAB7}"/>
              </a:ext>
            </a:extLst>
          </p:cNvPr>
          <p:cNvSpPr txBox="1"/>
          <p:nvPr/>
        </p:nvSpPr>
        <p:spPr>
          <a:xfrm>
            <a:off x="6182265" y="3965570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Eron</a:t>
            </a:r>
            <a:r>
              <a:rPr lang="pt-BR" dirty="0">
                <a:solidFill>
                  <a:schemeClr val="bg1"/>
                </a:solidFill>
              </a:rPr>
              <a:t> Panes de Moraes</a:t>
            </a:r>
          </a:p>
          <a:p>
            <a:r>
              <a:rPr lang="pt-BR" dirty="0">
                <a:solidFill>
                  <a:schemeClr val="bg1"/>
                </a:solidFill>
              </a:rPr>
              <a:t>Henrique Pinto Santos</a:t>
            </a:r>
          </a:p>
          <a:p>
            <a:r>
              <a:rPr lang="pt-BR" dirty="0">
                <a:solidFill>
                  <a:schemeClr val="bg1"/>
                </a:solidFill>
              </a:rPr>
              <a:t>João Pedro Campos de Barcelos</a:t>
            </a:r>
          </a:p>
          <a:p>
            <a:r>
              <a:rPr lang="pt-BR" dirty="0">
                <a:solidFill>
                  <a:schemeClr val="bg1"/>
                </a:solidFill>
              </a:rPr>
              <a:t>Pablo Guilherme Amâncio Pereira Magela</a:t>
            </a:r>
          </a:p>
          <a:p>
            <a:r>
              <a:rPr lang="pt-BR" dirty="0">
                <a:solidFill>
                  <a:schemeClr val="bg1"/>
                </a:solidFill>
              </a:rPr>
              <a:t>Wagner Rogerio Ferreira Pinheiro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E44C6791-A1EA-9F56-8420-2904E8D03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3" y="3165969"/>
            <a:ext cx="2741801" cy="23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Diagrama&#10;&#10;Descrição gerada automaticamente">
            <a:extLst>
              <a:ext uri="{FF2B5EF4-FFF2-40B4-BE49-F238E27FC236}">
                <a16:creationId xmlns:a16="http://schemas.microsoft.com/office/drawing/2014/main" id="{BC5AF9B8-EC88-5B83-4E2C-ED13FF171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9596" r="32714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0636B04-9B72-E490-B530-F761157EA018}"/>
              </a:ext>
            </a:extLst>
          </p:cNvPr>
          <p:cNvSpPr/>
          <p:nvPr/>
        </p:nvSpPr>
        <p:spPr>
          <a:xfrm>
            <a:off x="4639733" y="0"/>
            <a:ext cx="7552267" cy="6858000"/>
          </a:xfrm>
          <a:prstGeom prst="rect">
            <a:avLst/>
          </a:prstGeom>
          <a:solidFill>
            <a:srgbClr val="F6A21D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517B02-5099-0699-7D45-BD63E3D802DF}"/>
              </a:ext>
            </a:extLst>
          </p:cNvPr>
          <p:cNvSpPr txBox="1"/>
          <p:nvPr/>
        </p:nvSpPr>
        <p:spPr>
          <a:xfrm rot="21589436">
            <a:off x="5473642" y="1908718"/>
            <a:ext cx="4919525" cy="34532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0" rIns="0" bIns="0" numCol="1" spcCol="1270" rtlCol="0" anchor="ctr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  <a:p>
            <a:pPr marL="514350" indent="-514350" algn="l">
              <a:buFont typeface="+mj-lt"/>
              <a:buAutoNum type="arabicPeriod"/>
            </a:pPr>
            <a:endParaRPr lang="pt-BR" sz="2800" b="1" dirty="0">
              <a:solidFill>
                <a:srgbClr val="24292F"/>
              </a:solidFill>
              <a:latin typeface="Gill Sans MT (Corpo)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Objetivo geral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Justificativa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Público-Alvo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Especificações do Projeto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Aplicação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dirty="0">
                <a:solidFill>
                  <a:srgbClr val="24292F"/>
                </a:solidFill>
                <a:latin typeface="Gill Sans MT (Corpo)"/>
              </a:rPr>
              <a:t>Conclusão</a:t>
            </a:r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  <a:p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228643-C61A-7861-D50C-88C8E30FDC51}"/>
              </a:ext>
            </a:extLst>
          </p:cNvPr>
          <p:cNvSpPr txBox="1"/>
          <p:nvPr/>
        </p:nvSpPr>
        <p:spPr>
          <a:xfrm rot="21589436">
            <a:off x="5515271" y="627337"/>
            <a:ext cx="4919525" cy="8624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0" rIns="0" bIns="0" numCol="1" spcCol="1270" rtlCol="0" anchor="ctr" anchorCtr="0">
            <a:noAutofit/>
          </a:bodyPr>
          <a:lstStyle/>
          <a:p>
            <a:pPr algn="l"/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Agenda</a:t>
            </a:r>
          </a:p>
          <a:p>
            <a:pPr algn="l"/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1624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76DA039-D665-4651-9D65-53A96298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768096" cy="53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65" r="-2" b="14591"/>
          <a:stretch/>
        </p:blipFill>
        <p:spPr>
          <a:xfrm>
            <a:off x="6681813" y="3362814"/>
            <a:ext cx="4201498" cy="2712423"/>
          </a:xfrm>
          <a:prstGeom prst="rect">
            <a:avLst/>
          </a:prstGeom>
        </p:spPr>
      </p:pic>
      <p:pic>
        <p:nvPicPr>
          <p:cNvPr id="14" name="Imagem 1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90E7FC3-7454-DFA2-D1D7-20109BFB9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10341" r="1" b="2300"/>
          <a:stretch/>
        </p:blipFill>
        <p:spPr>
          <a:xfrm>
            <a:off x="2112782" y="873794"/>
            <a:ext cx="5494350" cy="2939916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19C753-527F-49C2-9DB2-269257A43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1417" y="758952"/>
            <a:ext cx="3313579" cy="235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E047-E458-43C7-81D1-D38C7795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6036" y="4069422"/>
            <a:ext cx="5001186" cy="2020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C3A24-7807-4A5F-990E-A6BA01BFE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8AA4BBC-425C-8BC5-6B69-E6613BAB45B3}"/>
              </a:ext>
            </a:extLst>
          </p:cNvPr>
          <p:cNvSpPr/>
          <p:nvPr/>
        </p:nvSpPr>
        <p:spPr>
          <a:xfrm rot="21589436">
            <a:off x="2113910" y="4721310"/>
            <a:ext cx="1487179" cy="71670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F461A1-4F40-DA40-6B6F-0DDD2617154E}"/>
              </a:ext>
            </a:extLst>
          </p:cNvPr>
          <p:cNvSpPr txBox="1"/>
          <p:nvPr/>
        </p:nvSpPr>
        <p:spPr>
          <a:xfrm rot="21589436">
            <a:off x="939704" y="4319967"/>
            <a:ext cx="4919525" cy="15187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0" rIns="0" bIns="0" numCol="1" spcCol="1270" rtlCol="0" anchor="ctr" anchorCtr="0">
            <a:noAutofit/>
          </a:bodyPr>
          <a:lstStyle/>
          <a:p>
            <a:pPr marL="0" lvl="0" indent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800" b="1" dirty="0"/>
              <a:t>Em meio a tanta informação financeira, como se organizar da melhor maneira possível?</a:t>
            </a:r>
            <a:endParaRPr lang="pt-BR" sz="2800" b="1" kern="1200" noProof="0" dirty="0"/>
          </a:p>
        </p:txBody>
      </p:sp>
      <p:pic>
        <p:nvPicPr>
          <p:cNvPr id="27" name="Imagem 26" descr="Forma&#10;&#10;Descrição gerada automaticamente">
            <a:extLst>
              <a:ext uri="{FF2B5EF4-FFF2-40B4-BE49-F238E27FC236}">
                <a16:creationId xmlns:a16="http://schemas.microsoft.com/office/drawing/2014/main" id="{D8B7B7D9-229F-42DC-14ED-960F118B835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00" b="90000" l="10000" r="90000">
                        <a14:foregroundMark x1="49800" y1="32000" x2="49800" y2="32000"/>
                        <a14:foregroundMark x1="52400" y1="36600" x2="52400" y2="36600"/>
                        <a14:foregroundMark x1="50200" y1="41200" x2="50200" y2="41200"/>
                        <a14:foregroundMark x1="51000" y1="9600" x2="510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64" y="1023406"/>
            <a:ext cx="2240684" cy="2240684"/>
          </a:xfrm>
          <a:prstGeom prst="rect">
            <a:avLst/>
          </a:prstGeom>
        </p:spPr>
      </p:pic>
      <p:pic>
        <p:nvPicPr>
          <p:cNvPr id="28" name="Imagem 27" descr="Forma&#10;&#10;Descrição gerada automaticamente">
            <a:extLst>
              <a:ext uri="{FF2B5EF4-FFF2-40B4-BE49-F238E27FC236}">
                <a16:creationId xmlns:a16="http://schemas.microsoft.com/office/drawing/2014/main" id="{AA0F5E07-26EB-819E-E23A-5180CF4F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00" b="90000" l="10000" r="90000">
                        <a14:foregroundMark x1="49800" y1="32000" x2="49800" y2="32000"/>
                        <a14:foregroundMark x1="52400" y1="36600" x2="52400" y2="36600"/>
                        <a14:foregroundMark x1="50200" y1="41200" x2="50200" y2="41200"/>
                        <a14:foregroundMark x1="51000" y1="9600" x2="510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62" y="1478659"/>
            <a:ext cx="958938" cy="95893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1243166-C6EB-2419-0FF1-060326BBB8E2}"/>
              </a:ext>
            </a:extLst>
          </p:cNvPr>
          <p:cNvSpPr txBox="1"/>
          <p:nvPr/>
        </p:nvSpPr>
        <p:spPr>
          <a:xfrm rot="21589436">
            <a:off x="1300124" y="-50486"/>
            <a:ext cx="4424352" cy="9174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0" rIns="0" bIns="0" numCol="1" spcCol="1270" rtlCol="0" anchor="ctr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  <a:p>
            <a:pPr algn="l"/>
            <a:endParaRPr lang="pt-BR" sz="2800" b="1" dirty="0">
              <a:solidFill>
                <a:srgbClr val="24292F"/>
              </a:solidFill>
              <a:latin typeface="Gill Sans MT (Corpo)"/>
            </a:endParaRPr>
          </a:p>
          <a:p>
            <a:pPr algn="l"/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PROBLEMA</a:t>
            </a:r>
          </a:p>
          <a:p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57042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 que você precisa saber?</a:t>
            </a:r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6197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C12DCE-FE9B-3F0D-0000-1AEA9332050C}"/>
              </a:ext>
            </a:extLst>
          </p:cNvPr>
          <p:cNvSpPr txBox="1"/>
          <p:nvPr/>
        </p:nvSpPr>
        <p:spPr>
          <a:xfrm rot="21589436">
            <a:off x="323581" y="6796"/>
            <a:ext cx="4424352" cy="9174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0" rIns="0" bIns="0" numCol="1" spcCol="1270" rtlCol="0" anchor="ctr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chemeClr val="bg1"/>
              </a:solidFill>
              <a:effectLst/>
              <a:latin typeface="Gill Sans MT (Corpo)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Gill Sans MT (Corpo)"/>
            </a:endParaRPr>
          </a:p>
          <a:p>
            <a:pPr algn="l"/>
            <a:r>
              <a:rPr lang="pt-BR" sz="2800" b="1" i="0" dirty="0">
                <a:solidFill>
                  <a:schemeClr val="bg1"/>
                </a:solidFill>
                <a:effectLst/>
                <a:latin typeface="Gill Sans MT (Corpo)"/>
              </a:rPr>
              <a:t>PROBLEMA</a:t>
            </a:r>
          </a:p>
          <a:p>
            <a:endParaRPr lang="pt-BR" sz="2800" b="1" i="0" dirty="0">
              <a:solidFill>
                <a:schemeClr val="bg1"/>
              </a:solidFill>
              <a:effectLst/>
              <a:latin typeface="Gill Sans MT (Corpo)"/>
            </a:endParaRPr>
          </a:p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chemeClr val="bg1"/>
              </a:solidFill>
              <a:effectLst/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465" y="1550101"/>
            <a:ext cx="4182774" cy="3757797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 Objetivo Geral Do Trabalho É Desenvolver aplicação Que Auxilie No Monitoramento Dos Gastos Financeiros De Clientes Digitais.</a:t>
            </a:r>
          </a:p>
        </p:txBody>
      </p:sp>
      <p:pic>
        <p:nvPicPr>
          <p:cNvPr id="9" name="Espaço Reservado para Conteúdo 8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6B485BD-63FB-A2D9-5F6B-9C8CA20F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350" y="1695450"/>
            <a:ext cx="5068015" cy="3101975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962F3-A2D9-F077-A2AB-FAD75F1DB783}"/>
              </a:ext>
            </a:extLst>
          </p:cNvPr>
          <p:cNvSpPr txBox="1"/>
          <p:nvPr/>
        </p:nvSpPr>
        <p:spPr>
          <a:xfrm rot="21589436">
            <a:off x="509549" y="120963"/>
            <a:ext cx="4424352" cy="9174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0" rIns="0" bIns="0" numCol="1" spcCol="1270" rtlCol="0" anchor="ctr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  <a:p>
            <a:pPr algn="l"/>
            <a:endParaRPr lang="pt-BR" sz="2800" b="1" dirty="0">
              <a:solidFill>
                <a:srgbClr val="24292F"/>
              </a:solidFill>
              <a:latin typeface="Gill Sans MT (Corpo)"/>
            </a:endParaRPr>
          </a:p>
          <a:p>
            <a:pPr algn="l"/>
            <a:r>
              <a:rPr lang="pt-BR" sz="2800" b="1" i="0" dirty="0">
                <a:solidFill>
                  <a:srgbClr val="24292F"/>
                </a:solidFill>
                <a:effectLst/>
                <a:latin typeface="Gill Sans MT (Corpo)"/>
              </a:rPr>
              <a:t>OBJETIVO</a:t>
            </a:r>
          </a:p>
          <a:p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rgbClr val="24292F"/>
              </a:solidFill>
              <a:effectLst/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E04120D-31DB-485B-DB9B-EFF8882CA0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Espaço Reservado para Conteúdo 11" descr="Uma imagem contendo mesa, de madeira, edifício, pequeno&#10;&#10;Descrição gerada automaticamente">
            <a:extLst>
              <a:ext uri="{FF2B5EF4-FFF2-40B4-BE49-F238E27FC236}">
                <a16:creationId xmlns:a16="http://schemas.microsoft.com/office/drawing/2014/main" id="{CCAEB399-B2F9-0AF5-142A-B9279E73F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l="21725" r="18941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705B2A0-EF08-50AD-062F-E6C31E4F454E}"/>
              </a:ext>
            </a:extLst>
          </p:cNvPr>
          <p:cNvSpPr txBox="1"/>
          <p:nvPr/>
        </p:nvSpPr>
        <p:spPr>
          <a:xfrm>
            <a:off x="295923" y="1816064"/>
            <a:ext cx="5504155" cy="4524315"/>
          </a:xfrm>
          <a:prstGeom prst="rect">
            <a:avLst/>
          </a:prstGeom>
          <a:solidFill>
            <a:srgbClr val="000000">
              <a:alpha val="38824"/>
            </a:srgb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Uma pesquisa do Instituto </a:t>
            </a:r>
            <a:r>
              <a:rPr lang="pt-BR" sz="2400" dirty="0" err="1">
                <a:solidFill>
                  <a:schemeClr val="bg1"/>
                </a:solidFill>
              </a:rPr>
              <a:t>Axxus</a:t>
            </a:r>
            <a:r>
              <a:rPr lang="pt-BR" sz="2400" dirty="0">
                <a:solidFill>
                  <a:schemeClr val="bg1"/>
                </a:solidFill>
              </a:rPr>
              <a:t> realizada no Brasil e lançada em 2021, revelou que 76% dos brasileiros não administraram bem as finanças pessoais durante a pandemia. Um aspecto interessante relacionado ao aprendizado dos brasileiros quando o assunto são as finanças, é de que 58% das pessoas entrevistadas, responderam que continuam comprando mais do que o necessário, e mais de 70% decidem como se endividar dependendo do valor da parcela, mesmo que haja juros.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63695B-81A5-4DB8-CB3F-BA79C16F7124}"/>
              </a:ext>
            </a:extLst>
          </p:cNvPr>
          <p:cNvSpPr txBox="1"/>
          <p:nvPr/>
        </p:nvSpPr>
        <p:spPr>
          <a:xfrm rot="21589436">
            <a:off x="332834" y="206968"/>
            <a:ext cx="4424352" cy="9174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0" rIns="0" bIns="0" numCol="1" spcCol="1270" rtlCol="0" anchor="ctr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chemeClr val="bg1"/>
              </a:solidFill>
              <a:effectLst/>
              <a:latin typeface="Gill Sans MT (Corpo)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Gill Sans MT (Corpo)"/>
            </a:endParaRPr>
          </a:p>
          <a:p>
            <a:pPr algn="l"/>
            <a:r>
              <a:rPr lang="pt-BR" sz="2800" b="1" dirty="0">
                <a:solidFill>
                  <a:schemeClr val="bg1"/>
                </a:solidFill>
                <a:latin typeface="Gill Sans MT (Corpo)"/>
              </a:rPr>
              <a:t>JUSTIFICATIVA</a:t>
            </a:r>
            <a:endParaRPr lang="pt-BR" sz="2800" b="1" i="0" dirty="0">
              <a:solidFill>
                <a:schemeClr val="bg1"/>
              </a:solidFill>
              <a:effectLst/>
              <a:latin typeface="Gill Sans MT (Corpo)"/>
            </a:endParaRPr>
          </a:p>
          <a:p>
            <a:endParaRPr lang="pt-BR" sz="2800" b="1" i="0" dirty="0">
              <a:solidFill>
                <a:schemeClr val="bg1"/>
              </a:solidFill>
              <a:effectLst/>
              <a:latin typeface="Gill Sans MT (Corpo)"/>
            </a:endParaRPr>
          </a:p>
          <a:p>
            <a:pPr marL="514350" indent="-514350" algn="l">
              <a:buFont typeface="+mj-lt"/>
              <a:buAutoNum type="arabicPeriod"/>
            </a:pPr>
            <a:endParaRPr lang="pt-BR" sz="2800" b="1" i="0" dirty="0">
              <a:solidFill>
                <a:schemeClr val="bg1"/>
              </a:solidFill>
              <a:effectLst/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8463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BF13-6E99-3604-4B61-87DCF07A0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8" r="30509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Público-Alvo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Pessoas com renda 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Bancos e corretoras financeiras digitais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Usuários de contas bancárias digitais</a:t>
            </a:r>
          </a:p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577DEA3-FF0A-BCBF-8B36-235DA98F7038}"/>
              </a:ext>
            </a:extLst>
          </p:cNvPr>
          <p:cNvSpPr/>
          <p:nvPr/>
        </p:nvSpPr>
        <p:spPr>
          <a:xfrm>
            <a:off x="0" y="4528055"/>
            <a:ext cx="12191980" cy="2329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Neste trabalho foi utilizado como metodologia o Design </a:t>
            </a:r>
            <a:r>
              <a:rPr lang="pt-BR" sz="2000" dirty="0" err="1"/>
              <a:t>Thinking</a:t>
            </a:r>
            <a:r>
              <a:rPr lang="pt-BR" sz="2000" dirty="0"/>
              <a:t> e o Scrum Framework. O primeiro para identificação e concepção do problema a ser abordado. O segundo, foi utilizado para facilitar a transição entre o desenvolvimento e a fase de concepção observadas no Design </a:t>
            </a:r>
            <a:r>
              <a:rPr lang="pt-BR" sz="2000" dirty="0" err="1"/>
              <a:t>Thinking</a:t>
            </a:r>
            <a:r>
              <a:rPr lang="pt-BR" sz="2000" dirty="0"/>
              <a:t>.</a:t>
            </a:r>
          </a:p>
        </p:txBody>
      </p:sp>
      <p:pic>
        <p:nvPicPr>
          <p:cNvPr id="9" name="Espaço Reservado para Conteúdo 8" descr="Uma imagem contendo Ícone&#10;&#10;Descrição gerada automaticamente">
            <a:extLst>
              <a:ext uri="{FF2B5EF4-FFF2-40B4-BE49-F238E27FC236}">
                <a16:creationId xmlns:a16="http://schemas.microsoft.com/office/drawing/2014/main" id="{F8F154A4-FAB9-6B0B-A546-F02EB264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28E4F9-CD57-2EB3-71F1-029D50B7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478" y="4203798"/>
            <a:ext cx="6798545" cy="736403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Metodologia</a:t>
            </a:r>
            <a:endParaRPr lang="en-US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762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577DEA3-FF0A-BCBF-8B36-235DA98F7038}"/>
              </a:ext>
            </a:extLst>
          </p:cNvPr>
          <p:cNvSpPr/>
          <p:nvPr/>
        </p:nvSpPr>
        <p:spPr>
          <a:xfrm>
            <a:off x="0" y="2610035"/>
            <a:ext cx="12191980" cy="4247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8E4F9-CD57-2EB3-71F1-029D50B7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65" y="366807"/>
            <a:ext cx="6798545" cy="736403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ARQUITETURA DE SOLUÇÕES</a:t>
            </a:r>
            <a:b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3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Componentes</a:t>
            </a:r>
            <a:r>
              <a:rPr lang="en-US" sz="13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13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tecnologias</a:t>
            </a:r>
            <a:r>
              <a:rPr lang="en-US" sz="13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8B02C1-8794-76BA-9C98-FA6F2EEF099E}"/>
              </a:ext>
            </a:extLst>
          </p:cNvPr>
          <p:cNvSpPr txBox="1"/>
          <p:nvPr/>
        </p:nvSpPr>
        <p:spPr>
          <a:xfrm>
            <a:off x="5940037" y="2800682"/>
            <a:ext cx="58977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u="none" strike="noStrike" baseline="0" dirty="0">
                <a:solidFill>
                  <a:schemeClr val="bg1"/>
                </a:solidFill>
                <a:latin typeface="Gill Sans MT (Corpo)"/>
              </a:rPr>
              <a:t>Para linguagem de marcação o </a:t>
            </a:r>
            <a:r>
              <a:rPr lang="pt-BR" sz="2000" b="0" i="0" u="none" strike="noStrike" baseline="0" dirty="0">
                <a:solidFill>
                  <a:srgbClr val="00B0F0"/>
                </a:solidFill>
                <a:latin typeface="Gill Sans MT (Corpo)"/>
              </a:rPr>
              <a:t>HTML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Gill Sans MT (Corpo)"/>
              </a:rPr>
              <a:t>, unido ao </a:t>
            </a:r>
            <a:r>
              <a:rPr lang="pt-BR" sz="2000" b="0" i="0" u="none" strike="noStrike" baseline="0" dirty="0">
                <a:solidFill>
                  <a:srgbClr val="00B0F0"/>
                </a:solidFill>
                <a:latin typeface="Gill Sans MT (Corpo)"/>
              </a:rPr>
              <a:t>CSS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Gill Sans MT (Corpo)"/>
              </a:rPr>
              <a:t> para customização. 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Gill Sans MT (Corpo)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P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Gill Sans MT (Corpo)"/>
              </a:rPr>
              <a:t>ara realização de integrações, funcionalidades e </a:t>
            </a:r>
            <a:r>
              <a:rPr lang="pt-BR" sz="2000" b="0" i="0" u="none" strike="noStrike" baseline="0" dirty="0">
                <a:solidFill>
                  <a:srgbClr val="00B0F0"/>
                </a:solidFill>
                <a:latin typeface="Gill Sans MT (Corpo)"/>
              </a:rPr>
              <a:t>.</a:t>
            </a:r>
            <a:r>
              <a:rPr lang="pt-BR" sz="2000" b="0" i="0" u="none" strike="noStrike" baseline="0" dirty="0" err="1">
                <a:solidFill>
                  <a:srgbClr val="00B0F0"/>
                </a:solidFill>
                <a:latin typeface="Gill Sans MT (Corpo)"/>
              </a:rPr>
              <a:t>json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Gill Sans MT (Corpo)"/>
              </a:rPr>
              <a:t> utilizamos o </a:t>
            </a:r>
            <a:r>
              <a:rPr lang="pt-BR" sz="2000" dirty="0" err="1">
                <a:solidFill>
                  <a:srgbClr val="00B0F0"/>
                </a:solidFill>
                <a:latin typeface="Gill Sans MT (Corpo)"/>
              </a:rPr>
              <a:t>J</a:t>
            </a:r>
            <a:r>
              <a:rPr lang="pt-BR" sz="2000" b="0" i="0" u="none" strike="noStrike" baseline="0" dirty="0" err="1">
                <a:solidFill>
                  <a:srgbClr val="00B0F0"/>
                </a:solidFill>
                <a:latin typeface="Gill Sans MT (Corpo)"/>
              </a:rPr>
              <a:t>avaScript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Gill Sans MT (Corpo)"/>
              </a:rPr>
              <a:t>. 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Gill Sans MT (Corpo)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Para documentação e repositório do código </a:t>
            </a:r>
            <a:r>
              <a:rPr lang="pt-BR" sz="2000" dirty="0">
                <a:solidFill>
                  <a:srgbClr val="00B0F0"/>
                </a:solidFill>
                <a:latin typeface="Gill Sans MT (Corpo)"/>
              </a:rPr>
              <a:t>GitHub</a:t>
            </a:r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Gill Sans MT (Corpo)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Para hospedagem do site o </a:t>
            </a:r>
            <a:r>
              <a:rPr lang="pt-BR" sz="2000" dirty="0" err="1">
                <a:solidFill>
                  <a:srgbClr val="00B0F0"/>
                </a:solidFill>
                <a:latin typeface="Gill Sans MT (Corpo)"/>
              </a:rPr>
              <a:t>Replit</a:t>
            </a:r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. E como IDE, para criação do código usamos </a:t>
            </a:r>
            <a:r>
              <a:rPr lang="pt-BR" sz="2000" dirty="0" err="1">
                <a:solidFill>
                  <a:srgbClr val="00B0F0"/>
                </a:solidFill>
                <a:latin typeface="Gill Sans MT (Corpo)"/>
              </a:rPr>
              <a:t>VSCode</a:t>
            </a:r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Gill Sans MT (Corpo)"/>
            </a:endParaRP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Para comunicação usamos o </a:t>
            </a:r>
            <a:r>
              <a:rPr lang="pt-BR" sz="2000" dirty="0" err="1">
                <a:solidFill>
                  <a:srgbClr val="00B0F0"/>
                </a:solidFill>
                <a:latin typeface="Gill Sans MT (Corpo)"/>
              </a:rPr>
              <a:t>Discord</a:t>
            </a:r>
            <a:r>
              <a:rPr lang="pt-BR" sz="2000" dirty="0">
                <a:solidFill>
                  <a:schemeClr val="bg1"/>
                </a:solidFill>
                <a:latin typeface="Gill Sans MT (Corpo)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CF131C-B21E-579A-7D57-A1491B11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9" y="1623180"/>
            <a:ext cx="4476750" cy="3895725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756E8CB4-79D0-9388-57BA-4197BE82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40" y="5703006"/>
            <a:ext cx="883328" cy="883328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3E8FAFCC-DF81-CBEE-6099-768C39BE1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20" y="5886383"/>
            <a:ext cx="1371433" cy="516573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FE2470C4-90D0-12B4-851D-DE8B377B7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754" y="5703006"/>
            <a:ext cx="981790" cy="9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1327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220</TotalTime>
  <Words>334</Words>
  <Application>Microsoft Office PowerPoint</Application>
  <PresentationFormat>Widescreen</PresentationFormat>
  <Paragraphs>67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Gill Sans MT (Corpo)</vt:lpstr>
      <vt:lpstr>Pacote</vt:lpstr>
      <vt:lpstr>DE OLHO NA CONTA</vt:lpstr>
      <vt:lpstr>Apresentação do PowerPoint</vt:lpstr>
      <vt:lpstr>Apresentação do PowerPoint</vt:lpstr>
      <vt:lpstr>O que você precisa saber?</vt:lpstr>
      <vt:lpstr>O Objetivo Geral Do Trabalho É Desenvolver aplicação Que Auxilie No Monitoramento Dos Gastos Financeiros De Clientes Digitais.</vt:lpstr>
      <vt:lpstr>Apresentação do PowerPoint</vt:lpstr>
      <vt:lpstr>Público-Alvo</vt:lpstr>
      <vt:lpstr>Metodologia</vt:lpstr>
      <vt:lpstr>ARQUITETURA DE SOLUÇÕES (Componentes e tecnologias)</vt:lpstr>
      <vt:lpstr>aPLICAÇÃO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OLHO NA CONTA</dc:title>
  <dc:creator>Wagner Pinheiro</dc:creator>
  <cp:lastModifiedBy>Wagner Pinheiro</cp:lastModifiedBy>
  <cp:revision>3</cp:revision>
  <dcterms:created xsi:type="dcterms:W3CDTF">2022-07-05T22:31:03Z</dcterms:created>
  <dcterms:modified xsi:type="dcterms:W3CDTF">2022-07-06T21:22:38Z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