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0" r:id="rId3"/>
    <p:sldId id="281" r:id="rId4"/>
    <p:sldId id="282" r:id="rId5"/>
    <p:sldId id="283" r:id="rId6"/>
    <p:sldId id="287" r:id="rId7"/>
    <p:sldId id="285" r:id="rId8"/>
    <p:sldId id="284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A078E-0E01-A611-16DF-DD55C1AB0558}" v="775" dt="2022-04-19T18:40:59.070"/>
    <p1510:client id="{3C8E8205-7E2C-5782-8540-71E26664B403}" v="48" dt="2022-04-10T22:24:18.176"/>
    <p1510:client id="{557DAE30-23B2-6D19-EFCC-1DF376A16DF0}" v="483" dt="2022-04-18T00:07:53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A9FA8-D2BD-447D-B1EE-211AF42E684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412D29-6F60-46C8-BCED-640B1530E41E}">
      <dgm:prSet/>
      <dgm:spPr/>
      <dgm:t>
        <a:bodyPr/>
        <a:lstStyle/>
        <a:p>
          <a:r>
            <a:rPr lang="pt-BR" dirty="0"/>
            <a:t>Processo de Trabalho (Design </a:t>
          </a:r>
          <a:r>
            <a:rPr lang="pt-BR" dirty="0" err="1"/>
            <a:t>Thinking</a:t>
          </a:r>
          <a:r>
            <a:rPr lang="pt-BR" dirty="0"/>
            <a:t> e Scrum)</a:t>
          </a:r>
          <a:endParaRPr lang="en-US" dirty="0"/>
        </a:p>
      </dgm:t>
    </dgm:pt>
    <dgm:pt modelId="{CDFB8405-8D59-4646-BB7B-74911E3252A5}" type="parTrans" cxnId="{09919BA4-DB1F-49DC-971E-C9234D31832B}">
      <dgm:prSet/>
      <dgm:spPr/>
      <dgm:t>
        <a:bodyPr/>
        <a:lstStyle/>
        <a:p>
          <a:endParaRPr lang="en-US"/>
        </a:p>
      </dgm:t>
    </dgm:pt>
    <dgm:pt modelId="{1AC018E8-D5E4-41B9-B5CC-D1D3C9231CE9}" type="sibTrans" cxnId="{09919BA4-DB1F-49DC-971E-C9234D31832B}">
      <dgm:prSet/>
      <dgm:spPr/>
      <dgm:t>
        <a:bodyPr/>
        <a:lstStyle/>
        <a:p>
          <a:endParaRPr lang="en-US"/>
        </a:p>
      </dgm:t>
    </dgm:pt>
    <dgm:pt modelId="{4650089B-5B9E-4632-B4CF-BC8EB5687909}">
      <dgm:prSet/>
      <dgm:spPr/>
      <dgm:t>
        <a:bodyPr/>
        <a:lstStyle/>
        <a:p>
          <a:pPr rtl="0"/>
          <a:r>
            <a:rPr lang="pt-BR" dirty="0"/>
            <a:t>Divisão de Papéis</a:t>
          </a:r>
          <a:r>
            <a:rPr lang="pt-BR" dirty="0">
              <a:latin typeface="Tw Cen MT Condensed" panose="020B0606020104020203"/>
            </a:rPr>
            <a:t> : </a:t>
          </a:r>
          <a:r>
            <a:rPr lang="pt-BR" dirty="0"/>
            <a:t>Samuel Almeida Pinheiro</a:t>
          </a:r>
          <a:r>
            <a:rPr lang="pt-BR" dirty="0">
              <a:latin typeface="Tw Cen MT Condensed" panose="020B0606020104020203"/>
            </a:rPr>
            <a:t> - </a:t>
          </a:r>
          <a:r>
            <a:rPr lang="pt-BR" dirty="0"/>
            <a:t> Scrum </a:t>
          </a:r>
          <a:r>
            <a:rPr lang="pt-BR" dirty="0">
              <a:latin typeface="Tw Cen MT Condensed" panose="020B0606020104020203"/>
            </a:rPr>
            <a:t>Master | Matheus</a:t>
          </a:r>
          <a:r>
            <a:rPr lang="pt-BR" dirty="0"/>
            <a:t> </a:t>
          </a:r>
          <a:r>
            <a:rPr lang="pt-BR" dirty="0" err="1"/>
            <a:t>Hoske</a:t>
          </a:r>
          <a:r>
            <a:rPr lang="pt-BR" dirty="0"/>
            <a:t> Aguiar</a:t>
          </a:r>
          <a:r>
            <a:rPr lang="pt-BR" dirty="0">
              <a:latin typeface="Tw Cen MT Condensed" panose="020B0606020104020203"/>
            </a:rPr>
            <a:t> - </a:t>
          </a:r>
          <a:r>
            <a:rPr lang="pt-BR" dirty="0"/>
            <a:t> </a:t>
          </a:r>
          <a:r>
            <a:rPr lang="pt-BR" dirty="0">
              <a:latin typeface="Tw Cen MT Condensed" panose="020B0606020104020203"/>
            </a:rPr>
            <a:t>Programador | Victor</a:t>
          </a:r>
          <a:r>
            <a:rPr lang="pt-BR" dirty="0"/>
            <a:t> Fernando Marques</a:t>
          </a:r>
          <a:r>
            <a:rPr lang="pt-BR" dirty="0">
              <a:latin typeface="Tw Cen MT Condensed" panose="020B0606020104020203"/>
            </a:rPr>
            <a:t> -</a:t>
          </a:r>
          <a:r>
            <a:rPr lang="pt-BR" dirty="0"/>
            <a:t> Ribeiro </a:t>
          </a:r>
          <a:r>
            <a:rPr lang="pt-BR" dirty="0">
              <a:latin typeface="Tw Cen MT Condensed" panose="020B0606020104020203"/>
            </a:rPr>
            <a:t>Designer | Lucas</a:t>
          </a:r>
          <a:r>
            <a:rPr lang="pt-BR" dirty="0"/>
            <a:t> Garibaldi </a:t>
          </a:r>
          <a:r>
            <a:rPr lang="pt-BR" dirty="0" err="1"/>
            <a:t>Albuqueruqe</a:t>
          </a:r>
          <a:r>
            <a:rPr lang="pt-BR" dirty="0"/>
            <a:t> Bahia</a:t>
          </a:r>
          <a:r>
            <a:rPr lang="pt-BR" dirty="0">
              <a:latin typeface="Tw Cen MT Condensed" panose="020B0606020104020203"/>
            </a:rPr>
            <a:t> -</a:t>
          </a:r>
          <a:r>
            <a:rPr lang="pt-BR" dirty="0"/>
            <a:t> Entrevistador</a:t>
          </a:r>
          <a:endParaRPr lang="en-US" dirty="0">
            <a:latin typeface="Tw Cen MT Condensed" panose="020B0606020104020203"/>
          </a:endParaRPr>
        </a:p>
      </dgm:t>
    </dgm:pt>
    <dgm:pt modelId="{8B4E8A37-847A-46F9-BA6E-BAFBC4C049C0}" type="parTrans" cxnId="{28FBDB63-C841-45D5-BACC-9FAA29B370B4}">
      <dgm:prSet/>
      <dgm:spPr/>
      <dgm:t>
        <a:bodyPr/>
        <a:lstStyle/>
        <a:p>
          <a:endParaRPr lang="en-US"/>
        </a:p>
      </dgm:t>
    </dgm:pt>
    <dgm:pt modelId="{4A81FBBC-E7ED-4A73-8022-3BA9FF940C44}" type="sibTrans" cxnId="{28FBDB63-C841-45D5-BACC-9FAA29B370B4}">
      <dgm:prSet/>
      <dgm:spPr/>
      <dgm:t>
        <a:bodyPr/>
        <a:lstStyle/>
        <a:p>
          <a:endParaRPr lang="en-US"/>
        </a:p>
      </dgm:t>
    </dgm:pt>
    <dgm:pt modelId="{0223209D-64E0-4877-89BF-74DCA1E1AE00}">
      <dgm:prSet/>
      <dgm:spPr/>
      <dgm:t>
        <a:bodyPr/>
        <a:lstStyle/>
        <a:p>
          <a:r>
            <a:rPr lang="pt-BR" dirty="0"/>
            <a:t>Ferramentas – </a:t>
          </a:r>
          <a:r>
            <a:rPr lang="pt-BR" b="1" dirty="0"/>
            <a:t>Miro (Organização do projeto)</a:t>
          </a:r>
          <a:endParaRPr lang="en-US" b="1" dirty="0"/>
        </a:p>
      </dgm:t>
    </dgm:pt>
    <dgm:pt modelId="{228CE919-7BDB-4A70-89F5-AB808521D869}" type="parTrans" cxnId="{9D26BF94-FA93-4694-AD70-4615ECD80F06}">
      <dgm:prSet/>
      <dgm:spPr/>
      <dgm:t>
        <a:bodyPr/>
        <a:lstStyle/>
        <a:p>
          <a:endParaRPr lang="en-US"/>
        </a:p>
      </dgm:t>
    </dgm:pt>
    <dgm:pt modelId="{CD9943BD-59A4-46AD-A336-9F7640102FE4}" type="sibTrans" cxnId="{9D26BF94-FA93-4694-AD70-4615ECD80F06}">
      <dgm:prSet/>
      <dgm:spPr/>
      <dgm:t>
        <a:bodyPr/>
        <a:lstStyle/>
        <a:p>
          <a:endParaRPr lang="en-US"/>
        </a:p>
      </dgm:t>
    </dgm:pt>
    <dgm:pt modelId="{CD2E45C3-73EC-4F85-816A-4C44BE443F15}">
      <dgm:prSet/>
      <dgm:spPr/>
      <dgm:t>
        <a:bodyPr/>
        <a:lstStyle/>
        <a:p>
          <a:r>
            <a:rPr lang="pt-BR" dirty="0"/>
            <a:t>Controle de Versão - </a:t>
          </a:r>
          <a:r>
            <a:rPr lang="pt-BR" b="1" dirty="0"/>
            <a:t>GitHub</a:t>
          </a:r>
          <a:endParaRPr lang="en-US" b="1" dirty="0"/>
        </a:p>
      </dgm:t>
    </dgm:pt>
    <dgm:pt modelId="{8FF19540-2CD1-4D49-ADF9-6EB74429EA98}" type="parTrans" cxnId="{8BF1B17F-FE82-49DF-BED3-286A12ED6612}">
      <dgm:prSet/>
      <dgm:spPr/>
      <dgm:t>
        <a:bodyPr/>
        <a:lstStyle/>
        <a:p>
          <a:endParaRPr lang="en-US"/>
        </a:p>
      </dgm:t>
    </dgm:pt>
    <dgm:pt modelId="{EF7393B8-D814-4ECD-B247-D2C5425082C6}" type="sibTrans" cxnId="{8BF1B17F-FE82-49DF-BED3-286A12ED6612}">
      <dgm:prSet/>
      <dgm:spPr/>
      <dgm:t>
        <a:bodyPr/>
        <a:lstStyle/>
        <a:p>
          <a:endParaRPr lang="en-US"/>
        </a:p>
      </dgm:t>
    </dgm:pt>
    <dgm:pt modelId="{6F75601B-6FFE-4A62-A547-38909A3EA060}" type="pres">
      <dgm:prSet presAssocID="{D29A9FA8-D2BD-447D-B1EE-211AF42E6848}" presName="linear" presStyleCnt="0">
        <dgm:presLayoutVars>
          <dgm:animLvl val="lvl"/>
          <dgm:resizeHandles val="exact"/>
        </dgm:presLayoutVars>
      </dgm:prSet>
      <dgm:spPr/>
    </dgm:pt>
    <dgm:pt modelId="{E0C1A2B2-6579-441A-88ED-B9D0D8B5FD2B}" type="pres">
      <dgm:prSet presAssocID="{D5412D29-6F60-46C8-BCED-640B1530E4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9EE91E8-422A-4C7A-AB06-C5460C47C820}" type="pres">
      <dgm:prSet presAssocID="{1AC018E8-D5E4-41B9-B5CC-D1D3C9231CE9}" presName="spacer" presStyleCnt="0"/>
      <dgm:spPr/>
    </dgm:pt>
    <dgm:pt modelId="{8AAC5029-686F-475C-8F1B-C7F3D8D6F3C0}" type="pres">
      <dgm:prSet presAssocID="{4650089B-5B9E-4632-B4CF-BC8EB568790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2F04EF-E069-4EB4-8230-DD141A99C371}" type="pres">
      <dgm:prSet presAssocID="{4A81FBBC-E7ED-4A73-8022-3BA9FF940C44}" presName="spacer" presStyleCnt="0"/>
      <dgm:spPr/>
    </dgm:pt>
    <dgm:pt modelId="{4C50EC90-E1D4-4321-8AF2-D4B24C42DACB}" type="pres">
      <dgm:prSet presAssocID="{0223209D-64E0-4877-89BF-74DCA1E1AE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2A377D4-DE5F-48C2-8370-C726301B216F}" type="pres">
      <dgm:prSet presAssocID="{CD9943BD-59A4-46AD-A336-9F7640102FE4}" presName="spacer" presStyleCnt="0"/>
      <dgm:spPr/>
    </dgm:pt>
    <dgm:pt modelId="{16AAC6CE-4F74-45AE-8749-6F15EA1B25AE}" type="pres">
      <dgm:prSet presAssocID="{CD2E45C3-73EC-4F85-816A-4C44BE443F1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2788A2C-43F6-4B6C-A8C8-2801436C7993}" type="presOf" srcId="{0223209D-64E0-4877-89BF-74DCA1E1AE00}" destId="{4C50EC90-E1D4-4321-8AF2-D4B24C42DACB}" srcOrd="0" destOrd="0" presId="urn:microsoft.com/office/officeart/2005/8/layout/vList2"/>
    <dgm:cxn modelId="{28FBDB63-C841-45D5-BACC-9FAA29B370B4}" srcId="{D29A9FA8-D2BD-447D-B1EE-211AF42E6848}" destId="{4650089B-5B9E-4632-B4CF-BC8EB5687909}" srcOrd="1" destOrd="0" parTransId="{8B4E8A37-847A-46F9-BA6E-BAFBC4C049C0}" sibTransId="{4A81FBBC-E7ED-4A73-8022-3BA9FF940C44}"/>
    <dgm:cxn modelId="{8BF1B17F-FE82-49DF-BED3-286A12ED6612}" srcId="{D29A9FA8-D2BD-447D-B1EE-211AF42E6848}" destId="{CD2E45C3-73EC-4F85-816A-4C44BE443F15}" srcOrd="3" destOrd="0" parTransId="{8FF19540-2CD1-4D49-ADF9-6EB74429EA98}" sibTransId="{EF7393B8-D814-4ECD-B247-D2C5425082C6}"/>
    <dgm:cxn modelId="{B43E568F-37F4-4D6D-9784-576D7EDF7DC9}" type="presOf" srcId="{D5412D29-6F60-46C8-BCED-640B1530E41E}" destId="{E0C1A2B2-6579-441A-88ED-B9D0D8B5FD2B}" srcOrd="0" destOrd="0" presId="urn:microsoft.com/office/officeart/2005/8/layout/vList2"/>
    <dgm:cxn modelId="{9D26BF94-FA93-4694-AD70-4615ECD80F06}" srcId="{D29A9FA8-D2BD-447D-B1EE-211AF42E6848}" destId="{0223209D-64E0-4877-89BF-74DCA1E1AE00}" srcOrd="2" destOrd="0" parTransId="{228CE919-7BDB-4A70-89F5-AB808521D869}" sibTransId="{CD9943BD-59A4-46AD-A336-9F7640102FE4}"/>
    <dgm:cxn modelId="{09919BA4-DB1F-49DC-971E-C9234D31832B}" srcId="{D29A9FA8-D2BD-447D-B1EE-211AF42E6848}" destId="{D5412D29-6F60-46C8-BCED-640B1530E41E}" srcOrd="0" destOrd="0" parTransId="{CDFB8405-8D59-4646-BB7B-74911E3252A5}" sibTransId="{1AC018E8-D5E4-41B9-B5CC-D1D3C9231CE9}"/>
    <dgm:cxn modelId="{554D5FAF-8083-4A4E-8E95-6533BCBE0410}" type="presOf" srcId="{CD2E45C3-73EC-4F85-816A-4C44BE443F15}" destId="{16AAC6CE-4F74-45AE-8749-6F15EA1B25AE}" srcOrd="0" destOrd="0" presId="urn:microsoft.com/office/officeart/2005/8/layout/vList2"/>
    <dgm:cxn modelId="{42A45AB2-4EA7-4520-A434-9B05650592DB}" type="presOf" srcId="{4650089B-5B9E-4632-B4CF-BC8EB5687909}" destId="{8AAC5029-686F-475C-8F1B-C7F3D8D6F3C0}" srcOrd="0" destOrd="0" presId="urn:microsoft.com/office/officeart/2005/8/layout/vList2"/>
    <dgm:cxn modelId="{D9157FB3-24AD-4769-BD4E-8FFD086DA540}" type="presOf" srcId="{D29A9FA8-D2BD-447D-B1EE-211AF42E6848}" destId="{6F75601B-6FFE-4A62-A547-38909A3EA060}" srcOrd="0" destOrd="0" presId="urn:microsoft.com/office/officeart/2005/8/layout/vList2"/>
    <dgm:cxn modelId="{49C94F83-068D-4469-8E35-06C864B7C4E9}" type="presParOf" srcId="{6F75601B-6FFE-4A62-A547-38909A3EA060}" destId="{E0C1A2B2-6579-441A-88ED-B9D0D8B5FD2B}" srcOrd="0" destOrd="0" presId="urn:microsoft.com/office/officeart/2005/8/layout/vList2"/>
    <dgm:cxn modelId="{05D52307-F349-4B44-A41A-C51572916983}" type="presParOf" srcId="{6F75601B-6FFE-4A62-A547-38909A3EA060}" destId="{E9EE91E8-422A-4C7A-AB06-C5460C47C820}" srcOrd="1" destOrd="0" presId="urn:microsoft.com/office/officeart/2005/8/layout/vList2"/>
    <dgm:cxn modelId="{42DF6CE5-9B28-4B60-AF8E-767B8D3645F9}" type="presParOf" srcId="{6F75601B-6FFE-4A62-A547-38909A3EA060}" destId="{8AAC5029-686F-475C-8F1B-C7F3D8D6F3C0}" srcOrd="2" destOrd="0" presId="urn:microsoft.com/office/officeart/2005/8/layout/vList2"/>
    <dgm:cxn modelId="{65C28BB5-33C9-4A87-9233-1CF41F47B6C2}" type="presParOf" srcId="{6F75601B-6FFE-4A62-A547-38909A3EA060}" destId="{BC2F04EF-E069-4EB4-8230-DD141A99C371}" srcOrd="3" destOrd="0" presId="urn:microsoft.com/office/officeart/2005/8/layout/vList2"/>
    <dgm:cxn modelId="{84CC968A-A0DD-4CF3-99CA-1CFA75DB18AC}" type="presParOf" srcId="{6F75601B-6FFE-4A62-A547-38909A3EA060}" destId="{4C50EC90-E1D4-4321-8AF2-D4B24C42DACB}" srcOrd="4" destOrd="0" presId="urn:microsoft.com/office/officeart/2005/8/layout/vList2"/>
    <dgm:cxn modelId="{90352D6E-E48A-4ACA-8D4D-1B0F2E1ED457}" type="presParOf" srcId="{6F75601B-6FFE-4A62-A547-38909A3EA060}" destId="{82A377D4-DE5F-48C2-8370-C726301B216F}" srcOrd="5" destOrd="0" presId="urn:microsoft.com/office/officeart/2005/8/layout/vList2"/>
    <dgm:cxn modelId="{2C27DC06-8D2C-441F-862E-B3B18028863E}" type="presParOf" srcId="{6F75601B-6FFE-4A62-A547-38909A3EA060}" destId="{16AAC6CE-4F74-45AE-8749-6F15EA1B25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1A2B2-6579-441A-88ED-B9D0D8B5FD2B}">
      <dsp:nvSpPr>
        <dsp:cNvPr id="0" name=""/>
        <dsp:cNvSpPr/>
      </dsp:nvSpPr>
      <dsp:spPr>
        <a:xfrm>
          <a:off x="0" y="72846"/>
          <a:ext cx="5641974" cy="11550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Processo de Trabalho (Design </a:t>
          </a:r>
          <a:r>
            <a:rPr lang="pt-BR" sz="1800" kern="1200" dirty="0" err="1"/>
            <a:t>Thinking</a:t>
          </a:r>
          <a:r>
            <a:rPr lang="pt-BR" sz="1800" kern="1200" dirty="0"/>
            <a:t> e Scrum)</a:t>
          </a:r>
          <a:endParaRPr lang="en-US" sz="1800" kern="1200" dirty="0"/>
        </a:p>
      </dsp:txBody>
      <dsp:txXfrm>
        <a:off x="56383" y="129229"/>
        <a:ext cx="5529208" cy="1042243"/>
      </dsp:txXfrm>
    </dsp:sp>
    <dsp:sp modelId="{8AAC5029-686F-475C-8F1B-C7F3D8D6F3C0}">
      <dsp:nvSpPr>
        <dsp:cNvPr id="0" name=""/>
        <dsp:cNvSpPr/>
      </dsp:nvSpPr>
      <dsp:spPr>
        <a:xfrm>
          <a:off x="0" y="1279695"/>
          <a:ext cx="5641974" cy="1155009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Divisão de Papéis</a:t>
          </a:r>
          <a:r>
            <a:rPr lang="pt-BR" sz="1800" kern="1200" dirty="0">
              <a:latin typeface="Tw Cen MT Condensed" panose="020B0606020104020203"/>
            </a:rPr>
            <a:t> : </a:t>
          </a:r>
          <a:r>
            <a:rPr lang="pt-BR" sz="1800" kern="1200" dirty="0"/>
            <a:t>Samuel Almeida Pinheiro</a:t>
          </a:r>
          <a:r>
            <a:rPr lang="pt-BR" sz="1800" kern="1200" dirty="0">
              <a:latin typeface="Tw Cen MT Condensed" panose="020B0606020104020203"/>
            </a:rPr>
            <a:t> - </a:t>
          </a:r>
          <a:r>
            <a:rPr lang="pt-BR" sz="1800" kern="1200" dirty="0"/>
            <a:t> Scrum </a:t>
          </a:r>
          <a:r>
            <a:rPr lang="pt-BR" sz="1800" kern="1200" dirty="0">
              <a:latin typeface="Tw Cen MT Condensed" panose="020B0606020104020203"/>
            </a:rPr>
            <a:t>Master | Matheus</a:t>
          </a:r>
          <a:r>
            <a:rPr lang="pt-BR" sz="1800" kern="1200" dirty="0"/>
            <a:t> </a:t>
          </a:r>
          <a:r>
            <a:rPr lang="pt-BR" sz="1800" kern="1200" dirty="0" err="1"/>
            <a:t>Hoske</a:t>
          </a:r>
          <a:r>
            <a:rPr lang="pt-BR" sz="1800" kern="1200" dirty="0"/>
            <a:t> Aguiar</a:t>
          </a:r>
          <a:r>
            <a:rPr lang="pt-BR" sz="1800" kern="1200" dirty="0">
              <a:latin typeface="Tw Cen MT Condensed" panose="020B0606020104020203"/>
            </a:rPr>
            <a:t> - </a:t>
          </a:r>
          <a:r>
            <a:rPr lang="pt-BR" sz="1800" kern="1200" dirty="0"/>
            <a:t> </a:t>
          </a:r>
          <a:r>
            <a:rPr lang="pt-BR" sz="1800" kern="1200" dirty="0">
              <a:latin typeface="Tw Cen MT Condensed" panose="020B0606020104020203"/>
            </a:rPr>
            <a:t>Programador | Victor</a:t>
          </a:r>
          <a:r>
            <a:rPr lang="pt-BR" sz="1800" kern="1200" dirty="0"/>
            <a:t> Fernando Marques</a:t>
          </a:r>
          <a:r>
            <a:rPr lang="pt-BR" sz="1800" kern="1200" dirty="0">
              <a:latin typeface="Tw Cen MT Condensed" panose="020B0606020104020203"/>
            </a:rPr>
            <a:t> -</a:t>
          </a:r>
          <a:r>
            <a:rPr lang="pt-BR" sz="1800" kern="1200" dirty="0"/>
            <a:t> Ribeiro </a:t>
          </a:r>
          <a:r>
            <a:rPr lang="pt-BR" sz="1800" kern="1200" dirty="0">
              <a:latin typeface="Tw Cen MT Condensed" panose="020B0606020104020203"/>
            </a:rPr>
            <a:t>Designer | Lucas</a:t>
          </a:r>
          <a:r>
            <a:rPr lang="pt-BR" sz="1800" kern="1200" dirty="0"/>
            <a:t> Garibaldi </a:t>
          </a:r>
          <a:r>
            <a:rPr lang="pt-BR" sz="1800" kern="1200" dirty="0" err="1"/>
            <a:t>Albuqueruqe</a:t>
          </a:r>
          <a:r>
            <a:rPr lang="pt-BR" sz="1800" kern="1200" dirty="0"/>
            <a:t> Bahia</a:t>
          </a:r>
          <a:r>
            <a:rPr lang="pt-BR" sz="1800" kern="1200" dirty="0">
              <a:latin typeface="Tw Cen MT Condensed" panose="020B0606020104020203"/>
            </a:rPr>
            <a:t> -</a:t>
          </a:r>
          <a:r>
            <a:rPr lang="pt-BR" sz="1800" kern="1200" dirty="0"/>
            <a:t> Entrevistador</a:t>
          </a:r>
          <a:endParaRPr lang="en-US" sz="1800" kern="1200" dirty="0">
            <a:latin typeface="Tw Cen MT Condensed" panose="020B0606020104020203"/>
          </a:endParaRPr>
        </a:p>
      </dsp:txBody>
      <dsp:txXfrm>
        <a:off x="56383" y="1336078"/>
        <a:ext cx="5529208" cy="1042243"/>
      </dsp:txXfrm>
    </dsp:sp>
    <dsp:sp modelId="{4C50EC90-E1D4-4321-8AF2-D4B24C42DACB}">
      <dsp:nvSpPr>
        <dsp:cNvPr id="0" name=""/>
        <dsp:cNvSpPr/>
      </dsp:nvSpPr>
      <dsp:spPr>
        <a:xfrm>
          <a:off x="0" y="2486545"/>
          <a:ext cx="5641974" cy="1155009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Ferramentas – </a:t>
          </a:r>
          <a:r>
            <a:rPr lang="pt-BR" sz="1800" b="1" kern="1200" dirty="0"/>
            <a:t>Miro (Organização do projeto)</a:t>
          </a:r>
          <a:endParaRPr lang="en-US" sz="1800" b="1" kern="1200" dirty="0"/>
        </a:p>
      </dsp:txBody>
      <dsp:txXfrm>
        <a:off x="56383" y="2542928"/>
        <a:ext cx="5529208" cy="1042243"/>
      </dsp:txXfrm>
    </dsp:sp>
    <dsp:sp modelId="{16AAC6CE-4F74-45AE-8749-6F15EA1B25AE}">
      <dsp:nvSpPr>
        <dsp:cNvPr id="0" name=""/>
        <dsp:cNvSpPr/>
      </dsp:nvSpPr>
      <dsp:spPr>
        <a:xfrm>
          <a:off x="0" y="3693394"/>
          <a:ext cx="5641974" cy="1155009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Controle de Versão - </a:t>
          </a:r>
          <a:r>
            <a:rPr lang="pt-BR" sz="1800" b="1" kern="1200" dirty="0"/>
            <a:t>GitHub</a:t>
          </a:r>
          <a:endParaRPr lang="en-US" sz="1800" b="1" kern="1200" dirty="0"/>
        </a:p>
      </dsp:txBody>
      <dsp:txXfrm>
        <a:off x="56383" y="3749777"/>
        <a:ext cx="5529208" cy="1042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Press f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1307" y="5184932"/>
            <a:ext cx="3200400" cy="153561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Samuel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Victor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Matheus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Lucas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Contexto DO Problema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Um dos grandes problemas do mundo moderno é a gestão de finanças. Com os custos de vida cada vez mais elevados e a necessidade de conciliar o que fundamental com o que é luxo, várias pessoas acabam realizando uma má gestão financeira e com isso contraindo dividas e custos indesejados.</a:t>
            </a:r>
            <a:endParaRPr lang="pt-BR">
              <a:solidFill>
                <a:srgbClr val="FFFFFF"/>
              </a:solidFill>
            </a:endParaRPr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BB8073FB-A2BC-9471-533B-1B2C56EE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0347"/>
            <a:ext cx="5455921" cy="37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BA4F77-F42F-4375-A0D0-D4EBDC1AA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69316F8-4E62-42EF-B6FC-38F6A4CC1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35D5AB-D344-47EB-99D2-9E735E92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978" y="484632"/>
            <a:ext cx="4012684" cy="5885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4986E-673D-4D14-A796-4909A34B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150596"/>
            <a:ext cx="7038171" cy="2219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455" y="4391025"/>
            <a:ext cx="5928956" cy="173880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57" y="804997"/>
            <a:ext cx="3310909" cy="5324835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</a:rPr>
              <a:t>Nosso Público – Alvo são pessoas adultas com renda média para baixa .</a:t>
            </a:r>
          </a:p>
          <a:p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</a:rPr>
              <a:t>Para exemplificar criamos as seguintes personas:</a:t>
            </a:r>
          </a:p>
          <a:p>
            <a:endParaRPr lang="pt-BR" sz="1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pt-BR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90EF0857-127C-356E-4B90-E21782BF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995" y="804997"/>
            <a:ext cx="1477737" cy="3270184"/>
          </a:xfrm>
          <a:prstGeom prst="rect">
            <a:avLst/>
          </a:prstGeom>
        </p:spPr>
      </p:pic>
      <p:pic>
        <p:nvPicPr>
          <p:cNvPr id="5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F3339C3-4156-0633-BD7D-2B1D19B4D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172" y="804997"/>
            <a:ext cx="1517222" cy="3270185"/>
          </a:xfrm>
          <a:prstGeom prst="rect">
            <a:avLst/>
          </a:prstGeom>
        </p:spPr>
      </p:pic>
      <p:pic>
        <p:nvPicPr>
          <p:cNvPr id="6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060659A4-2C30-0D6A-5676-B4AF38428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221" y="804998"/>
            <a:ext cx="1500381" cy="327018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E6461D-D2D6-41D5-A7B2-80B431C09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179326" y="480322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pt-BR" dirty="0"/>
              <a:t>Para ajudar a solucionar os problemas financeiros, nossa proposta é a criação de uma aplicação web, onde o usuário irá colocar seus ganhos, gastos, metas e com estes dados iremos fornecer uma consultoria do que poderá ser feito para as metas estabelecidas serem atingidas.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marL="0" indent="0">
              <a:buNone/>
            </a:pPr>
            <a:r>
              <a:rPr lang="pt-BR" sz="2000">
                <a:solidFill>
                  <a:srgbClr val="FFFFFF"/>
                </a:solidFill>
              </a:rPr>
              <a:t>Histórias de Usuários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endParaRPr lang="pt-BR" sz="2000">
              <a:solidFill>
                <a:srgbClr val="FFFFFF"/>
              </a:solidFill>
            </a:endParaRPr>
          </a:p>
          <a:p>
            <a:endParaRPr lang="pt-BR" sz="2000">
              <a:solidFill>
                <a:srgbClr val="FFFFFF"/>
              </a:solidFill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DC121D7-8718-F159-B442-D4069BA94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7706"/>
              </p:ext>
            </p:extLst>
          </p:nvPr>
        </p:nvGraphicFramePr>
        <p:xfrm>
          <a:off x="1405494" y="2286000"/>
          <a:ext cx="5104330" cy="388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358">
                  <a:extLst>
                    <a:ext uri="{9D8B030D-6E8A-4147-A177-3AD203B41FA5}">
                      <a16:colId xmlns:a16="http://schemas.microsoft.com/office/drawing/2014/main" val="3857720559"/>
                    </a:ext>
                  </a:extLst>
                </a:gridCol>
                <a:gridCol w="1744809">
                  <a:extLst>
                    <a:ext uri="{9D8B030D-6E8A-4147-A177-3AD203B41FA5}">
                      <a16:colId xmlns:a16="http://schemas.microsoft.com/office/drawing/2014/main" val="494023182"/>
                    </a:ext>
                  </a:extLst>
                </a:gridCol>
                <a:gridCol w="1846163">
                  <a:extLst>
                    <a:ext uri="{9D8B030D-6E8A-4147-A177-3AD203B41FA5}">
                      <a16:colId xmlns:a16="http://schemas.microsoft.com/office/drawing/2014/main" val="3177714605"/>
                    </a:ext>
                  </a:extLst>
                </a:gridCol>
              </a:tblGrid>
              <a:tr h="383392">
                <a:tc>
                  <a:txBody>
                    <a:bodyPr/>
                    <a:lstStyle/>
                    <a:p>
                      <a:r>
                        <a:rPr lang="pt-BR" sz="1700"/>
                        <a:t>Eu Como</a:t>
                      </a:r>
                    </a:p>
                  </a:txBody>
                  <a:tcPr marL="87135" marR="87135" marT="43567" marB="43567"/>
                </a:tc>
                <a:tc>
                  <a:txBody>
                    <a:bodyPr/>
                    <a:lstStyle/>
                    <a:p>
                      <a:r>
                        <a:rPr lang="pt-BR" sz="1700"/>
                        <a:t>Quero/Preciso</a:t>
                      </a:r>
                    </a:p>
                  </a:txBody>
                  <a:tcPr marL="87135" marR="87135" marT="43567" marB="43567"/>
                </a:tc>
                <a:tc>
                  <a:txBody>
                    <a:bodyPr/>
                    <a:lstStyle/>
                    <a:p>
                      <a:r>
                        <a:rPr lang="pt-BR" sz="1700"/>
                        <a:t>Para</a:t>
                      </a:r>
                    </a:p>
                  </a:txBody>
                  <a:tcPr marL="87135" marR="87135" marT="43567" marB="43567"/>
                </a:tc>
                <a:extLst>
                  <a:ext uri="{0D108BD9-81ED-4DB2-BD59-A6C34878D82A}">
                    <a16:rowId xmlns:a16="http://schemas.microsoft.com/office/drawing/2014/main" val="2725883050"/>
                  </a:ext>
                </a:extLst>
              </a:tr>
              <a:tr h="906200">
                <a:tc>
                  <a:txBody>
                    <a:bodyPr/>
                    <a:lstStyle/>
                    <a:p>
                      <a:r>
                        <a:rPr lang="pt-BR" sz="1700"/>
                        <a:t>Usuário</a:t>
                      </a:r>
                    </a:p>
                  </a:txBody>
                  <a:tcPr marL="87135" marR="87135" marT="43567" marB="43567"/>
                </a:tc>
                <a:tc>
                  <a:txBody>
                    <a:bodyPr/>
                    <a:lstStyle/>
                    <a:p>
                      <a:r>
                        <a:rPr lang="pt-BR" sz="1700"/>
                        <a:t>Inserir meus ganhos e gastos</a:t>
                      </a:r>
                    </a:p>
                  </a:txBody>
                  <a:tcPr marL="87135" marR="87135" marT="43567" marB="43567"/>
                </a:tc>
                <a:tc>
                  <a:txBody>
                    <a:bodyPr/>
                    <a:lstStyle/>
                    <a:p>
                      <a:r>
                        <a:rPr lang="pt-BR" sz="1700"/>
                        <a:t>Obter melhor controle financeiro</a:t>
                      </a:r>
                    </a:p>
                  </a:txBody>
                  <a:tcPr marL="87135" marR="87135" marT="43567" marB="43567"/>
                </a:tc>
                <a:extLst>
                  <a:ext uri="{0D108BD9-81ED-4DB2-BD59-A6C34878D82A}">
                    <a16:rowId xmlns:a16="http://schemas.microsoft.com/office/drawing/2014/main" val="271498830"/>
                  </a:ext>
                </a:extLst>
              </a:tr>
              <a:tr h="1429007">
                <a:tc>
                  <a:txBody>
                    <a:bodyPr/>
                    <a:lstStyle/>
                    <a:p>
                      <a:r>
                        <a:rPr lang="pt-BR" sz="1700"/>
                        <a:t>Consultor</a:t>
                      </a:r>
                    </a:p>
                  </a:txBody>
                  <a:tcPr marL="87135" marR="87135" marT="43567" marB="4356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700" b="0" i="0" u="none" strike="noStrike" noProof="0">
                          <a:latin typeface="Tw Cen MT"/>
                        </a:rPr>
                        <a:t>Obter informações sobre movimentações do usuário</a:t>
                      </a:r>
                      <a:endParaRPr lang="pt-BR" sz="1700"/>
                    </a:p>
                  </a:txBody>
                  <a:tcPr marL="87135" marR="87135" marT="43567" marB="4356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700" b="0" i="0" u="none" strike="noStrike" noProof="0">
                          <a:latin typeface="Tw Cen MT"/>
                        </a:rPr>
                        <a:t>Permitir que possa ser feita uma consultoria para cada cliente</a:t>
                      </a:r>
                      <a:endParaRPr lang="pt-BR" sz="1700"/>
                    </a:p>
                  </a:txBody>
                  <a:tcPr marL="87135" marR="87135" marT="43567" marB="43567"/>
                </a:tc>
                <a:extLst>
                  <a:ext uri="{0D108BD9-81ED-4DB2-BD59-A6C34878D82A}">
                    <a16:rowId xmlns:a16="http://schemas.microsoft.com/office/drawing/2014/main" val="1316769318"/>
                  </a:ext>
                </a:extLst>
              </a:tr>
              <a:tr h="11676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700" b="0" i="0" u="none" strike="noStrike" noProof="0">
                          <a:latin typeface="Tw Cen MT"/>
                        </a:rPr>
                        <a:t>Administrador do Sistema</a:t>
                      </a:r>
                      <a:endParaRPr lang="pt-BR" sz="1700"/>
                    </a:p>
                  </a:txBody>
                  <a:tcPr marL="87135" marR="87135" marT="43567" marB="4356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700" b="0" i="0" u="none" strike="noStrike" noProof="0">
                          <a:latin typeface="Tw Cen MT"/>
                        </a:rPr>
                        <a:t>Obter informações sobre do usuário no sistema</a:t>
                      </a:r>
                      <a:endParaRPr lang="pt-BR" sz="1700"/>
                    </a:p>
                  </a:txBody>
                  <a:tcPr marL="87135" marR="87135" marT="43567" marB="4356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700" b="0" i="0" u="none" strike="noStrike" noProof="0">
                          <a:latin typeface="Tw Cen MT"/>
                        </a:rPr>
                        <a:t>Consertar erros e bugs que venham a ocorrer</a:t>
                      </a:r>
                      <a:endParaRPr lang="pt-BR" sz="1700"/>
                    </a:p>
                  </a:txBody>
                  <a:tcPr marL="87135" marR="87135" marT="43567" marB="43567"/>
                </a:tc>
                <a:extLst>
                  <a:ext uri="{0D108BD9-81ED-4DB2-BD59-A6C34878D82A}">
                    <a16:rowId xmlns:a16="http://schemas.microsoft.com/office/drawing/2014/main" val="2021408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66048-ED28-84F2-3C02-A62C6F9F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HISTÓRIAS DE USUÁRIOS E REQUISITOS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D5A2A-47D6-BDE5-DE6E-A682E7BC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pt-BR" dirty="0"/>
              <a:t>Requisitos Funcionais                                                  Requisitos Não Funcionais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3E33BCA-84CD-CE1D-A634-0D4BAAC81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8115"/>
              </p:ext>
            </p:extLst>
          </p:nvPr>
        </p:nvGraphicFramePr>
        <p:xfrm>
          <a:off x="476582" y="2703949"/>
          <a:ext cx="412613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379">
                  <a:extLst>
                    <a:ext uri="{9D8B030D-6E8A-4147-A177-3AD203B41FA5}">
                      <a16:colId xmlns:a16="http://schemas.microsoft.com/office/drawing/2014/main" val="1848925064"/>
                    </a:ext>
                  </a:extLst>
                </a:gridCol>
                <a:gridCol w="1375379">
                  <a:extLst>
                    <a:ext uri="{9D8B030D-6E8A-4147-A177-3AD203B41FA5}">
                      <a16:colId xmlns:a16="http://schemas.microsoft.com/office/drawing/2014/main" val="3186190245"/>
                    </a:ext>
                  </a:extLst>
                </a:gridCol>
                <a:gridCol w="1375379">
                  <a:extLst>
                    <a:ext uri="{9D8B030D-6E8A-4147-A177-3AD203B41FA5}">
                      <a16:colId xmlns:a16="http://schemas.microsoft.com/office/drawing/2014/main" val="1049700963"/>
                    </a:ext>
                  </a:extLst>
                </a:gridCol>
              </a:tblGrid>
              <a:tr h="1927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706098"/>
                  </a:ext>
                </a:extLst>
              </a:tr>
              <a:tr h="3373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Tw Cen MT"/>
                        </a:rPr>
                        <a:t>RF-001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Tw Cen MT"/>
                        </a:rPr>
                        <a:t>Permitir que o usuário cadastre gastos e ganhos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03286"/>
                  </a:ext>
                </a:extLst>
              </a:tr>
              <a:tr h="3324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Tw Cen MT"/>
                        </a:rPr>
                        <a:t>RF-002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Tw Cen MT"/>
                        </a:rPr>
                        <a:t>Permitir que o usuário defina metas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412865"/>
                  </a:ext>
                </a:extLst>
              </a:tr>
              <a:tr h="3373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Tw Cen MT"/>
                        </a:rPr>
                        <a:t>RF-003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Tw Cen MT"/>
                        </a:rPr>
                        <a:t>Cadastro de usuário na plataforma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649351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18326BE-AFCC-6D95-6D02-1CCBF1564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15308"/>
              </p:ext>
            </p:extLst>
          </p:nvPr>
        </p:nvGraphicFramePr>
        <p:xfrm>
          <a:off x="5173626" y="2685124"/>
          <a:ext cx="6718917" cy="3706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639">
                  <a:extLst>
                    <a:ext uri="{9D8B030D-6E8A-4147-A177-3AD203B41FA5}">
                      <a16:colId xmlns:a16="http://schemas.microsoft.com/office/drawing/2014/main" val="1402875895"/>
                    </a:ext>
                  </a:extLst>
                </a:gridCol>
                <a:gridCol w="2239639">
                  <a:extLst>
                    <a:ext uri="{9D8B030D-6E8A-4147-A177-3AD203B41FA5}">
                      <a16:colId xmlns:a16="http://schemas.microsoft.com/office/drawing/2014/main" val="1662299667"/>
                    </a:ext>
                  </a:extLst>
                </a:gridCol>
                <a:gridCol w="2239639">
                  <a:extLst>
                    <a:ext uri="{9D8B030D-6E8A-4147-A177-3AD203B41FA5}">
                      <a16:colId xmlns:a16="http://schemas.microsoft.com/office/drawing/2014/main" val="1352795813"/>
                    </a:ext>
                  </a:extLst>
                </a:gridCol>
              </a:tblGrid>
              <a:tr h="3616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37765"/>
                  </a:ext>
                </a:extLst>
              </a:tr>
              <a:tr h="11754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Tw Cen MT"/>
                        </a:rPr>
                        <a:t>RNF-001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Tw Cen MT"/>
                        </a:rPr>
                        <a:t>O sistema deve ser responsivo para rodar em um dispositivos móvel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432517"/>
                  </a:ext>
                </a:extLst>
              </a:tr>
              <a:tr h="9222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Tw Cen MT"/>
                        </a:rPr>
                        <a:t>RNF-002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Tw Cen MT"/>
                        </a:rPr>
                        <a:t>Deve processar requisições do usuário em no máximo 3s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BAIXA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30307"/>
                  </a:ext>
                </a:extLst>
              </a:tr>
              <a:tr h="12297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Tw Cen MT"/>
                        </a:rPr>
                        <a:t>RNF-003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 deverá utilizar-se de banco relacional para cadastro dos usuários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86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60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4" name="Imagem 4" descr="Gráfico, Gráfico de bolhas&#10;&#10;Descrição gerada automaticamente">
            <a:extLst>
              <a:ext uri="{FF2B5EF4-FFF2-40B4-BE49-F238E27FC236}">
                <a16:creationId xmlns:a16="http://schemas.microsoft.com/office/drawing/2014/main" id="{B438F5D4-E181-F7BB-AEA4-D5938A923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247" y="2038417"/>
            <a:ext cx="1858079" cy="4106993"/>
          </a:xfr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EFBB2A65-85F4-3775-3397-F0E900E9F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39" y="2040673"/>
            <a:ext cx="1900308" cy="4114800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8A6CD367-9B96-0B3A-3669-A53F4A0D8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699" y="2040673"/>
            <a:ext cx="1900308" cy="4114800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3973E51F-056C-1BA3-1415-41F28EFF4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5651" y="2040673"/>
            <a:ext cx="190030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Metodologia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000A4D2-BE10-83B0-0310-6E73BA5D0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9854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>
                <a:ea typeface="+mj-lt"/>
                <a:cs typeface="+mj-lt"/>
              </a:rPr>
              <a:t>PRESS F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Samuel</a:t>
            </a:r>
            <a:endParaRPr lang="en-US" dirty="0">
              <a:ea typeface="+mn-lt"/>
              <a:cs typeface="+mn-lt"/>
            </a:endParaRPr>
          </a:p>
          <a:p>
            <a:pPr marL="285750" lvl="0" indent="-285750">
              <a:buFont typeface="Arial,Sans-Serif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Victor</a:t>
            </a:r>
            <a:endParaRPr lang="en-US" dirty="0">
              <a:ea typeface="+mn-lt"/>
              <a:cs typeface="+mn-lt"/>
            </a:endParaRPr>
          </a:p>
          <a:p>
            <a:pPr marL="285750" lvl="0" indent="-285750">
              <a:buFont typeface="Arial,Sans-Serif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Matheus</a:t>
            </a:r>
            <a:endParaRPr lang="en-US" dirty="0">
              <a:ea typeface="+mn-lt"/>
              <a:cs typeface="+mn-lt"/>
            </a:endParaRPr>
          </a:p>
          <a:p>
            <a:pPr marL="285750" lvl="0" indent="-285750">
              <a:buFont typeface="Arial,Sans-Serif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Lucas</a:t>
            </a:r>
            <a:endParaRPr lang="pt-BR" dirty="0"/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59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Integral</vt:lpstr>
      <vt:lpstr>Projeto Press f</vt:lpstr>
      <vt:lpstr>Contexto DO Problema</vt:lpstr>
      <vt:lpstr>Público-Alvo | PERSONAS</vt:lpstr>
      <vt:lpstr>Proposta de Solução | Objetivos</vt:lpstr>
      <vt:lpstr>Histórias de Usuários e Requisitos</vt:lpstr>
      <vt:lpstr>HISTÓRIAS DE USUÁRIOS E REQUISITOS</vt:lpstr>
      <vt:lpstr>Projeto da Interface</vt:lpstr>
      <vt:lpstr>Metodologia</vt:lpstr>
      <vt:lpstr>Projeto PRESS 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Rommel Carneiro</cp:lastModifiedBy>
  <cp:revision>236</cp:revision>
  <dcterms:created xsi:type="dcterms:W3CDTF">2022-04-05T03:20:00Z</dcterms:created>
  <dcterms:modified xsi:type="dcterms:W3CDTF">2022-04-19T18:41:42Z</dcterms:modified>
</cp:coreProperties>
</file>