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82d4b95f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82d4b95f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482d4b95f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482d4b95f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82d4b95f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82d4b95f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82d4b95f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82d4b95f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c2b34e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c2b34e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482d4b95f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482d4b95f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82d4b95f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82d4b95f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82d4b95f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82d4b95f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gov.br/saude/pt-br/vacinacao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25" y="1454900"/>
            <a:ext cx="4643334" cy="20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0" y="3878875"/>
            <a:ext cx="3390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42124C"/>
                </a:solidFill>
              </a:rPr>
              <a:t>Grupo:</a:t>
            </a:r>
            <a:endParaRPr b="1" sz="1300">
              <a:solidFill>
                <a:srgbClr val="42124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1300"/>
              <a:buChar char="●"/>
            </a:pPr>
            <a:r>
              <a:rPr b="1" lang="pt-BR" sz="1300">
                <a:solidFill>
                  <a:srgbClr val="42124C"/>
                </a:solidFill>
              </a:rPr>
              <a:t>Arthur Alexi </a:t>
            </a:r>
            <a:endParaRPr b="1" sz="1300">
              <a:solidFill>
                <a:srgbClr val="42124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1300"/>
              <a:buChar char="●"/>
            </a:pPr>
            <a:r>
              <a:rPr b="1" lang="pt-BR" sz="1300">
                <a:solidFill>
                  <a:srgbClr val="42124C"/>
                </a:solidFill>
              </a:rPr>
              <a:t>Gabriel de Souza</a:t>
            </a:r>
            <a:endParaRPr b="1" sz="1300">
              <a:solidFill>
                <a:srgbClr val="42124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1300"/>
              <a:buChar char="●"/>
            </a:pPr>
            <a:r>
              <a:rPr b="1" lang="pt-BR" sz="1300">
                <a:solidFill>
                  <a:srgbClr val="42124C"/>
                </a:solidFill>
              </a:rPr>
              <a:t>Gabriel </a:t>
            </a:r>
            <a:r>
              <a:rPr b="1" lang="pt-BR" sz="1300">
                <a:solidFill>
                  <a:srgbClr val="42124C"/>
                </a:solidFill>
              </a:rPr>
              <a:t>Lima </a:t>
            </a:r>
            <a:r>
              <a:rPr b="1" lang="pt-BR" sz="1300">
                <a:solidFill>
                  <a:srgbClr val="42124C"/>
                </a:solidFill>
              </a:rPr>
              <a:t>de Souza</a:t>
            </a:r>
            <a:endParaRPr b="1" sz="1300">
              <a:solidFill>
                <a:srgbClr val="42124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1300"/>
              <a:buChar char="●"/>
            </a:pPr>
            <a:r>
              <a:rPr b="1" lang="pt-BR" sz="1300">
                <a:solidFill>
                  <a:srgbClr val="42124C"/>
                </a:solidFill>
              </a:rPr>
              <a:t>Marcus Vinícius </a:t>
            </a:r>
            <a:endParaRPr b="1" sz="1300">
              <a:solidFill>
                <a:srgbClr val="42124C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0" y="5064175"/>
            <a:ext cx="9144000" cy="99600"/>
          </a:xfrm>
          <a:prstGeom prst="rect">
            <a:avLst/>
          </a:prstGeom>
          <a:solidFill>
            <a:srgbClr val="4212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3812700" cy="5143500"/>
          </a:xfrm>
          <a:prstGeom prst="rect">
            <a:avLst/>
          </a:prstGeom>
          <a:solidFill>
            <a:srgbClr val="42124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47850" y="77700"/>
            <a:ext cx="362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</a:rPr>
              <a:t>Contextualização: 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</a:rPr>
              <a:t>Pandemia como um agravante.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272" y="4492400"/>
            <a:ext cx="1462724" cy="6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87850" y="1642625"/>
            <a:ext cx="17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47850" y="1257200"/>
            <a:ext cx="381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Aumento do sedentarismo;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Distanciamento s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ocial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825" y="980288"/>
            <a:ext cx="4638350" cy="3093774"/>
          </a:xfrm>
          <a:prstGeom prst="rect">
            <a:avLst/>
          </a:prstGeom>
          <a:noFill/>
          <a:ln cap="flat" cmpd="sng" w="38100">
            <a:solidFill>
              <a:srgbClr val="42124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50" y="1329925"/>
            <a:ext cx="4229400" cy="2821125"/>
          </a:xfrm>
          <a:prstGeom prst="rect">
            <a:avLst/>
          </a:prstGeom>
          <a:noFill/>
          <a:ln cap="flat" cmpd="sng" w="38100">
            <a:solidFill>
              <a:srgbClr val="42124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5"/>
          <p:cNvSpPr/>
          <p:nvPr/>
        </p:nvSpPr>
        <p:spPr>
          <a:xfrm>
            <a:off x="0" y="0"/>
            <a:ext cx="9144000" cy="807900"/>
          </a:xfrm>
          <a:prstGeom prst="rect">
            <a:avLst/>
          </a:prstGeom>
          <a:solidFill>
            <a:srgbClr val="42124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864550" y="157625"/>
            <a:ext cx="422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</a:rPr>
              <a:t>Dinâmica do Home Office: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722" y="4492400"/>
            <a:ext cx="1462724" cy="6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0" y="5064175"/>
            <a:ext cx="9144000" cy="99600"/>
          </a:xfrm>
          <a:prstGeom prst="rect">
            <a:avLst/>
          </a:prstGeom>
          <a:solidFill>
            <a:srgbClr val="4212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875" y="1318513"/>
            <a:ext cx="4267200" cy="2843962"/>
          </a:xfrm>
          <a:prstGeom prst="rect">
            <a:avLst/>
          </a:prstGeom>
          <a:noFill/>
          <a:ln cap="flat" cmpd="sng" w="38100">
            <a:solidFill>
              <a:srgbClr val="42124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3812700" cy="780300"/>
          </a:xfrm>
          <a:prstGeom prst="rect">
            <a:avLst/>
          </a:prstGeom>
          <a:solidFill>
            <a:srgbClr val="42124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633750" y="157650"/>
            <a:ext cx="25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Retorno Gradativo…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272" y="4492400"/>
            <a:ext cx="1462724" cy="6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0" y="4820400"/>
            <a:ext cx="298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42124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Fonte: </a:t>
            </a:r>
            <a:r>
              <a:rPr lang="pt-BR" sz="900" u="sng">
                <a:solidFill>
                  <a:srgbClr val="42124C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https://www.gov.br/saude/pt-br/vacinacao/</a:t>
            </a:r>
            <a:endParaRPr sz="900">
              <a:solidFill>
                <a:srgbClr val="42124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025" y="1404551"/>
            <a:ext cx="4280574" cy="2905324"/>
          </a:xfrm>
          <a:prstGeom prst="rect">
            <a:avLst/>
          </a:prstGeom>
          <a:noFill/>
          <a:ln cap="flat" cmpd="sng" w="38100">
            <a:solidFill>
              <a:srgbClr val="42124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6"/>
          <p:cNvSpPr/>
          <p:nvPr/>
        </p:nvSpPr>
        <p:spPr>
          <a:xfrm>
            <a:off x="0" y="5064175"/>
            <a:ext cx="9144000" cy="99600"/>
          </a:xfrm>
          <a:prstGeom prst="rect">
            <a:avLst/>
          </a:prstGeom>
          <a:solidFill>
            <a:srgbClr val="4212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875" y="1404562"/>
            <a:ext cx="4277574" cy="2905325"/>
          </a:xfrm>
          <a:prstGeom prst="rect">
            <a:avLst/>
          </a:prstGeom>
          <a:noFill/>
          <a:ln cap="flat" cmpd="sng" w="38100">
            <a:solidFill>
              <a:srgbClr val="42124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0" y="0"/>
            <a:ext cx="3812700" cy="807900"/>
          </a:xfrm>
          <a:prstGeom prst="rect">
            <a:avLst/>
          </a:prstGeom>
          <a:solidFill>
            <a:srgbClr val="42124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788400" y="3750"/>
            <a:ext cx="223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Participantes do Processo: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087800" y="1341325"/>
            <a:ext cx="2724900" cy="897900"/>
          </a:xfrm>
          <a:prstGeom prst="roundRect">
            <a:avLst>
              <a:gd fmla="val 16667" name="adj"/>
            </a:avLst>
          </a:prstGeom>
          <a:solidFill>
            <a:srgbClr val="42124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     Iniciantes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5321875" y="1341325"/>
            <a:ext cx="2724900" cy="897900"/>
          </a:xfrm>
          <a:prstGeom prst="roundRect">
            <a:avLst>
              <a:gd fmla="val 16667" name="adj"/>
            </a:avLst>
          </a:prstGeom>
          <a:solidFill>
            <a:srgbClr val="42124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Atletas casuais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3209550" y="3210725"/>
            <a:ext cx="2724900" cy="897900"/>
          </a:xfrm>
          <a:prstGeom prst="roundRect">
            <a:avLst>
              <a:gd fmla="val 16667" name="adj"/>
            </a:avLst>
          </a:prstGeom>
          <a:solidFill>
            <a:srgbClr val="42124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</a:t>
            </a:r>
            <a:r>
              <a:rPr lang="pt-BR" sz="1800">
                <a:solidFill>
                  <a:schemeClr val="lt1"/>
                </a:solidFill>
              </a:rPr>
              <a:t>Proprietários 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     de quadra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02" name="Google Shape;102;p17"/>
          <p:cNvCxnSpPr>
            <a:stCxn id="99" idx="3"/>
            <a:endCxn id="100" idx="1"/>
          </p:cNvCxnSpPr>
          <p:nvPr/>
        </p:nvCxnSpPr>
        <p:spPr>
          <a:xfrm>
            <a:off x="3812700" y="1790275"/>
            <a:ext cx="1509300" cy="0"/>
          </a:xfrm>
          <a:prstGeom prst="straightConnector1">
            <a:avLst/>
          </a:prstGeom>
          <a:noFill/>
          <a:ln cap="flat" cmpd="sng" w="28575">
            <a:solidFill>
              <a:srgbClr val="42124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flipH="1">
            <a:off x="4571950" y="1796625"/>
            <a:ext cx="6900" cy="1380900"/>
          </a:xfrm>
          <a:prstGeom prst="straightConnector1">
            <a:avLst/>
          </a:prstGeom>
          <a:noFill/>
          <a:ln cap="flat" cmpd="sng" w="28575">
            <a:solidFill>
              <a:srgbClr val="42124C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272" y="4492400"/>
            <a:ext cx="1462724" cy="6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0" y="5064175"/>
            <a:ext cx="9144000" cy="99600"/>
          </a:xfrm>
          <a:prstGeom prst="rect">
            <a:avLst/>
          </a:prstGeom>
          <a:solidFill>
            <a:srgbClr val="4212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0" y="0"/>
            <a:ext cx="3812700" cy="807900"/>
          </a:xfrm>
          <a:prstGeom prst="rect">
            <a:avLst/>
          </a:prstGeom>
          <a:solidFill>
            <a:srgbClr val="42124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254450" y="157650"/>
            <a:ext cx="14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</a:t>
            </a:r>
            <a:r>
              <a:rPr b="1" lang="pt-BR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272" y="4492400"/>
            <a:ext cx="1462724" cy="6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1254450" y="1242825"/>
            <a:ext cx="7199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2600"/>
              <a:buChar char="●"/>
            </a:pPr>
            <a:r>
              <a:rPr b="1" lang="pt-BR" sz="2600">
                <a:solidFill>
                  <a:srgbClr val="42124C"/>
                </a:solidFill>
              </a:rPr>
              <a:t>Novos protocolos a seguir;</a:t>
            </a:r>
            <a:endParaRPr b="1" sz="2600">
              <a:solidFill>
                <a:srgbClr val="42124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42124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2600"/>
              <a:buChar char="●"/>
            </a:pPr>
            <a:r>
              <a:rPr b="1" lang="pt-BR" sz="2600">
                <a:solidFill>
                  <a:srgbClr val="42124C"/>
                </a:solidFill>
              </a:rPr>
              <a:t>Falta de pessoas;</a:t>
            </a:r>
            <a:endParaRPr b="1" sz="2600">
              <a:solidFill>
                <a:srgbClr val="42124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42124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2600"/>
              <a:buChar char="●"/>
            </a:pPr>
            <a:r>
              <a:rPr b="1" lang="pt-BR" sz="2600">
                <a:solidFill>
                  <a:srgbClr val="42124C"/>
                </a:solidFill>
              </a:rPr>
              <a:t>Falta de tempo;</a:t>
            </a:r>
            <a:endParaRPr b="1" sz="2600">
              <a:solidFill>
                <a:srgbClr val="42124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42124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2600"/>
              <a:buChar char="●"/>
            </a:pPr>
            <a:r>
              <a:rPr b="1" lang="pt-BR" sz="2600">
                <a:solidFill>
                  <a:srgbClr val="42124C"/>
                </a:solidFill>
              </a:rPr>
              <a:t>Onde jogar.</a:t>
            </a:r>
            <a:endParaRPr b="1" sz="2600">
              <a:solidFill>
                <a:srgbClr val="42124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42124C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0" y="5064175"/>
            <a:ext cx="9144000" cy="99600"/>
          </a:xfrm>
          <a:prstGeom prst="rect">
            <a:avLst/>
          </a:prstGeom>
          <a:solidFill>
            <a:srgbClr val="4212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0"/>
            <a:ext cx="3812700" cy="5143500"/>
          </a:xfrm>
          <a:prstGeom prst="rect">
            <a:avLst/>
          </a:prstGeom>
          <a:solidFill>
            <a:srgbClr val="42124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1254450" y="157650"/>
            <a:ext cx="13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Objetivo: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66450" y="650250"/>
            <a:ext cx="3079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 </a:t>
            </a:r>
            <a:r>
              <a:rPr lang="pt-BR" sz="1600">
                <a:solidFill>
                  <a:schemeClr val="lt1"/>
                </a:solidFill>
              </a:rPr>
              <a:t>Automatizar</a:t>
            </a:r>
            <a:r>
              <a:rPr lang="pt-BR" sz="1600">
                <a:solidFill>
                  <a:schemeClr val="lt1"/>
                </a:solidFill>
              </a:rPr>
              <a:t> os Processos: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</a:rPr>
              <a:t>Agendamento de quadras;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</a:rPr>
              <a:t>Formação de times;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</a:rPr>
              <a:t>Encontro de pessoas interessadas;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</a:rPr>
              <a:t>Criação de partidas e campeonatos 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50" y="2671800"/>
            <a:ext cx="3819269" cy="2238250"/>
          </a:xfrm>
          <a:prstGeom prst="rect">
            <a:avLst/>
          </a:prstGeom>
          <a:noFill/>
          <a:ln cap="flat" cmpd="sng" w="38100">
            <a:solidFill>
              <a:srgbClr val="42124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252900"/>
            <a:ext cx="3819274" cy="2238250"/>
          </a:xfrm>
          <a:prstGeom prst="rect">
            <a:avLst/>
          </a:prstGeom>
          <a:noFill/>
          <a:ln cap="flat" cmpd="sng" w="38100">
            <a:solidFill>
              <a:srgbClr val="42124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" y="4492400"/>
            <a:ext cx="1462724" cy="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0" y="0"/>
            <a:ext cx="3812700" cy="807900"/>
          </a:xfrm>
          <a:prstGeom prst="rect">
            <a:avLst/>
          </a:prstGeom>
          <a:solidFill>
            <a:srgbClr val="42124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1141800" y="157650"/>
            <a:ext cx="152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Finalidade</a:t>
            </a:r>
            <a:r>
              <a:rPr b="1" lang="pt-BR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272" y="4492400"/>
            <a:ext cx="1462724" cy="6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899300" y="1632375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525900" y="1541950"/>
            <a:ext cx="8884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2800"/>
              <a:buChar char="●"/>
            </a:pPr>
            <a:r>
              <a:rPr b="1" lang="pt-BR" sz="2600">
                <a:solidFill>
                  <a:srgbClr val="42124C"/>
                </a:solidFill>
              </a:rPr>
              <a:t>Agilizar e simplificar o agendamento;</a:t>
            </a:r>
            <a:endParaRPr b="1" sz="2600">
              <a:solidFill>
                <a:srgbClr val="42124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42124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2600"/>
              <a:buChar char="●"/>
            </a:pPr>
            <a:r>
              <a:rPr b="1" lang="pt-BR" sz="2600">
                <a:solidFill>
                  <a:srgbClr val="42124C"/>
                </a:solidFill>
              </a:rPr>
              <a:t>Facilitar a criação de partidas/torneios;</a:t>
            </a:r>
            <a:endParaRPr b="1" sz="2600">
              <a:solidFill>
                <a:srgbClr val="42124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42124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2124C"/>
              </a:buClr>
              <a:buSzPts val="2600"/>
              <a:buChar char="●"/>
            </a:pPr>
            <a:r>
              <a:rPr b="1" lang="pt-BR" sz="2600">
                <a:solidFill>
                  <a:srgbClr val="42124C"/>
                </a:solidFill>
              </a:rPr>
              <a:t>Segurança para o proprietário e para o cliente.</a:t>
            </a:r>
            <a:endParaRPr b="1" sz="2600">
              <a:solidFill>
                <a:srgbClr val="42124C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0" y="5064175"/>
            <a:ext cx="9144000" cy="99600"/>
          </a:xfrm>
          <a:prstGeom prst="rect">
            <a:avLst/>
          </a:prstGeom>
          <a:solidFill>
            <a:srgbClr val="4212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4294967295" type="subTitle"/>
          </p:nvPr>
        </p:nvSpPr>
        <p:spPr>
          <a:xfrm>
            <a:off x="2733475" y="1867100"/>
            <a:ext cx="4074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5800">
                <a:solidFill>
                  <a:srgbClr val="42124C"/>
                </a:solidFill>
                <a:latin typeface="Arial"/>
                <a:ea typeface="Arial"/>
                <a:cs typeface="Arial"/>
                <a:sym typeface="Arial"/>
              </a:rPr>
              <a:t>Obrigado.</a:t>
            </a:r>
            <a:endParaRPr b="1" sz="5800">
              <a:solidFill>
                <a:srgbClr val="4212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0" y="5064175"/>
            <a:ext cx="9144000" cy="99600"/>
          </a:xfrm>
          <a:prstGeom prst="rect">
            <a:avLst/>
          </a:prstGeom>
          <a:solidFill>
            <a:srgbClr val="4212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272" y="4492400"/>
            <a:ext cx="1462724" cy="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