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2" r:id="rId4"/>
    <p:sldId id="259" r:id="rId5"/>
    <p:sldId id="260" r:id="rId6"/>
    <p:sldId id="263" r:id="rId7"/>
    <p:sldId id="264" r:id="rId8"/>
    <p:sldId id="265" r:id="rId9"/>
    <p:sldId id="261" r:id="rId10"/>
    <p:sldId id="258" r:id="rId11"/>
    <p:sldId id="26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EA4E2-E8E8-411A-A056-5C9D0BBDE492}" v="413" dt="2022-09-27T20:23:50.691"/>
    <p1510:client id="{DAAD326D-1ED4-4F3B-98FC-86622872B92B}" v="580" dt="2022-09-27T20:51:12.657"/>
    <p1510:client id="{E435276D-D4C0-49A6-8B2E-FB9822841AE4}" v="1" dt="2022-09-27T21:00:44.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9BD7-305C-458A-8BFF-D4D12E5A951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E86D27-69A9-431F-BDF9-FB755958F513}">
      <dgm:prSet/>
      <dgm:spPr/>
      <dgm:t>
        <a:bodyPr/>
        <a:lstStyle/>
        <a:p>
          <a:pPr>
            <a:lnSpc>
              <a:spcPct val="100000"/>
            </a:lnSpc>
          </a:pPr>
          <a:r>
            <a:rPr lang="pt-BR"/>
            <a:t>Página inicial de cadastro contendo log-in e senha.</a:t>
          </a:r>
          <a:endParaRPr lang="en-US"/>
        </a:p>
      </dgm:t>
    </dgm:pt>
    <dgm:pt modelId="{56603512-891C-4278-A257-10CC0F1FA94B}" type="parTrans" cxnId="{6E77D5E5-397D-4926-B8EF-49ADE25F6F13}">
      <dgm:prSet/>
      <dgm:spPr/>
      <dgm:t>
        <a:bodyPr/>
        <a:lstStyle/>
        <a:p>
          <a:endParaRPr lang="en-US"/>
        </a:p>
      </dgm:t>
    </dgm:pt>
    <dgm:pt modelId="{4E4A943C-8C5E-418E-A2E8-CF76CC6B0D66}" type="sibTrans" cxnId="{6E77D5E5-397D-4926-B8EF-49ADE25F6F13}">
      <dgm:prSet/>
      <dgm:spPr/>
      <dgm:t>
        <a:bodyPr/>
        <a:lstStyle/>
        <a:p>
          <a:endParaRPr lang="en-US"/>
        </a:p>
      </dgm:t>
    </dgm:pt>
    <dgm:pt modelId="{0194B63B-B373-4E70-91DE-EF437F6CECCF}">
      <dgm:prSet/>
      <dgm:spPr/>
      <dgm:t>
        <a:bodyPr/>
        <a:lstStyle/>
        <a:p>
          <a:pPr>
            <a:lnSpc>
              <a:spcPct val="100000"/>
            </a:lnSpc>
          </a:pPr>
          <a:r>
            <a:rPr lang="pt-BR"/>
            <a:t>Perfil de cada usuário, o que inclui foto de perfil, idade, curso, hobbies, principais habilidades técnicas, interesses e uma rede social (Instagram, Twitter, etc.)</a:t>
          </a:r>
          <a:endParaRPr lang="en-US"/>
        </a:p>
      </dgm:t>
    </dgm:pt>
    <dgm:pt modelId="{40FE955C-B175-40E9-AEA7-7D12B69A4F9F}" type="parTrans" cxnId="{992BA0F5-46D3-4AA0-8A3E-3EE09115AA7C}">
      <dgm:prSet/>
      <dgm:spPr/>
      <dgm:t>
        <a:bodyPr/>
        <a:lstStyle/>
        <a:p>
          <a:endParaRPr lang="en-US"/>
        </a:p>
      </dgm:t>
    </dgm:pt>
    <dgm:pt modelId="{1189AE22-C6D1-4643-B80F-922DE081C8A6}" type="sibTrans" cxnId="{992BA0F5-46D3-4AA0-8A3E-3EE09115AA7C}">
      <dgm:prSet/>
      <dgm:spPr/>
      <dgm:t>
        <a:bodyPr/>
        <a:lstStyle/>
        <a:p>
          <a:endParaRPr lang="en-US"/>
        </a:p>
      </dgm:t>
    </dgm:pt>
    <dgm:pt modelId="{51A249DE-8892-486A-8ED0-2AAD36325A3D}">
      <dgm:prSet/>
      <dgm:spPr/>
      <dgm:t>
        <a:bodyPr/>
        <a:lstStyle/>
        <a:p>
          <a:pPr>
            <a:lnSpc>
              <a:spcPct val="100000"/>
            </a:lnSpc>
          </a:pPr>
          <a:r>
            <a:rPr lang="pt-BR"/>
            <a:t>Criação de eventos para reunião dos usuários, seja elas recreativas como por exemplo um encontro no shopping, ou acadêmicas, como por exemplo reunir um grupo para realizar um trabalho.</a:t>
          </a:r>
          <a:endParaRPr lang="en-US"/>
        </a:p>
      </dgm:t>
    </dgm:pt>
    <dgm:pt modelId="{EF1B074E-F994-4E39-88E0-DF1F8E3B1588}" type="parTrans" cxnId="{75BC7483-0254-4BFB-A05C-8500D27E6FE9}">
      <dgm:prSet/>
      <dgm:spPr/>
      <dgm:t>
        <a:bodyPr/>
        <a:lstStyle/>
        <a:p>
          <a:endParaRPr lang="en-US"/>
        </a:p>
      </dgm:t>
    </dgm:pt>
    <dgm:pt modelId="{9BCD4C11-E722-425C-926B-8C3F1FEC2199}" type="sibTrans" cxnId="{75BC7483-0254-4BFB-A05C-8500D27E6FE9}">
      <dgm:prSet/>
      <dgm:spPr/>
      <dgm:t>
        <a:bodyPr/>
        <a:lstStyle/>
        <a:p>
          <a:endParaRPr lang="en-US"/>
        </a:p>
      </dgm:t>
    </dgm:pt>
    <dgm:pt modelId="{5EA17031-47AB-4242-9E3F-E6DBAAE83E9A}" type="pres">
      <dgm:prSet presAssocID="{2FBC9BD7-305C-458A-8BFF-D4D12E5A9511}" presName="root" presStyleCnt="0">
        <dgm:presLayoutVars>
          <dgm:dir/>
          <dgm:resizeHandles val="exact"/>
        </dgm:presLayoutVars>
      </dgm:prSet>
      <dgm:spPr/>
    </dgm:pt>
    <dgm:pt modelId="{C25E51E9-C507-4EE2-A3DC-1E48F1B364DF}" type="pres">
      <dgm:prSet presAssocID="{54E86D27-69A9-431F-BDF9-FB755958F513}" presName="compNode" presStyleCnt="0"/>
      <dgm:spPr/>
    </dgm:pt>
    <dgm:pt modelId="{7B884297-5C6D-43F8-923E-A3A108E5372F}" type="pres">
      <dgm:prSet presAssocID="{54E86D27-69A9-431F-BDF9-FB755958F5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oqueio"/>
        </a:ext>
      </dgm:extLst>
    </dgm:pt>
    <dgm:pt modelId="{C202EB80-ED28-4A0C-AABD-6208452014A7}" type="pres">
      <dgm:prSet presAssocID="{54E86D27-69A9-431F-BDF9-FB755958F513}" presName="spaceRect" presStyleCnt="0"/>
      <dgm:spPr/>
    </dgm:pt>
    <dgm:pt modelId="{CF6C1E12-DE05-467D-A2FF-7A67B90F1E71}" type="pres">
      <dgm:prSet presAssocID="{54E86D27-69A9-431F-BDF9-FB755958F513}" presName="textRect" presStyleLbl="revTx" presStyleIdx="0" presStyleCnt="3">
        <dgm:presLayoutVars>
          <dgm:chMax val="1"/>
          <dgm:chPref val="1"/>
        </dgm:presLayoutVars>
      </dgm:prSet>
      <dgm:spPr/>
    </dgm:pt>
    <dgm:pt modelId="{360FABC0-09E8-4DCC-B78A-432AF1302DA1}" type="pres">
      <dgm:prSet presAssocID="{4E4A943C-8C5E-418E-A2E8-CF76CC6B0D66}" presName="sibTrans" presStyleCnt="0"/>
      <dgm:spPr/>
    </dgm:pt>
    <dgm:pt modelId="{894EA0BF-1E2F-4C5F-8BAB-2FA1EC798085}" type="pres">
      <dgm:prSet presAssocID="{0194B63B-B373-4E70-91DE-EF437F6CECCF}" presName="compNode" presStyleCnt="0"/>
      <dgm:spPr/>
    </dgm:pt>
    <dgm:pt modelId="{7457C195-20B2-4204-93B4-440453FB8DB9}" type="pres">
      <dgm:prSet presAssocID="{0194B63B-B373-4E70-91DE-EF437F6CEC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uário"/>
        </a:ext>
      </dgm:extLst>
    </dgm:pt>
    <dgm:pt modelId="{4D87473B-91E3-46A4-AD8B-38FCAD3081A8}" type="pres">
      <dgm:prSet presAssocID="{0194B63B-B373-4E70-91DE-EF437F6CECCF}" presName="spaceRect" presStyleCnt="0"/>
      <dgm:spPr/>
    </dgm:pt>
    <dgm:pt modelId="{8889FA36-899A-4143-ABC6-041B81C167DC}" type="pres">
      <dgm:prSet presAssocID="{0194B63B-B373-4E70-91DE-EF437F6CECCF}" presName="textRect" presStyleLbl="revTx" presStyleIdx="1" presStyleCnt="3">
        <dgm:presLayoutVars>
          <dgm:chMax val="1"/>
          <dgm:chPref val="1"/>
        </dgm:presLayoutVars>
      </dgm:prSet>
      <dgm:spPr/>
    </dgm:pt>
    <dgm:pt modelId="{119E0BD5-FB11-47DD-BA13-B60870273374}" type="pres">
      <dgm:prSet presAssocID="{1189AE22-C6D1-4643-B80F-922DE081C8A6}" presName="sibTrans" presStyleCnt="0"/>
      <dgm:spPr/>
    </dgm:pt>
    <dgm:pt modelId="{44294977-5B85-47E8-9455-9F76FB3ED4E5}" type="pres">
      <dgm:prSet presAssocID="{51A249DE-8892-486A-8ED0-2AAD36325A3D}" presName="compNode" presStyleCnt="0"/>
      <dgm:spPr/>
    </dgm:pt>
    <dgm:pt modelId="{D39D95EF-1F06-47B9-9FBA-B558B9AB9ECB}" type="pres">
      <dgm:prSet presAssocID="{51A249DE-8892-486A-8ED0-2AAD36325A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exões"/>
        </a:ext>
      </dgm:extLst>
    </dgm:pt>
    <dgm:pt modelId="{78269321-1B22-4E58-94D6-0B527F3EA0AD}" type="pres">
      <dgm:prSet presAssocID="{51A249DE-8892-486A-8ED0-2AAD36325A3D}" presName="spaceRect" presStyleCnt="0"/>
      <dgm:spPr/>
    </dgm:pt>
    <dgm:pt modelId="{C5C0BE11-5BFC-4695-A149-5F2364675089}" type="pres">
      <dgm:prSet presAssocID="{51A249DE-8892-486A-8ED0-2AAD36325A3D}" presName="textRect" presStyleLbl="revTx" presStyleIdx="2" presStyleCnt="3">
        <dgm:presLayoutVars>
          <dgm:chMax val="1"/>
          <dgm:chPref val="1"/>
        </dgm:presLayoutVars>
      </dgm:prSet>
      <dgm:spPr/>
    </dgm:pt>
  </dgm:ptLst>
  <dgm:cxnLst>
    <dgm:cxn modelId="{5DFC5343-C3DB-4D32-B514-16E52CED072D}" type="presOf" srcId="{54E86D27-69A9-431F-BDF9-FB755958F513}" destId="{CF6C1E12-DE05-467D-A2FF-7A67B90F1E71}" srcOrd="0" destOrd="0" presId="urn:microsoft.com/office/officeart/2018/2/layout/IconLabelList"/>
    <dgm:cxn modelId="{6E14DF7C-B71A-4449-BC5C-EEF26E44D6B8}" type="presOf" srcId="{2FBC9BD7-305C-458A-8BFF-D4D12E5A9511}" destId="{5EA17031-47AB-4242-9E3F-E6DBAAE83E9A}" srcOrd="0" destOrd="0" presId="urn:microsoft.com/office/officeart/2018/2/layout/IconLabelList"/>
    <dgm:cxn modelId="{75BC7483-0254-4BFB-A05C-8500D27E6FE9}" srcId="{2FBC9BD7-305C-458A-8BFF-D4D12E5A9511}" destId="{51A249DE-8892-486A-8ED0-2AAD36325A3D}" srcOrd="2" destOrd="0" parTransId="{EF1B074E-F994-4E39-88E0-DF1F8E3B1588}" sibTransId="{9BCD4C11-E722-425C-926B-8C3F1FEC2199}"/>
    <dgm:cxn modelId="{8294C0DF-D207-429B-B6EA-4F87A96C844E}" type="presOf" srcId="{0194B63B-B373-4E70-91DE-EF437F6CECCF}" destId="{8889FA36-899A-4143-ABC6-041B81C167DC}" srcOrd="0" destOrd="0" presId="urn:microsoft.com/office/officeart/2018/2/layout/IconLabelList"/>
    <dgm:cxn modelId="{6E77D5E5-397D-4926-B8EF-49ADE25F6F13}" srcId="{2FBC9BD7-305C-458A-8BFF-D4D12E5A9511}" destId="{54E86D27-69A9-431F-BDF9-FB755958F513}" srcOrd="0" destOrd="0" parTransId="{56603512-891C-4278-A257-10CC0F1FA94B}" sibTransId="{4E4A943C-8C5E-418E-A2E8-CF76CC6B0D66}"/>
    <dgm:cxn modelId="{49B847F0-8A1C-4D11-B78C-13DC2A96A8B3}" type="presOf" srcId="{51A249DE-8892-486A-8ED0-2AAD36325A3D}" destId="{C5C0BE11-5BFC-4695-A149-5F2364675089}" srcOrd="0" destOrd="0" presId="urn:microsoft.com/office/officeart/2018/2/layout/IconLabelList"/>
    <dgm:cxn modelId="{992BA0F5-46D3-4AA0-8A3E-3EE09115AA7C}" srcId="{2FBC9BD7-305C-458A-8BFF-D4D12E5A9511}" destId="{0194B63B-B373-4E70-91DE-EF437F6CECCF}" srcOrd="1" destOrd="0" parTransId="{40FE955C-B175-40E9-AEA7-7D12B69A4F9F}" sibTransId="{1189AE22-C6D1-4643-B80F-922DE081C8A6}"/>
    <dgm:cxn modelId="{7A13E8B3-D551-4F48-A49A-F467449D98AC}" type="presParOf" srcId="{5EA17031-47AB-4242-9E3F-E6DBAAE83E9A}" destId="{C25E51E9-C507-4EE2-A3DC-1E48F1B364DF}" srcOrd="0" destOrd="0" presId="urn:microsoft.com/office/officeart/2018/2/layout/IconLabelList"/>
    <dgm:cxn modelId="{DF54E64D-407C-4B81-A590-6A2E85ABB9EB}" type="presParOf" srcId="{C25E51E9-C507-4EE2-A3DC-1E48F1B364DF}" destId="{7B884297-5C6D-43F8-923E-A3A108E5372F}" srcOrd="0" destOrd="0" presId="urn:microsoft.com/office/officeart/2018/2/layout/IconLabelList"/>
    <dgm:cxn modelId="{F58B5B39-F5C3-4350-89C5-98389F6E2D37}" type="presParOf" srcId="{C25E51E9-C507-4EE2-A3DC-1E48F1B364DF}" destId="{C202EB80-ED28-4A0C-AABD-6208452014A7}" srcOrd="1" destOrd="0" presId="urn:microsoft.com/office/officeart/2018/2/layout/IconLabelList"/>
    <dgm:cxn modelId="{6583E950-C650-4E60-B887-A5D015864E7B}" type="presParOf" srcId="{C25E51E9-C507-4EE2-A3DC-1E48F1B364DF}" destId="{CF6C1E12-DE05-467D-A2FF-7A67B90F1E71}" srcOrd="2" destOrd="0" presId="urn:microsoft.com/office/officeart/2018/2/layout/IconLabelList"/>
    <dgm:cxn modelId="{60447BE5-C674-443E-A9E8-5E28B9B9DA07}" type="presParOf" srcId="{5EA17031-47AB-4242-9E3F-E6DBAAE83E9A}" destId="{360FABC0-09E8-4DCC-B78A-432AF1302DA1}" srcOrd="1" destOrd="0" presId="urn:microsoft.com/office/officeart/2018/2/layout/IconLabelList"/>
    <dgm:cxn modelId="{14B6C17F-F0BB-4021-A842-FC0CD5858522}" type="presParOf" srcId="{5EA17031-47AB-4242-9E3F-E6DBAAE83E9A}" destId="{894EA0BF-1E2F-4C5F-8BAB-2FA1EC798085}" srcOrd="2" destOrd="0" presId="urn:microsoft.com/office/officeart/2018/2/layout/IconLabelList"/>
    <dgm:cxn modelId="{B8AD2467-6C5C-45DE-A852-B76B9A60746F}" type="presParOf" srcId="{894EA0BF-1E2F-4C5F-8BAB-2FA1EC798085}" destId="{7457C195-20B2-4204-93B4-440453FB8DB9}" srcOrd="0" destOrd="0" presId="urn:microsoft.com/office/officeart/2018/2/layout/IconLabelList"/>
    <dgm:cxn modelId="{CD9B31EB-1979-45EF-ABEB-352F3CD49B5C}" type="presParOf" srcId="{894EA0BF-1E2F-4C5F-8BAB-2FA1EC798085}" destId="{4D87473B-91E3-46A4-AD8B-38FCAD3081A8}" srcOrd="1" destOrd="0" presId="urn:microsoft.com/office/officeart/2018/2/layout/IconLabelList"/>
    <dgm:cxn modelId="{76D5FF9B-2F2C-4245-95D1-2AC60F235FFA}" type="presParOf" srcId="{894EA0BF-1E2F-4C5F-8BAB-2FA1EC798085}" destId="{8889FA36-899A-4143-ABC6-041B81C167DC}" srcOrd="2" destOrd="0" presId="urn:microsoft.com/office/officeart/2018/2/layout/IconLabelList"/>
    <dgm:cxn modelId="{D19E9FF1-E6E1-4A82-996C-2A1CEB7F76CF}" type="presParOf" srcId="{5EA17031-47AB-4242-9E3F-E6DBAAE83E9A}" destId="{119E0BD5-FB11-47DD-BA13-B60870273374}" srcOrd="3" destOrd="0" presId="urn:microsoft.com/office/officeart/2018/2/layout/IconLabelList"/>
    <dgm:cxn modelId="{6D86DD48-E0F4-4BCB-958A-0D82DA30A086}" type="presParOf" srcId="{5EA17031-47AB-4242-9E3F-E6DBAAE83E9A}" destId="{44294977-5B85-47E8-9455-9F76FB3ED4E5}" srcOrd="4" destOrd="0" presId="urn:microsoft.com/office/officeart/2018/2/layout/IconLabelList"/>
    <dgm:cxn modelId="{A870B692-5545-42BE-88F2-6CFF9FD47F26}" type="presParOf" srcId="{44294977-5B85-47E8-9455-9F76FB3ED4E5}" destId="{D39D95EF-1F06-47B9-9FBA-B558B9AB9ECB}" srcOrd="0" destOrd="0" presId="urn:microsoft.com/office/officeart/2018/2/layout/IconLabelList"/>
    <dgm:cxn modelId="{C7FEAC02-4BAD-4176-A98D-2946A5D6999E}" type="presParOf" srcId="{44294977-5B85-47E8-9455-9F76FB3ED4E5}" destId="{78269321-1B22-4E58-94D6-0B527F3EA0AD}" srcOrd="1" destOrd="0" presId="urn:microsoft.com/office/officeart/2018/2/layout/IconLabelList"/>
    <dgm:cxn modelId="{B3F9EDA3-DAC8-4DC6-B763-23078B175842}" type="presParOf" srcId="{44294977-5B85-47E8-9455-9F76FB3ED4E5}" destId="{C5C0BE11-5BFC-4695-A149-5F236467508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84297-5C6D-43F8-923E-A3A108E5372F}">
      <dsp:nvSpPr>
        <dsp:cNvPr id="0" name=""/>
        <dsp:cNvSpPr/>
      </dsp:nvSpPr>
      <dsp:spPr>
        <a:xfrm>
          <a:off x="1281705" y="338587"/>
          <a:ext cx="1312218" cy="1312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C1E12-DE05-467D-A2FF-7A67B90F1E71}">
      <dsp:nvSpPr>
        <dsp:cNvPr id="0" name=""/>
        <dsp:cNvSpPr/>
      </dsp:nvSpPr>
      <dsp:spPr>
        <a:xfrm>
          <a:off x="479794" y="2033787"/>
          <a:ext cx="291604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BR" sz="1100" kern="1200"/>
            <a:t>Página inicial de cadastro contendo log-in e senha.</a:t>
          </a:r>
          <a:endParaRPr lang="en-US" sz="1100" kern="1200"/>
        </a:p>
      </dsp:txBody>
      <dsp:txXfrm>
        <a:off x="479794" y="2033787"/>
        <a:ext cx="2916040" cy="855000"/>
      </dsp:txXfrm>
    </dsp:sp>
    <dsp:sp modelId="{7457C195-20B2-4204-93B4-440453FB8DB9}">
      <dsp:nvSpPr>
        <dsp:cNvPr id="0" name=""/>
        <dsp:cNvSpPr/>
      </dsp:nvSpPr>
      <dsp:spPr>
        <a:xfrm>
          <a:off x="4708053" y="338587"/>
          <a:ext cx="1312218" cy="1312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9FA36-899A-4143-ABC6-041B81C167DC}">
      <dsp:nvSpPr>
        <dsp:cNvPr id="0" name=""/>
        <dsp:cNvSpPr/>
      </dsp:nvSpPr>
      <dsp:spPr>
        <a:xfrm>
          <a:off x="3906142" y="2033787"/>
          <a:ext cx="291604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BR" sz="1100" kern="1200"/>
            <a:t>Perfil de cada usuário, o que inclui foto de perfil, idade, curso, hobbies, principais habilidades técnicas, interesses e uma rede social (Instagram, Twitter, etc.)</a:t>
          </a:r>
          <a:endParaRPr lang="en-US" sz="1100" kern="1200"/>
        </a:p>
      </dsp:txBody>
      <dsp:txXfrm>
        <a:off x="3906142" y="2033787"/>
        <a:ext cx="2916040" cy="855000"/>
      </dsp:txXfrm>
    </dsp:sp>
    <dsp:sp modelId="{D39D95EF-1F06-47B9-9FBA-B558B9AB9ECB}">
      <dsp:nvSpPr>
        <dsp:cNvPr id="0" name=""/>
        <dsp:cNvSpPr/>
      </dsp:nvSpPr>
      <dsp:spPr>
        <a:xfrm>
          <a:off x="8134401" y="338587"/>
          <a:ext cx="1312218" cy="1312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BE11-5BFC-4695-A149-5F2364675089}">
      <dsp:nvSpPr>
        <dsp:cNvPr id="0" name=""/>
        <dsp:cNvSpPr/>
      </dsp:nvSpPr>
      <dsp:spPr>
        <a:xfrm>
          <a:off x="7332489" y="2033787"/>
          <a:ext cx="291604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pt-BR" sz="1100" kern="1200"/>
            <a:t>Criação de eventos para reunião dos usuários, seja elas recreativas como por exemplo um encontro no shopping, ou acadêmicas, como por exemplo reunir um grupo para realizar um trabalho.</a:t>
          </a:r>
          <a:endParaRPr lang="en-US" sz="1100" kern="1200"/>
        </a:p>
      </dsp:txBody>
      <dsp:txXfrm>
        <a:off x="7332489" y="2033787"/>
        <a:ext cx="291604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September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74692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September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405002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September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68806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September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47226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September 27,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68252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September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67839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September 27,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40533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September 27,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69407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September 27,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3897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September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272223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September 27,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‹nº›</a:t>
            </a:fld>
            <a:endParaRPr lang="en-US"/>
          </a:p>
        </p:txBody>
      </p:sp>
    </p:spTree>
    <p:extLst>
      <p:ext uri="{BB962C8B-B14F-4D97-AF65-F5344CB8AC3E}">
        <p14:creationId xmlns:p14="http://schemas.microsoft.com/office/powerpoint/2010/main" val="174877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September 27, 2022</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‹nº›</a:t>
            </a:fld>
            <a:endParaRPr lang="en-US"/>
          </a:p>
        </p:txBody>
      </p:sp>
    </p:spTree>
    <p:extLst>
      <p:ext uri="{BB962C8B-B14F-4D97-AF65-F5344CB8AC3E}">
        <p14:creationId xmlns:p14="http://schemas.microsoft.com/office/powerpoint/2010/main" val="314841123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720000" y="360981"/>
            <a:ext cx="5191484" cy="2804400"/>
          </a:xfrm>
        </p:spPr>
        <p:txBody>
          <a:bodyPr>
            <a:normAutofit/>
          </a:bodyPr>
          <a:lstStyle/>
          <a:p>
            <a:r>
              <a:rPr lang="de-DE" sz="4800" err="1"/>
              <a:t>Dificuldade</a:t>
            </a:r>
            <a:r>
              <a:rPr lang="de-DE" sz="4800"/>
              <a:t> de </a:t>
            </a:r>
            <a:r>
              <a:rPr lang="de-DE" sz="4800" err="1"/>
              <a:t>relacionamento</a:t>
            </a:r>
            <a:r>
              <a:rPr lang="de-DE" sz="4800"/>
              <a:t> </a:t>
            </a:r>
            <a:r>
              <a:rPr lang="de-DE" sz="4800" err="1"/>
              <a:t>no</a:t>
            </a:r>
            <a:r>
              <a:rPr lang="de-DE" sz="4800"/>
              <a:t> </a:t>
            </a:r>
            <a:r>
              <a:rPr lang="de-DE" sz="4800" err="1"/>
              <a:t>campus</a:t>
            </a:r>
            <a:r>
              <a:rPr lang="de-DE" sz="4800"/>
              <a:t>.</a:t>
            </a:r>
          </a:p>
        </p:txBody>
      </p:sp>
      <p:sp>
        <p:nvSpPr>
          <p:cNvPr id="3" name="Subtítulo 2"/>
          <p:cNvSpPr>
            <a:spLocks noGrp="1"/>
          </p:cNvSpPr>
          <p:nvPr>
            <p:ph type="subTitle" idx="1"/>
          </p:nvPr>
        </p:nvSpPr>
        <p:spPr>
          <a:xfrm>
            <a:off x="720000" y="3830399"/>
            <a:ext cx="5015638" cy="1936800"/>
          </a:xfrm>
        </p:spPr>
        <p:txBody>
          <a:bodyPr vert="horz" lIns="0" tIns="0" rIns="0" bIns="0" rtlCol="0" anchor="t">
            <a:normAutofit/>
          </a:bodyPr>
          <a:lstStyle/>
          <a:p>
            <a:r>
              <a:rPr lang="de-DE" sz="2000" err="1">
                <a:solidFill>
                  <a:srgbClr val="FFFFFF">
                    <a:alpha val="58000"/>
                  </a:srgbClr>
                </a:solidFill>
              </a:rPr>
              <a:t>Trabalho</a:t>
            </a:r>
            <a:r>
              <a:rPr lang="de-DE" sz="2000">
                <a:solidFill>
                  <a:srgbClr val="FFFFFF">
                    <a:alpha val="58000"/>
                  </a:srgbClr>
                </a:solidFill>
              </a:rPr>
              <a:t> </a:t>
            </a:r>
            <a:r>
              <a:rPr lang="de-DE" sz="2000" err="1">
                <a:solidFill>
                  <a:srgbClr val="FFFFFF">
                    <a:alpha val="58000"/>
                  </a:srgbClr>
                </a:solidFill>
              </a:rPr>
              <a:t>feito</a:t>
            </a:r>
            <a:r>
              <a:rPr lang="de-DE" sz="2000">
                <a:solidFill>
                  <a:srgbClr val="FFFFFF">
                    <a:alpha val="58000"/>
                  </a:srgbClr>
                </a:solidFill>
              </a:rPr>
              <a:t> </a:t>
            </a:r>
            <a:r>
              <a:rPr lang="de-DE" sz="2000" err="1">
                <a:solidFill>
                  <a:srgbClr val="FFFFFF">
                    <a:alpha val="58000"/>
                  </a:srgbClr>
                </a:solidFill>
              </a:rPr>
              <a:t>por</a:t>
            </a:r>
            <a:r>
              <a:rPr lang="de-DE" sz="2000">
                <a:solidFill>
                  <a:srgbClr val="FFFFFF">
                    <a:alpha val="58000"/>
                  </a:srgbClr>
                </a:solidFill>
              </a:rPr>
              <a:t>: Bernardo </a:t>
            </a:r>
            <a:r>
              <a:rPr lang="de-DE" sz="2000" err="1">
                <a:solidFill>
                  <a:srgbClr val="FFFFFF">
                    <a:alpha val="58000"/>
                  </a:srgbClr>
                </a:solidFill>
              </a:rPr>
              <a:t>Canavellas</a:t>
            </a:r>
            <a:r>
              <a:rPr lang="de-DE" sz="2000">
                <a:solidFill>
                  <a:srgbClr val="FFFFFF">
                    <a:alpha val="58000"/>
                  </a:srgbClr>
                </a:solidFill>
              </a:rPr>
              <a:t> </a:t>
            </a:r>
            <a:r>
              <a:rPr lang="de-DE" sz="2000" err="1">
                <a:solidFill>
                  <a:srgbClr val="FFFFFF">
                    <a:alpha val="58000"/>
                  </a:srgbClr>
                </a:solidFill>
              </a:rPr>
              <a:t>Biondini</a:t>
            </a:r>
            <a:r>
              <a:rPr lang="de-DE" sz="2000">
                <a:solidFill>
                  <a:srgbClr val="FFFFFF">
                    <a:alpha val="58000"/>
                  </a:srgbClr>
                </a:solidFill>
              </a:rPr>
              <a:t>, Lucas Bagno </a:t>
            </a:r>
            <a:r>
              <a:rPr lang="de-DE" sz="2000" err="1">
                <a:solidFill>
                  <a:srgbClr val="FFFFFF">
                    <a:alpha val="58000"/>
                  </a:srgbClr>
                </a:solidFill>
              </a:rPr>
              <a:t>Morais</a:t>
            </a:r>
            <a:r>
              <a:rPr lang="de-DE" sz="2000">
                <a:solidFill>
                  <a:srgbClr val="FFFFFF">
                    <a:alpha val="58000"/>
                  </a:srgbClr>
                </a:solidFill>
              </a:rPr>
              <a:t> Lobato, </a:t>
            </a:r>
            <a:r>
              <a:rPr lang="de-DE" sz="2000" err="1">
                <a:solidFill>
                  <a:srgbClr val="FFFFFF">
                    <a:alpha val="58000"/>
                  </a:srgbClr>
                </a:solidFill>
              </a:rPr>
              <a:t>Welbert</a:t>
            </a:r>
            <a:r>
              <a:rPr lang="de-DE" sz="2000">
                <a:solidFill>
                  <a:srgbClr val="FFFFFF">
                    <a:alpha val="58000"/>
                  </a:srgbClr>
                </a:solidFill>
              </a:rPr>
              <a:t> Luiz Silva, Leonardo Cesar da Silva, João Lucas Santos </a:t>
            </a:r>
            <a:r>
              <a:rPr lang="de-DE" sz="2000" err="1">
                <a:solidFill>
                  <a:srgbClr val="FFFFFF">
                    <a:alpha val="58000"/>
                  </a:srgbClr>
                </a:solidFill>
              </a:rPr>
              <a:t>Guimarães</a:t>
            </a:r>
            <a:r>
              <a:rPr lang="de-DE" sz="2000">
                <a:solidFill>
                  <a:srgbClr val="FFFFFF">
                    <a:alpha val="58000"/>
                  </a:srgbClr>
                </a:solidFill>
              </a:rPr>
              <a:t> Marra.</a:t>
            </a:r>
            <a:endParaRPr lang="de-DE" sz="2000" err="1"/>
          </a:p>
        </p:txBody>
      </p:sp>
      <p:pic>
        <p:nvPicPr>
          <p:cNvPr id="16" name="Picture 3" descr="Luzes laser néon alinhadas formando um triângulo">
            <a:extLst>
              <a:ext uri="{FF2B5EF4-FFF2-40B4-BE49-F238E27FC236}">
                <a16:creationId xmlns:a16="http://schemas.microsoft.com/office/drawing/2014/main" id="{A6AF8C1E-2836-C8E3-E051-F22283DAABAD}"/>
              </a:ext>
            </a:extLst>
          </p:cNvPr>
          <p:cNvPicPr>
            <a:picLocks noChangeAspect="1"/>
          </p:cNvPicPr>
          <p:nvPr/>
        </p:nvPicPr>
        <p:blipFill rotWithShape="1">
          <a:blip r:embed="rId2"/>
          <a:srcRect l="24158" r="24235" b="4"/>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79EA89-E5E3-B6CB-7D49-0AE2D1D44E8A}"/>
              </a:ext>
            </a:extLst>
          </p:cNvPr>
          <p:cNvSpPr>
            <a:spLocks noGrp="1"/>
          </p:cNvSpPr>
          <p:nvPr>
            <p:ph type="title"/>
          </p:nvPr>
        </p:nvSpPr>
        <p:spPr>
          <a:xfrm>
            <a:off x="720000" y="728663"/>
            <a:ext cx="5015638" cy="2795738"/>
          </a:xfrm>
        </p:spPr>
        <p:txBody>
          <a:bodyPr vert="horz" wrap="square" lIns="0" tIns="0" rIns="0" bIns="0" rtlCol="0" anchor="b" anchorCtr="0">
            <a:normAutofit/>
          </a:bodyPr>
          <a:lstStyle/>
          <a:p>
            <a:pPr algn="ctr"/>
            <a:r>
              <a:rPr lang="en-US" sz="5600" spc="-100"/>
              <a:t>Design inicial do site</a:t>
            </a:r>
          </a:p>
        </p:txBody>
      </p:sp>
      <p:pic>
        <p:nvPicPr>
          <p:cNvPr id="5" name="Imagem 5" descr="Interface gráfica do usuário&#10;&#10;Descrição gerada automaticamente">
            <a:extLst>
              <a:ext uri="{FF2B5EF4-FFF2-40B4-BE49-F238E27FC236}">
                <a16:creationId xmlns:a16="http://schemas.microsoft.com/office/drawing/2014/main" id="{0DEF9E14-898D-C2F5-08C8-820968253946}"/>
              </a:ext>
            </a:extLst>
          </p:cNvPr>
          <p:cNvPicPr>
            <a:picLocks noChangeAspect="1"/>
          </p:cNvPicPr>
          <p:nvPr/>
        </p:nvPicPr>
        <p:blipFill rotWithShape="1">
          <a:blip r:embed="rId2"/>
          <a:srcRect t="1842" r="2" b="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33217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7"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ítulo 1">
            <a:extLst>
              <a:ext uri="{FF2B5EF4-FFF2-40B4-BE49-F238E27FC236}">
                <a16:creationId xmlns:a16="http://schemas.microsoft.com/office/drawing/2014/main" id="{F0083790-F24F-2571-770C-F10DF77B72EC}"/>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spc="-100"/>
              <a:t>Fim</a:t>
            </a:r>
          </a:p>
        </p:txBody>
      </p:sp>
      <p:sp useBgFill="1">
        <p:nvSpPr>
          <p:cNvPr id="24" name="Freeform: Shape 23">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298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FBCCF-BA8A-E0D8-1BC3-693916BED73D}"/>
              </a:ext>
            </a:extLst>
          </p:cNvPr>
          <p:cNvSpPr>
            <a:spLocks noGrp="1"/>
          </p:cNvSpPr>
          <p:nvPr>
            <p:ph type="title"/>
          </p:nvPr>
        </p:nvSpPr>
        <p:spPr/>
        <p:txBody>
          <a:bodyPr/>
          <a:lstStyle/>
          <a:p>
            <a:r>
              <a:rPr lang="pt-BR"/>
              <a:t>Nossa ideia</a:t>
            </a:r>
          </a:p>
        </p:txBody>
      </p:sp>
      <p:sp>
        <p:nvSpPr>
          <p:cNvPr id="3" name="Espaço Reservado para Conteúdo 2">
            <a:extLst>
              <a:ext uri="{FF2B5EF4-FFF2-40B4-BE49-F238E27FC236}">
                <a16:creationId xmlns:a16="http://schemas.microsoft.com/office/drawing/2014/main" id="{08D3C1EB-E424-876A-34D0-07435FFA6F18}"/>
              </a:ext>
            </a:extLst>
          </p:cNvPr>
          <p:cNvSpPr>
            <a:spLocks noGrp="1"/>
          </p:cNvSpPr>
          <p:nvPr>
            <p:ph idx="1"/>
          </p:nvPr>
        </p:nvSpPr>
        <p:spPr>
          <a:xfrm>
            <a:off x="727327" y="1391273"/>
            <a:ext cx="10728325" cy="3227375"/>
          </a:xfrm>
        </p:spPr>
        <p:txBody>
          <a:bodyPr vert="horz" lIns="0" tIns="0" rIns="0" bIns="0" rtlCol="0" anchor="t">
            <a:normAutofit fontScale="85000" lnSpcReduction="20000"/>
          </a:bodyPr>
          <a:lstStyle/>
          <a:p>
            <a:r>
              <a:rPr lang="pt-BR">
                <a:ea typeface="+mn-lt"/>
                <a:cs typeface="+mn-lt"/>
              </a:rPr>
              <a:t>Desenvolver uma ferramenta para facilitar a integração e relacionamento de calouros da PUC Minas. Mais especificamente, compreender as dificuldades de integração dos novos alunos, priorizar as principais demandas, desenvolver as soluções e verificar os resultados da implementação.</a:t>
            </a:r>
            <a:br>
              <a:rPr lang="en-US"/>
            </a:br>
            <a:endParaRPr lang="en-US">
              <a:solidFill>
                <a:srgbClr val="FFFFFF">
                  <a:alpha val="58000"/>
                </a:srgbClr>
              </a:solidFill>
            </a:endParaRPr>
          </a:p>
          <a:p>
            <a:r>
              <a:rPr lang="pt-BR">
                <a:ea typeface="+mn-lt"/>
                <a:cs typeface="+mn-lt"/>
              </a:rPr>
              <a:t>O objetivo geral deste trabalho é o desenvolvimento de uma ferramenta online para facilitar a integração e relacionamento de calouros da PUC Minas, disponibilizando o perfil dos alunos e facilitando, assim, a troca de informações e a construção de relações mais sólidas. Mais especificamente, compreender as dificuldades de integração dos novos alunos, priorizar as principais demandas, desenvolver as soluções e verificar os resultados da implementação.</a:t>
            </a:r>
            <a:endParaRPr lang="pt-BR"/>
          </a:p>
          <a:p>
            <a:pPr marL="0" indent="0">
              <a:buNone/>
            </a:pPr>
            <a:br>
              <a:rPr lang="en-US"/>
            </a:br>
            <a:endParaRPr lang="en-US">
              <a:solidFill>
                <a:srgbClr val="FFFFFF">
                  <a:alpha val="58000"/>
                </a:srgbClr>
              </a:solidFill>
            </a:endParaRPr>
          </a:p>
        </p:txBody>
      </p:sp>
    </p:spTree>
    <p:extLst>
      <p:ext uri="{BB962C8B-B14F-4D97-AF65-F5344CB8AC3E}">
        <p14:creationId xmlns:p14="http://schemas.microsoft.com/office/powerpoint/2010/main" val="109290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06E5B-050A-83C1-FDEA-2255004D5BDA}"/>
              </a:ext>
            </a:extLst>
          </p:cNvPr>
          <p:cNvSpPr>
            <a:spLocks noGrp="1"/>
          </p:cNvSpPr>
          <p:nvPr>
            <p:ph type="title"/>
          </p:nvPr>
        </p:nvSpPr>
        <p:spPr/>
        <p:txBody>
          <a:bodyPr/>
          <a:lstStyle/>
          <a:p>
            <a:r>
              <a:rPr lang="pt-BR"/>
              <a:t>Público alvo e partes interessadas</a:t>
            </a:r>
          </a:p>
        </p:txBody>
      </p:sp>
      <p:sp>
        <p:nvSpPr>
          <p:cNvPr id="3" name="Espaço Reservado para Conteúdo 2">
            <a:extLst>
              <a:ext uri="{FF2B5EF4-FFF2-40B4-BE49-F238E27FC236}">
                <a16:creationId xmlns:a16="http://schemas.microsoft.com/office/drawing/2014/main" id="{5A126CBF-D6BE-1968-A4EA-43A8C81DC508}"/>
              </a:ext>
            </a:extLst>
          </p:cNvPr>
          <p:cNvSpPr>
            <a:spLocks noGrp="1"/>
          </p:cNvSpPr>
          <p:nvPr>
            <p:ph idx="1"/>
          </p:nvPr>
        </p:nvSpPr>
        <p:spPr>
          <a:xfrm>
            <a:off x="727056" y="1716100"/>
            <a:ext cx="10728325" cy="3227375"/>
          </a:xfrm>
        </p:spPr>
        <p:txBody>
          <a:bodyPr vert="horz" lIns="0" tIns="0" rIns="0" bIns="0" rtlCol="0" anchor="t">
            <a:normAutofit fontScale="77500" lnSpcReduction="20000"/>
          </a:bodyPr>
          <a:lstStyle/>
          <a:p>
            <a:r>
              <a:rPr lang="pt-BR">
                <a:ea typeface="+mn-lt"/>
                <a:cs typeface="+mn-lt"/>
              </a:rPr>
              <a:t>Entre as principais partes interessadas nesse projeto temos como grupo fundamental os alunos calouros da PUC-Minas que demandam informações e possuem uma forte necessidade de relacionamento para a seguir na vida acadêmica. Como partes interessadas importantes identificamos os alunos veteranos, os funcionários da secretaria e da segurança que tem suas atividades de rotina afetadas pela forte demanda de informação nos novos alunos. Para finalizar, destacamos como partes interessadas influenciadoras os comerciantes da região que demanda de informação sobre os novos alunos a universidade para realizar os seus negócios.</a:t>
            </a:r>
            <a:endParaRPr lang="pt-BR">
              <a:solidFill>
                <a:srgbClr val="FFFFFF">
                  <a:alpha val="58000"/>
                </a:srgbClr>
              </a:solidFill>
              <a:ea typeface="+mn-lt"/>
              <a:cs typeface="+mn-lt"/>
            </a:endParaRPr>
          </a:p>
          <a:p>
            <a:r>
              <a:rPr lang="pt-BR">
                <a:ea typeface="+mn-lt"/>
                <a:cs typeface="+mn-lt"/>
              </a:rPr>
              <a:t>Ainda que seja uma plataforma que possa ser adaptada para diversos contextos, o foco do trabalho está para o público que, em uma universidade, carece de contato com os colegas de trabalho e de eventos de integração promovidos por veteranos, pela universidade e pelos próprios calouros. Dessa forma, traçou-se como público alvo da ferramenta os alunos novatos do curso de Engenharia de Software da PUC Minas.</a:t>
            </a:r>
            <a:endParaRPr lang="pt-BR">
              <a:solidFill>
                <a:srgbClr val="FFFFFF">
                  <a:alpha val="58000"/>
                </a:srgbClr>
              </a:solidFill>
            </a:endParaRPr>
          </a:p>
        </p:txBody>
      </p:sp>
    </p:spTree>
    <p:extLst>
      <p:ext uri="{BB962C8B-B14F-4D97-AF65-F5344CB8AC3E}">
        <p14:creationId xmlns:p14="http://schemas.microsoft.com/office/powerpoint/2010/main" val="77986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289EB-5977-48E2-7B83-EE84F5D70DC2}"/>
              </a:ext>
            </a:extLst>
          </p:cNvPr>
          <p:cNvSpPr>
            <a:spLocks noGrp="1"/>
          </p:cNvSpPr>
          <p:nvPr>
            <p:ph type="title"/>
          </p:nvPr>
        </p:nvSpPr>
        <p:spPr/>
        <p:txBody>
          <a:bodyPr/>
          <a:lstStyle/>
          <a:p>
            <a:r>
              <a:rPr lang="pt-BR"/>
              <a:t>Tipos de público</a:t>
            </a:r>
          </a:p>
        </p:txBody>
      </p:sp>
      <p:sp>
        <p:nvSpPr>
          <p:cNvPr id="3" name="Espaço Reservado para Conteúdo 2">
            <a:extLst>
              <a:ext uri="{FF2B5EF4-FFF2-40B4-BE49-F238E27FC236}">
                <a16:creationId xmlns:a16="http://schemas.microsoft.com/office/drawing/2014/main" id="{FF5AD317-6E9B-48C3-3672-DD5080C7E8A5}"/>
              </a:ext>
            </a:extLst>
          </p:cNvPr>
          <p:cNvSpPr>
            <a:spLocks noGrp="1"/>
          </p:cNvSpPr>
          <p:nvPr>
            <p:ph idx="1"/>
          </p:nvPr>
        </p:nvSpPr>
        <p:spPr>
          <a:xfrm>
            <a:off x="654058" y="1354638"/>
            <a:ext cx="10728325" cy="3227375"/>
          </a:xfrm>
        </p:spPr>
        <p:txBody>
          <a:bodyPr vert="horz" lIns="0" tIns="0" rIns="0" bIns="0" rtlCol="0" anchor="t">
            <a:normAutofit/>
          </a:bodyPr>
          <a:lstStyle/>
          <a:p>
            <a:r>
              <a:rPr lang="pt-BR" b="1">
                <a:ea typeface="+mn-lt"/>
                <a:cs typeface="+mn-lt"/>
              </a:rPr>
              <a:t>Pessoas Fundamentais: </a:t>
            </a:r>
            <a:r>
              <a:rPr lang="pt-BR">
                <a:ea typeface="+mn-lt"/>
                <a:cs typeface="+mn-lt"/>
              </a:rPr>
              <a:t>Principais envolvidos no problema e representam os potenciais usuários de uma possível solução. No nosso caso, esses são os alunos calouros.</a:t>
            </a:r>
            <a:endParaRPr lang="pt-BR">
              <a:solidFill>
                <a:srgbClr val="FFFFFF">
                  <a:alpha val="58000"/>
                </a:srgbClr>
              </a:solidFill>
            </a:endParaRPr>
          </a:p>
          <a:p>
            <a:r>
              <a:rPr lang="pt-BR" b="1">
                <a:ea typeface="+mn-lt"/>
                <a:cs typeface="+mn-lt"/>
              </a:rPr>
              <a:t>Pessoas Importantes: </a:t>
            </a:r>
            <a:r>
              <a:rPr lang="pt-BR">
                <a:ea typeface="+mn-lt"/>
                <a:cs typeface="+mn-lt"/>
              </a:rPr>
              <a:t>Pessoas que ajudam ou dificultam o desenvolvimento e uso da solução e que devem ser consideradas. Podemos ter como exemplos alunos veteranos e professores.</a:t>
            </a:r>
            <a:endParaRPr lang="pt-BR">
              <a:solidFill>
                <a:srgbClr val="FFFFFF">
                  <a:alpha val="58000"/>
                </a:srgbClr>
              </a:solidFill>
            </a:endParaRPr>
          </a:p>
          <a:p>
            <a:r>
              <a:rPr lang="pt-BR" b="1">
                <a:ea typeface="+mn-lt"/>
                <a:cs typeface="+mn-lt"/>
              </a:rPr>
              <a:t>Pessoas Influenciadoras: </a:t>
            </a:r>
            <a:r>
              <a:rPr lang="pt-BR">
                <a:ea typeface="+mn-lt"/>
                <a:cs typeface="+mn-lt"/>
              </a:rPr>
              <a:t>Pessoas ou entidades que devem ser consultadas para avaliar aspectos relevantes no ciclo de vida da solução. Como exemplo temos os comerciantes locais.</a:t>
            </a:r>
            <a:endParaRPr lang="pt-BR">
              <a:solidFill>
                <a:srgbClr val="FFFFFF">
                  <a:alpha val="58000"/>
                </a:srgbClr>
              </a:solidFill>
            </a:endParaRPr>
          </a:p>
          <a:p>
            <a:endParaRPr lang="pt-BR">
              <a:solidFill>
                <a:srgbClr val="FFFFFF">
                  <a:alpha val="58000"/>
                </a:srgbClr>
              </a:solidFill>
            </a:endParaRPr>
          </a:p>
          <a:p>
            <a:endParaRPr lang="pt-BR">
              <a:solidFill>
                <a:srgbClr val="FFFFFF">
                  <a:alpha val="58000"/>
                </a:srgbClr>
              </a:solidFill>
            </a:endParaRPr>
          </a:p>
          <a:p>
            <a:pPr marL="0" indent="0">
              <a:buNone/>
            </a:pPr>
            <a:endParaRPr lang="pt-BR">
              <a:solidFill>
                <a:srgbClr val="FFFFFF">
                  <a:alpha val="58000"/>
                </a:srgbClr>
              </a:solidFill>
            </a:endParaRPr>
          </a:p>
          <a:p>
            <a:endParaRPr lang="pt-BR">
              <a:solidFill>
                <a:srgbClr val="FFFFFF">
                  <a:alpha val="58000"/>
                </a:srgbClr>
              </a:solidFill>
            </a:endParaRPr>
          </a:p>
          <a:p>
            <a:endParaRPr lang="pt-BR">
              <a:solidFill>
                <a:srgbClr val="FFFFFF">
                  <a:alpha val="58000"/>
                </a:srgbClr>
              </a:solidFill>
            </a:endParaRPr>
          </a:p>
          <a:p>
            <a:endParaRPr lang="pt-BR">
              <a:solidFill>
                <a:srgbClr val="FFFFFF">
                  <a:alpha val="58000"/>
                </a:srgbClr>
              </a:solidFill>
            </a:endParaRPr>
          </a:p>
        </p:txBody>
      </p:sp>
    </p:spTree>
    <p:extLst>
      <p:ext uri="{BB962C8B-B14F-4D97-AF65-F5344CB8AC3E}">
        <p14:creationId xmlns:p14="http://schemas.microsoft.com/office/powerpoint/2010/main" val="120954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B651-2B92-A795-36AD-C64F91DE108E}"/>
              </a:ext>
            </a:extLst>
          </p:cNvPr>
          <p:cNvSpPr>
            <a:spLocks noGrp="1"/>
          </p:cNvSpPr>
          <p:nvPr>
            <p:ph type="title"/>
          </p:nvPr>
        </p:nvSpPr>
        <p:spPr>
          <a:xfrm>
            <a:off x="3525941" y="575238"/>
            <a:ext cx="5145207" cy="1477328"/>
          </a:xfrm>
        </p:spPr>
        <p:txBody>
          <a:bodyPr/>
          <a:lstStyle/>
          <a:p>
            <a:r>
              <a:rPr lang="pt-BR"/>
              <a:t>Personas e seus objetivos</a:t>
            </a:r>
          </a:p>
        </p:txBody>
      </p:sp>
      <p:sp>
        <p:nvSpPr>
          <p:cNvPr id="6" name="Espaço Reservado para Conteúdo 5">
            <a:extLst>
              <a:ext uri="{FF2B5EF4-FFF2-40B4-BE49-F238E27FC236}">
                <a16:creationId xmlns:a16="http://schemas.microsoft.com/office/drawing/2014/main" id="{5E6B2A1B-3800-4681-52A6-C3C0EB775EC6}"/>
              </a:ext>
            </a:extLst>
          </p:cNvPr>
          <p:cNvSpPr>
            <a:spLocks noGrp="1"/>
          </p:cNvSpPr>
          <p:nvPr>
            <p:ph idx="1"/>
          </p:nvPr>
        </p:nvSpPr>
        <p:spPr>
          <a:xfrm>
            <a:off x="818778" y="1313933"/>
            <a:ext cx="5239103" cy="3227375"/>
          </a:xfrm>
        </p:spPr>
        <p:txBody>
          <a:bodyPr vert="horz" lIns="0" tIns="0" rIns="0" bIns="0" rtlCol="0" anchor="t">
            <a:normAutofit/>
          </a:bodyPr>
          <a:lstStyle/>
          <a:p>
            <a:r>
              <a:rPr lang="pt-BR">
                <a:ea typeface="+mn-lt"/>
                <a:cs typeface="+mn-lt"/>
              </a:rPr>
              <a:t>O quadro abaixo apresenta as personas que sintetizam o perfil dos usuários do software a ser desenvolvido</a:t>
            </a:r>
            <a:endParaRPr lang="pt-BR"/>
          </a:p>
        </p:txBody>
      </p:sp>
      <p:pic>
        <p:nvPicPr>
          <p:cNvPr id="7" name="Imagem 7" descr="Texto&#10;&#10;Descrição gerada automaticamente">
            <a:extLst>
              <a:ext uri="{FF2B5EF4-FFF2-40B4-BE49-F238E27FC236}">
                <a16:creationId xmlns:a16="http://schemas.microsoft.com/office/drawing/2014/main" id="{B62DF4D4-A8EB-C84B-E157-0551A2669679}"/>
              </a:ext>
            </a:extLst>
          </p:cNvPr>
          <p:cNvPicPr>
            <a:picLocks noChangeAspect="1"/>
          </p:cNvPicPr>
          <p:nvPr/>
        </p:nvPicPr>
        <p:blipFill>
          <a:blip r:embed="rId2"/>
          <a:stretch>
            <a:fillRect/>
          </a:stretch>
        </p:blipFill>
        <p:spPr>
          <a:xfrm>
            <a:off x="1422400" y="2750868"/>
            <a:ext cx="4217811" cy="2943765"/>
          </a:xfrm>
          <a:prstGeom prst="rect">
            <a:avLst/>
          </a:prstGeom>
        </p:spPr>
      </p:pic>
      <p:sp>
        <p:nvSpPr>
          <p:cNvPr id="8" name="CaixaDeTexto 7">
            <a:extLst>
              <a:ext uri="{FF2B5EF4-FFF2-40B4-BE49-F238E27FC236}">
                <a16:creationId xmlns:a16="http://schemas.microsoft.com/office/drawing/2014/main" id="{4FF16EAE-6BCF-4EA3-A432-C25DFA7A5296}"/>
              </a:ext>
            </a:extLst>
          </p:cNvPr>
          <p:cNvSpPr txBox="1"/>
          <p:nvPr/>
        </p:nvSpPr>
        <p:spPr>
          <a:xfrm>
            <a:off x="6603999" y="1312334"/>
            <a:ext cx="49318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a:ea typeface="+mn-lt"/>
                <a:cs typeface="+mn-lt"/>
              </a:rPr>
              <a:t>A partir da compreensão das demandas e interesses de cada uma das personas foi traçado a história dos usuários que pode ser sintetizada conforme quadros abaixo.</a:t>
            </a:r>
            <a:endParaRPr lang="pt-BR"/>
          </a:p>
        </p:txBody>
      </p:sp>
      <p:pic>
        <p:nvPicPr>
          <p:cNvPr id="9" name="Imagem 9" descr="Texto&#10;&#10;Descrição gerada automaticamente">
            <a:extLst>
              <a:ext uri="{FF2B5EF4-FFF2-40B4-BE49-F238E27FC236}">
                <a16:creationId xmlns:a16="http://schemas.microsoft.com/office/drawing/2014/main" id="{DFF6A149-01CA-EA39-5A5B-B3CA94D881E1}"/>
              </a:ext>
            </a:extLst>
          </p:cNvPr>
          <p:cNvPicPr>
            <a:picLocks noChangeAspect="1"/>
          </p:cNvPicPr>
          <p:nvPr/>
        </p:nvPicPr>
        <p:blipFill>
          <a:blip r:embed="rId3"/>
          <a:stretch>
            <a:fillRect/>
          </a:stretch>
        </p:blipFill>
        <p:spPr>
          <a:xfrm>
            <a:off x="7461956" y="2749872"/>
            <a:ext cx="3759199" cy="1619310"/>
          </a:xfrm>
          <a:prstGeom prst="rect">
            <a:avLst/>
          </a:prstGeom>
        </p:spPr>
      </p:pic>
      <p:pic>
        <p:nvPicPr>
          <p:cNvPr id="10" name="Imagem 10" descr="Texto&#10;&#10;Descrição gerada automaticamente">
            <a:extLst>
              <a:ext uri="{FF2B5EF4-FFF2-40B4-BE49-F238E27FC236}">
                <a16:creationId xmlns:a16="http://schemas.microsoft.com/office/drawing/2014/main" id="{2A66CCC6-3698-1624-D621-71B7ECD40276}"/>
              </a:ext>
            </a:extLst>
          </p:cNvPr>
          <p:cNvPicPr>
            <a:picLocks noChangeAspect="1"/>
          </p:cNvPicPr>
          <p:nvPr/>
        </p:nvPicPr>
        <p:blipFill>
          <a:blip r:embed="rId4"/>
          <a:stretch>
            <a:fillRect/>
          </a:stretch>
        </p:blipFill>
        <p:spPr>
          <a:xfrm>
            <a:off x="7461956" y="4364914"/>
            <a:ext cx="3759200" cy="1430173"/>
          </a:xfrm>
          <a:prstGeom prst="rect">
            <a:avLst/>
          </a:prstGeom>
        </p:spPr>
      </p:pic>
    </p:spTree>
    <p:extLst>
      <p:ext uri="{BB962C8B-B14F-4D97-AF65-F5344CB8AC3E}">
        <p14:creationId xmlns:p14="http://schemas.microsoft.com/office/powerpoint/2010/main" val="79743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6A10F56-4600-4E72-882F-DF9A3D705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E7C649-57E0-4A93-B134-67101C07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A35AF4F-B82E-435B-8949-29173A055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5412222" cy="3734405"/>
          </a:xfrm>
          <a:custGeom>
            <a:avLst/>
            <a:gdLst>
              <a:gd name="connsiteX0" fmla="*/ 1441992 w 5412222"/>
              <a:gd name="connsiteY0" fmla="*/ 2504513 h 3734405"/>
              <a:gd name="connsiteX1" fmla="*/ 1566499 w 5412222"/>
              <a:gd name="connsiteY1" fmla="*/ 2518404 h 3734405"/>
              <a:gd name="connsiteX2" fmla="*/ 1750954 w 5412222"/>
              <a:gd name="connsiteY2" fmla="*/ 2629527 h 3734405"/>
              <a:gd name="connsiteX3" fmla="*/ 1714063 w 5412222"/>
              <a:gd name="connsiteY3" fmla="*/ 3370350 h 3734405"/>
              <a:gd name="connsiteX4" fmla="*/ 1548053 w 5412222"/>
              <a:gd name="connsiteY4" fmla="*/ 3703720 h 3734405"/>
              <a:gd name="connsiteX5" fmla="*/ 1345153 w 5412222"/>
              <a:gd name="connsiteY5" fmla="*/ 3722241 h 3734405"/>
              <a:gd name="connsiteX6" fmla="*/ 1142252 w 5412222"/>
              <a:gd name="connsiteY6" fmla="*/ 3611117 h 3734405"/>
              <a:gd name="connsiteX7" fmla="*/ 1123807 w 5412222"/>
              <a:gd name="connsiteY7" fmla="*/ 3388870 h 3734405"/>
              <a:gd name="connsiteX8" fmla="*/ 1160697 w 5412222"/>
              <a:gd name="connsiteY8" fmla="*/ 3018459 h 3734405"/>
              <a:gd name="connsiteX9" fmla="*/ 1179143 w 5412222"/>
              <a:gd name="connsiteY9" fmla="*/ 2851774 h 3734405"/>
              <a:gd name="connsiteX10" fmla="*/ 1197589 w 5412222"/>
              <a:gd name="connsiteY10" fmla="*/ 2722130 h 3734405"/>
              <a:gd name="connsiteX11" fmla="*/ 1345153 w 5412222"/>
              <a:gd name="connsiteY11" fmla="*/ 2518404 h 3734405"/>
              <a:gd name="connsiteX12" fmla="*/ 1441992 w 5412222"/>
              <a:gd name="connsiteY12" fmla="*/ 2504513 h 3734405"/>
              <a:gd name="connsiteX13" fmla="*/ 2975080 w 5412222"/>
              <a:gd name="connsiteY13" fmla="*/ 2484443 h 3734405"/>
              <a:gd name="connsiteX14" fmla="*/ 3097382 w 5412222"/>
              <a:gd name="connsiteY14" fmla="*/ 2507883 h 3734405"/>
              <a:gd name="connsiteX15" fmla="*/ 3189904 w 5412222"/>
              <a:gd name="connsiteY15" fmla="*/ 2581966 h 3734405"/>
              <a:gd name="connsiteX16" fmla="*/ 3263922 w 5412222"/>
              <a:gd name="connsiteY16" fmla="*/ 2730130 h 3734405"/>
              <a:gd name="connsiteX17" fmla="*/ 3356443 w 5412222"/>
              <a:gd name="connsiteY17" fmla="*/ 3322788 h 3734405"/>
              <a:gd name="connsiteX18" fmla="*/ 3337939 w 5412222"/>
              <a:gd name="connsiteY18" fmla="*/ 3545035 h 3734405"/>
              <a:gd name="connsiteX19" fmla="*/ 3282426 w 5412222"/>
              <a:gd name="connsiteY19" fmla="*/ 3637638 h 3734405"/>
              <a:gd name="connsiteX20" fmla="*/ 3171400 w 5412222"/>
              <a:gd name="connsiteY20" fmla="*/ 3674679 h 3734405"/>
              <a:gd name="connsiteX21" fmla="*/ 3115887 w 5412222"/>
              <a:gd name="connsiteY21" fmla="*/ 3693200 h 3734405"/>
              <a:gd name="connsiteX22" fmla="*/ 2967852 w 5412222"/>
              <a:gd name="connsiteY22" fmla="*/ 3674679 h 3734405"/>
              <a:gd name="connsiteX23" fmla="*/ 2838321 w 5412222"/>
              <a:gd name="connsiteY23" fmla="*/ 3563556 h 3734405"/>
              <a:gd name="connsiteX24" fmla="*/ 2782808 w 5412222"/>
              <a:gd name="connsiteY24" fmla="*/ 3359829 h 3734405"/>
              <a:gd name="connsiteX25" fmla="*/ 2764304 w 5412222"/>
              <a:gd name="connsiteY25" fmla="*/ 3156103 h 3734405"/>
              <a:gd name="connsiteX26" fmla="*/ 2708791 w 5412222"/>
              <a:gd name="connsiteY26" fmla="*/ 2878295 h 3734405"/>
              <a:gd name="connsiteX27" fmla="*/ 2690286 w 5412222"/>
              <a:gd name="connsiteY27" fmla="*/ 2637527 h 3734405"/>
              <a:gd name="connsiteX28" fmla="*/ 2912339 w 5412222"/>
              <a:gd name="connsiteY28" fmla="*/ 2489363 h 3734405"/>
              <a:gd name="connsiteX29" fmla="*/ 2975080 w 5412222"/>
              <a:gd name="connsiteY29" fmla="*/ 2484443 h 3734405"/>
              <a:gd name="connsiteX30" fmla="*/ 4122198 w 5412222"/>
              <a:gd name="connsiteY30" fmla="*/ 1964873 h 3734405"/>
              <a:gd name="connsiteX31" fmla="*/ 4289154 w 5412222"/>
              <a:gd name="connsiteY31" fmla="*/ 2020607 h 3734405"/>
              <a:gd name="connsiteX32" fmla="*/ 4437557 w 5412222"/>
              <a:gd name="connsiteY32" fmla="*/ 2169233 h 3734405"/>
              <a:gd name="connsiteX33" fmla="*/ 4567411 w 5412222"/>
              <a:gd name="connsiteY33" fmla="*/ 2336436 h 3734405"/>
              <a:gd name="connsiteX34" fmla="*/ 4752916 w 5412222"/>
              <a:gd name="connsiteY34" fmla="*/ 2540795 h 3734405"/>
              <a:gd name="connsiteX35" fmla="*/ 4882769 w 5412222"/>
              <a:gd name="connsiteY35" fmla="*/ 2763733 h 3734405"/>
              <a:gd name="connsiteX36" fmla="*/ 4771467 w 5412222"/>
              <a:gd name="connsiteY36" fmla="*/ 2986671 h 3734405"/>
              <a:gd name="connsiteX37" fmla="*/ 4567411 w 5412222"/>
              <a:gd name="connsiteY37" fmla="*/ 3060983 h 3734405"/>
              <a:gd name="connsiteX38" fmla="*/ 4474659 w 5412222"/>
              <a:gd name="connsiteY38" fmla="*/ 3042405 h 3734405"/>
              <a:gd name="connsiteX39" fmla="*/ 4344804 w 5412222"/>
              <a:gd name="connsiteY39" fmla="*/ 2949514 h 3734405"/>
              <a:gd name="connsiteX40" fmla="*/ 3955244 w 5412222"/>
              <a:gd name="connsiteY40" fmla="*/ 2466483 h 3734405"/>
              <a:gd name="connsiteX41" fmla="*/ 3862491 w 5412222"/>
              <a:gd name="connsiteY41" fmla="*/ 2280701 h 3734405"/>
              <a:gd name="connsiteX42" fmla="*/ 3881042 w 5412222"/>
              <a:gd name="connsiteY42" fmla="*/ 2169233 h 3734405"/>
              <a:gd name="connsiteX43" fmla="*/ 3936693 w 5412222"/>
              <a:gd name="connsiteY43" fmla="*/ 2076342 h 3734405"/>
              <a:gd name="connsiteX44" fmla="*/ 3992345 w 5412222"/>
              <a:gd name="connsiteY44" fmla="*/ 2039186 h 3734405"/>
              <a:gd name="connsiteX45" fmla="*/ 4122198 w 5412222"/>
              <a:gd name="connsiteY45" fmla="*/ 1964873 h 3734405"/>
              <a:gd name="connsiteX46" fmla="*/ 146310 w 5412222"/>
              <a:gd name="connsiteY46" fmla="*/ 1953889 h 3734405"/>
              <a:gd name="connsiteX47" fmla="*/ 350366 w 5412222"/>
              <a:gd name="connsiteY47" fmla="*/ 2046733 h 3734405"/>
              <a:gd name="connsiteX48" fmla="*/ 443118 w 5412222"/>
              <a:gd name="connsiteY48" fmla="*/ 2232420 h 3734405"/>
              <a:gd name="connsiteX49" fmla="*/ 368916 w 5412222"/>
              <a:gd name="connsiteY49" fmla="*/ 2455245 h 3734405"/>
              <a:gd name="connsiteX50" fmla="*/ 55877 w 5412222"/>
              <a:gd name="connsiteY50" fmla="*/ 2823429 h 3734405"/>
              <a:gd name="connsiteX51" fmla="*/ 0 w 5412222"/>
              <a:gd name="connsiteY51" fmla="*/ 2890207 h 3734405"/>
              <a:gd name="connsiteX52" fmla="*/ 0 w 5412222"/>
              <a:gd name="connsiteY52" fmla="*/ 2010548 h 3734405"/>
              <a:gd name="connsiteX53" fmla="*/ 48920 w 5412222"/>
              <a:gd name="connsiteY53" fmla="*/ 1981743 h 3734405"/>
              <a:gd name="connsiteX54" fmla="*/ 146310 w 5412222"/>
              <a:gd name="connsiteY54" fmla="*/ 1953889 h 3734405"/>
              <a:gd name="connsiteX55" fmla="*/ 4987001 w 5412222"/>
              <a:gd name="connsiteY55" fmla="*/ 730996 h 3734405"/>
              <a:gd name="connsiteX56" fmla="*/ 5079441 w 5412222"/>
              <a:gd name="connsiteY56" fmla="*/ 730996 h 3734405"/>
              <a:gd name="connsiteX57" fmla="*/ 5338271 w 5412222"/>
              <a:gd name="connsiteY57" fmla="*/ 804801 h 3734405"/>
              <a:gd name="connsiteX58" fmla="*/ 5412222 w 5412222"/>
              <a:gd name="connsiteY58" fmla="*/ 970860 h 3734405"/>
              <a:gd name="connsiteX59" fmla="*/ 5412222 w 5412222"/>
              <a:gd name="connsiteY59" fmla="*/ 1100017 h 3734405"/>
              <a:gd name="connsiteX60" fmla="*/ 5338271 w 5412222"/>
              <a:gd name="connsiteY60" fmla="*/ 1266077 h 3734405"/>
              <a:gd name="connsiteX61" fmla="*/ 5171880 w 5412222"/>
              <a:gd name="connsiteY61" fmla="*/ 1339881 h 3734405"/>
              <a:gd name="connsiteX62" fmla="*/ 4913050 w 5412222"/>
              <a:gd name="connsiteY62" fmla="*/ 1339881 h 3734405"/>
              <a:gd name="connsiteX63" fmla="*/ 4580268 w 5412222"/>
              <a:gd name="connsiteY63" fmla="*/ 1339881 h 3734405"/>
              <a:gd name="connsiteX64" fmla="*/ 4413877 w 5412222"/>
              <a:gd name="connsiteY64" fmla="*/ 1321430 h 3734405"/>
              <a:gd name="connsiteX65" fmla="*/ 4247486 w 5412222"/>
              <a:gd name="connsiteY65" fmla="*/ 1247626 h 3734405"/>
              <a:gd name="connsiteX66" fmla="*/ 4192022 w 5412222"/>
              <a:gd name="connsiteY66" fmla="*/ 1118468 h 3734405"/>
              <a:gd name="connsiteX67" fmla="*/ 4192022 w 5412222"/>
              <a:gd name="connsiteY67" fmla="*/ 1026213 h 3734405"/>
              <a:gd name="connsiteX68" fmla="*/ 4247486 w 5412222"/>
              <a:gd name="connsiteY68" fmla="*/ 860154 h 3734405"/>
              <a:gd name="connsiteX69" fmla="*/ 4395389 w 5412222"/>
              <a:gd name="connsiteY69" fmla="*/ 786350 h 3734405"/>
              <a:gd name="connsiteX70" fmla="*/ 4617243 w 5412222"/>
              <a:gd name="connsiteY70" fmla="*/ 767899 h 3734405"/>
              <a:gd name="connsiteX71" fmla="*/ 4987001 w 5412222"/>
              <a:gd name="connsiteY71" fmla="*/ 730996 h 3734405"/>
              <a:gd name="connsiteX72" fmla="*/ 3807960 w 5412222"/>
              <a:gd name="connsiteY72" fmla="*/ 0 h 3734405"/>
              <a:gd name="connsiteX73" fmla="*/ 4404064 w 5412222"/>
              <a:gd name="connsiteY73" fmla="*/ 0 h 3734405"/>
              <a:gd name="connsiteX74" fmla="*/ 4368291 w 5412222"/>
              <a:gd name="connsiteY74" fmla="*/ 41360 h 3734405"/>
              <a:gd name="connsiteX75" fmla="*/ 4329548 w 5412222"/>
              <a:gd name="connsiteY75" fmla="*/ 87787 h 3734405"/>
              <a:gd name="connsiteX76" fmla="*/ 4107495 w 5412222"/>
              <a:gd name="connsiteY76" fmla="*/ 198776 h 3734405"/>
              <a:gd name="connsiteX77" fmla="*/ 3885443 w 5412222"/>
              <a:gd name="connsiteY77" fmla="*/ 106285 h 3734405"/>
              <a:gd name="connsiteX78" fmla="*/ 3818365 w 5412222"/>
              <a:gd name="connsiteY78" fmla="*/ 23043 h 373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412222" h="3734405">
                <a:moveTo>
                  <a:pt x="1441992" y="2504513"/>
                </a:moveTo>
                <a:cubicBezTo>
                  <a:pt x="1478883" y="2504513"/>
                  <a:pt x="1520385" y="2509143"/>
                  <a:pt x="1566499" y="2518404"/>
                </a:cubicBezTo>
                <a:cubicBezTo>
                  <a:pt x="1658726" y="2536924"/>
                  <a:pt x="1732509" y="2573965"/>
                  <a:pt x="1750954" y="2629527"/>
                </a:cubicBezTo>
                <a:cubicBezTo>
                  <a:pt x="1787845" y="2703609"/>
                  <a:pt x="1714063" y="3296268"/>
                  <a:pt x="1714063" y="3370350"/>
                </a:cubicBezTo>
                <a:cubicBezTo>
                  <a:pt x="1695617" y="3555556"/>
                  <a:pt x="1658726" y="3666679"/>
                  <a:pt x="1548053" y="3703720"/>
                </a:cubicBezTo>
                <a:cubicBezTo>
                  <a:pt x="1492717" y="3740761"/>
                  <a:pt x="1418935" y="3740761"/>
                  <a:pt x="1345153" y="3722241"/>
                </a:cubicBezTo>
                <a:cubicBezTo>
                  <a:pt x="1252925" y="3722241"/>
                  <a:pt x="1179143" y="3685199"/>
                  <a:pt x="1142252" y="3611117"/>
                </a:cubicBezTo>
                <a:cubicBezTo>
                  <a:pt x="1123807" y="3555556"/>
                  <a:pt x="1105361" y="3481473"/>
                  <a:pt x="1123807" y="3388870"/>
                </a:cubicBezTo>
                <a:cubicBezTo>
                  <a:pt x="1123807" y="3388870"/>
                  <a:pt x="1160697" y="3055500"/>
                  <a:pt x="1160697" y="3018459"/>
                </a:cubicBezTo>
                <a:cubicBezTo>
                  <a:pt x="1160697" y="2962897"/>
                  <a:pt x="1179143" y="2870294"/>
                  <a:pt x="1179143" y="2851774"/>
                </a:cubicBezTo>
                <a:cubicBezTo>
                  <a:pt x="1197589" y="2722130"/>
                  <a:pt x="1197589" y="2722130"/>
                  <a:pt x="1197589" y="2722130"/>
                </a:cubicBezTo>
                <a:cubicBezTo>
                  <a:pt x="1234480" y="2611007"/>
                  <a:pt x="1289816" y="2555445"/>
                  <a:pt x="1345153" y="2518404"/>
                </a:cubicBezTo>
                <a:cubicBezTo>
                  <a:pt x="1372821" y="2509143"/>
                  <a:pt x="1405101" y="2504513"/>
                  <a:pt x="1441992" y="2504513"/>
                </a:cubicBezTo>
                <a:close/>
                <a:moveTo>
                  <a:pt x="2975080" y="2484443"/>
                </a:moveTo>
                <a:cubicBezTo>
                  <a:pt x="3031460" y="2487048"/>
                  <a:pt x="3069626" y="2507883"/>
                  <a:pt x="3097382" y="2507883"/>
                </a:cubicBezTo>
                <a:cubicBezTo>
                  <a:pt x="3134391" y="2526404"/>
                  <a:pt x="3152895" y="2544924"/>
                  <a:pt x="3189904" y="2581966"/>
                </a:cubicBezTo>
                <a:cubicBezTo>
                  <a:pt x="3208409" y="2619007"/>
                  <a:pt x="3226913" y="2656048"/>
                  <a:pt x="3263922" y="2730130"/>
                </a:cubicBezTo>
                <a:cubicBezTo>
                  <a:pt x="3282426" y="2804212"/>
                  <a:pt x="3356443" y="3322788"/>
                  <a:pt x="3356443" y="3322788"/>
                </a:cubicBezTo>
                <a:cubicBezTo>
                  <a:pt x="3374948" y="3433912"/>
                  <a:pt x="3356443" y="3507994"/>
                  <a:pt x="3337939" y="3545035"/>
                </a:cubicBezTo>
                <a:cubicBezTo>
                  <a:pt x="3319435" y="3582076"/>
                  <a:pt x="3300930" y="3619117"/>
                  <a:pt x="3282426" y="3637638"/>
                </a:cubicBezTo>
                <a:cubicBezTo>
                  <a:pt x="3245417" y="3656158"/>
                  <a:pt x="3208409" y="3656158"/>
                  <a:pt x="3171400" y="3674679"/>
                </a:cubicBezTo>
                <a:cubicBezTo>
                  <a:pt x="3152895" y="3674679"/>
                  <a:pt x="3134391" y="3693200"/>
                  <a:pt x="3115887" y="3693200"/>
                </a:cubicBezTo>
                <a:cubicBezTo>
                  <a:pt x="3060374" y="3711720"/>
                  <a:pt x="3004860" y="3711720"/>
                  <a:pt x="2967852" y="3674679"/>
                </a:cubicBezTo>
                <a:cubicBezTo>
                  <a:pt x="2912339" y="3656158"/>
                  <a:pt x="2875330" y="3619117"/>
                  <a:pt x="2838321" y="3563556"/>
                </a:cubicBezTo>
                <a:cubicBezTo>
                  <a:pt x="2801312" y="3507994"/>
                  <a:pt x="2782808" y="3433912"/>
                  <a:pt x="2782808" y="3359829"/>
                </a:cubicBezTo>
                <a:cubicBezTo>
                  <a:pt x="2764304" y="3156103"/>
                  <a:pt x="2764304" y="3156103"/>
                  <a:pt x="2764304" y="3156103"/>
                </a:cubicBezTo>
                <a:cubicBezTo>
                  <a:pt x="2708791" y="2878295"/>
                  <a:pt x="2708791" y="2878295"/>
                  <a:pt x="2708791" y="2878295"/>
                </a:cubicBezTo>
                <a:cubicBezTo>
                  <a:pt x="2671782" y="2767171"/>
                  <a:pt x="2671782" y="2693089"/>
                  <a:pt x="2690286" y="2637527"/>
                </a:cubicBezTo>
                <a:cubicBezTo>
                  <a:pt x="2727295" y="2563445"/>
                  <a:pt x="2801312" y="2489363"/>
                  <a:pt x="2912339" y="2489363"/>
                </a:cubicBezTo>
                <a:cubicBezTo>
                  <a:pt x="2935469" y="2484733"/>
                  <a:pt x="2956286" y="2483575"/>
                  <a:pt x="2975080" y="2484443"/>
                </a:cubicBezTo>
                <a:close/>
                <a:moveTo>
                  <a:pt x="4122198" y="1964873"/>
                </a:moveTo>
                <a:cubicBezTo>
                  <a:pt x="4177850" y="1964873"/>
                  <a:pt x="4233502" y="1983451"/>
                  <a:pt x="4289154" y="2020607"/>
                </a:cubicBezTo>
                <a:cubicBezTo>
                  <a:pt x="4344804" y="2039186"/>
                  <a:pt x="4400456" y="2094920"/>
                  <a:pt x="4437557" y="2169233"/>
                </a:cubicBezTo>
                <a:cubicBezTo>
                  <a:pt x="4567411" y="2336436"/>
                  <a:pt x="4567411" y="2336436"/>
                  <a:pt x="4567411" y="2336436"/>
                </a:cubicBezTo>
                <a:cubicBezTo>
                  <a:pt x="4752916" y="2540795"/>
                  <a:pt x="4752916" y="2540795"/>
                  <a:pt x="4752916" y="2540795"/>
                </a:cubicBezTo>
                <a:cubicBezTo>
                  <a:pt x="4827118" y="2633686"/>
                  <a:pt x="4864220" y="2707999"/>
                  <a:pt x="4882769" y="2763733"/>
                </a:cubicBezTo>
                <a:cubicBezTo>
                  <a:pt x="4882769" y="2838046"/>
                  <a:pt x="4864220" y="2930936"/>
                  <a:pt x="4771467" y="2986671"/>
                </a:cubicBezTo>
                <a:cubicBezTo>
                  <a:pt x="4697264" y="3042405"/>
                  <a:pt x="4623063" y="3060983"/>
                  <a:pt x="4567411" y="3060983"/>
                </a:cubicBezTo>
                <a:cubicBezTo>
                  <a:pt x="4548860" y="3060983"/>
                  <a:pt x="4511759" y="3060983"/>
                  <a:pt x="4474659" y="3042405"/>
                </a:cubicBezTo>
                <a:cubicBezTo>
                  <a:pt x="4437557" y="3023827"/>
                  <a:pt x="4400456" y="2986671"/>
                  <a:pt x="4344804" y="2949514"/>
                </a:cubicBezTo>
                <a:cubicBezTo>
                  <a:pt x="4289154" y="2893780"/>
                  <a:pt x="3955244" y="2466483"/>
                  <a:pt x="3955244" y="2466483"/>
                </a:cubicBezTo>
                <a:cubicBezTo>
                  <a:pt x="3899592" y="2392170"/>
                  <a:pt x="3862491" y="2317858"/>
                  <a:pt x="3862491" y="2280701"/>
                </a:cubicBezTo>
                <a:cubicBezTo>
                  <a:pt x="3862491" y="2224967"/>
                  <a:pt x="3862491" y="2187811"/>
                  <a:pt x="3881042" y="2169233"/>
                </a:cubicBezTo>
                <a:cubicBezTo>
                  <a:pt x="3899592" y="2132076"/>
                  <a:pt x="3918143" y="2113498"/>
                  <a:pt x="3936693" y="2076342"/>
                </a:cubicBezTo>
                <a:cubicBezTo>
                  <a:pt x="3973794" y="2057764"/>
                  <a:pt x="3992345" y="2039186"/>
                  <a:pt x="3992345" y="2039186"/>
                </a:cubicBezTo>
                <a:cubicBezTo>
                  <a:pt x="4029446" y="2002029"/>
                  <a:pt x="4085097" y="1983451"/>
                  <a:pt x="4122198" y="1964873"/>
                </a:cubicBezTo>
                <a:close/>
                <a:moveTo>
                  <a:pt x="146310" y="1953889"/>
                </a:moveTo>
                <a:cubicBezTo>
                  <a:pt x="201962" y="1953889"/>
                  <a:pt x="276164" y="1991027"/>
                  <a:pt x="350366" y="2046733"/>
                </a:cubicBezTo>
                <a:cubicBezTo>
                  <a:pt x="424568" y="2102439"/>
                  <a:pt x="443118" y="2176714"/>
                  <a:pt x="443118" y="2232420"/>
                </a:cubicBezTo>
                <a:cubicBezTo>
                  <a:pt x="443118" y="2288126"/>
                  <a:pt x="424568" y="2362401"/>
                  <a:pt x="368916" y="2455245"/>
                </a:cubicBezTo>
                <a:cubicBezTo>
                  <a:pt x="368916" y="2455245"/>
                  <a:pt x="181092" y="2674589"/>
                  <a:pt x="55877" y="2823429"/>
                </a:cubicBezTo>
                <a:lnTo>
                  <a:pt x="0" y="2890207"/>
                </a:lnTo>
                <a:lnTo>
                  <a:pt x="0" y="2010548"/>
                </a:lnTo>
                <a:lnTo>
                  <a:pt x="48920" y="1981743"/>
                </a:lnTo>
                <a:cubicBezTo>
                  <a:pt x="86021" y="1963174"/>
                  <a:pt x="118485" y="1953889"/>
                  <a:pt x="146310" y="1953889"/>
                </a:cubicBezTo>
                <a:close/>
                <a:moveTo>
                  <a:pt x="4987001" y="730996"/>
                </a:moveTo>
                <a:cubicBezTo>
                  <a:pt x="5079441" y="730996"/>
                  <a:pt x="5079441" y="730996"/>
                  <a:pt x="5079441" y="730996"/>
                </a:cubicBezTo>
                <a:cubicBezTo>
                  <a:pt x="5190368" y="749448"/>
                  <a:pt x="5282808" y="786350"/>
                  <a:pt x="5338271" y="804801"/>
                </a:cubicBezTo>
                <a:cubicBezTo>
                  <a:pt x="5393734" y="841703"/>
                  <a:pt x="5412222" y="897056"/>
                  <a:pt x="5412222" y="970860"/>
                </a:cubicBezTo>
                <a:cubicBezTo>
                  <a:pt x="5412222" y="1007762"/>
                  <a:pt x="5412222" y="1044664"/>
                  <a:pt x="5412222" y="1100017"/>
                </a:cubicBezTo>
                <a:cubicBezTo>
                  <a:pt x="5393734" y="1155371"/>
                  <a:pt x="5375246" y="1210724"/>
                  <a:pt x="5338271" y="1266077"/>
                </a:cubicBezTo>
                <a:cubicBezTo>
                  <a:pt x="5301295" y="1302979"/>
                  <a:pt x="5245832" y="1321430"/>
                  <a:pt x="5171880" y="1339881"/>
                </a:cubicBezTo>
                <a:cubicBezTo>
                  <a:pt x="5060954" y="1339881"/>
                  <a:pt x="5171880" y="1358332"/>
                  <a:pt x="4913050" y="1339881"/>
                </a:cubicBezTo>
                <a:cubicBezTo>
                  <a:pt x="4635731" y="1339881"/>
                  <a:pt x="4580268" y="1339881"/>
                  <a:pt x="4580268" y="1339881"/>
                </a:cubicBezTo>
                <a:cubicBezTo>
                  <a:pt x="4413877" y="1321430"/>
                  <a:pt x="4413877" y="1321430"/>
                  <a:pt x="4413877" y="1321430"/>
                </a:cubicBezTo>
                <a:cubicBezTo>
                  <a:pt x="4321437" y="1302979"/>
                  <a:pt x="4265974" y="1284528"/>
                  <a:pt x="4247486" y="1247626"/>
                </a:cubicBezTo>
                <a:cubicBezTo>
                  <a:pt x="4210510" y="1210724"/>
                  <a:pt x="4192022" y="1173821"/>
                  <a:pt x="4192022" y="1118468"/>
                </a:cubicBezTo>
                <a:cubicBezTo>
                  <a:pt x="4192022" y="1118468"/>
                  <a:pt x="4192022" y="1081566"/>
                  <a:pt x="4192022" y="1026213"/>
                </a:cubicBezTo>
                <a:cubicBezTo>
                  <a:pt x="4192022" y="970860"/>
                  <a:pt x="4210510" y="915507"/>
                  <a:pt x="4247486" y="860154"/>
                </a:cubicBezTo>
                <a:cubicBezTo>
                  <a:pt x="4265974" y="823252"/>
                  <a:pt x="4321437" y="786350"/>
                  <a:pt x="4395389" y="786350"/>
                </a:cubicBezTo>
                <a:cubicBezTo>
                  <a:pt x="4487828" y="767899"/>
                  <a:pt x="4561780" y="767899"/>
                  <a:pt x="4617243" y="767899"/>
                </a:cubicBezTo>
                <a:cubicBezTo>
                  <a:pt x="4783634" y="749448"/>
                  <a:pt x="4876074" y="730996"/>
                  <a:pt x="4987001" y="730996"/>
                </a:cubicBezTo>
                <a:close/>
                <a:moveTo>
                  <a:pt x="3807960" y="0"/>
                </a:moveTo>
                <a:lnTo>
                  <a:pt x="4404064" y="0"/>
                </a:lnTo>
                <a:lnTo>
                  <a:pt x="4368291" y="41360"/>
                </a:lnTo>
                <a:cubicBezTo>
                  <a:pt x="4352100" y="60329"/>
                  <a:pt x="4338800" y="76226"/>
                  <a:pt x="4329548" y="87787"/>
                </a:cubicBezTo>
                <a:cubicBezTo>
                  <a:pt x="4255530" y="161780"/>
                  <a:pt x="4181513" y="198776"/>
                  <a:pt x="4107495" y="198776"/>
                </a:cubicBezTo>
                <a:cubicBezTo>
                  <a:pt x="4033478" y="217275"/>
                  <a:pt x="3959460" y="180278"/>
                  <a:pt x="3885443" y="106285"/>
                </a:cubicBezTo>
                <a:cubicBezTo>
                  <a:pt x="3857687" y="78538"/>
                  <a:pt x="3834556" y="50790"/>
                  <a:pt x="3818365" y="23043"/>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ítulo 1">
            <a:extLst>
              <a:ext uri="{FF2B5EF4-FFF2-40B4-BE49-F238E27FC236}">
                <a16:creationId xmlns:a16="http://schemas.microsoft.com/office/drawing/2014/main" id="{24D0F93A-31D7-ADF3-7BC0-05B98C2EE5C6}"/>
              </a:ext>
            </a:extLst>
          </p:cNvPr>
          <p:cNvSpPr>
            <a:spLocks noGrp="1"/>
          </p:cNvSpPr>
          <p:nvPr>
            <p:ph type="title"/>
          </p:nvPr>
        </p:nvSpPr>
        <p:spPr>
          <a:xfrm>
            <a:off x="720000" y="619201"/>
            <a:ext cx="3095626" cy="1477328"/>
          </a:xfrm>
        </p:spPr>
        <p:txBody>
          <a:bodyPr>
            <a:normAutofit/>
          </a:bodyPr>
          <a:lstStyle/>
          <a:p>
            <a:r>
              <a:rPr lang="pt-BR"/>
              <a:t>Requisitos do projeto</a:t>
            </a:r>
          </a:p>
        </p:txBody>
      </p:sp>
      <p:sp>
        <p:nvSpPr>
          <p:cNvPr id="3" name="Espaço Reservado para Conteúdo 2">
            <a:extLst>
              <a:ext uri="{FF2B5EF4-FFF2-40B4-BE49-F238E27FC236}">
                <a16:creationId xmlns:a16="http://schemas.microsoft.com/office/drawing/2014/main" id="{D5BC3474-2F5A-954F-AFCA-253B1DF04801}"/>
              </a:ext>
            </a:extLst>
          </p:cNvPr>
          <p:cNvSpPr>
            <a:spLocks noGrp="1"/>
          </p:cNvSpPr>
          <p:nvPr>
            <p:ph idx="1"/>
          </p:nvPr>
        </p:nvSpPr>
        <p:spPr>
          <a:xfrm>
            <a:off x="6444000" y="626545"/>
            <a:ext cx="5344739" cy="2277874"/>
          </a:xfrm>
        </p:spPr>
        <p:txBody>
          <a:bodyPr vert="horz" lIns="0" tIns="0" rIns="0" bIns="0" rtlCol="0" anchor="t">
            <a:normAutofit fontScale="92500" lnSpcReduction="10000"/>
          </a:bodyPr>
          <a:lstStyle/>
          <a:p>
            <a:r>
              <a:rPr lang="pt-BR">
                <a:ea typeface="+mn-lt"/>
                <a:cs typeface="+mn-lt"/>
              </a:rPr>
              <a:t>O escopo funcional do projeto é definido por meio dos requisitos funcionais que descrevem as possibilidades interação dos usuários, bem como os requisitos não funcionais que descrevem os aspectos que o sistema deverá apresentar de maneira geral. Estes requisitos são apresentados a seguir</a:t>
            </a:r>
            <a:endParaRPr lang="pt-BR"/>
          </a:p>
        </p:txBody>
      </p:sp>
    </p:spTree>
    <p:extLst>
      <p:ext uri="{BB962C8B-B14F-4D97-AF65-F5344CB8AC3E}">
        <p14:creationId xmlns:p14="http://schemas.microsoft.com/office/powerpoint/2010/main" val="53201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73AA7E-FB13-4C7C-BE86-ECAD9E590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6EC153-DED3-475F-9AE0-D69887D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756A1B-6950-48DF-9439-2314515C3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4789061" cy="6858000"/>
          </a:xfrm>
          <a:custGeom>
            <a:avLst/>
            <a:gdLst>
              <a:gd name="connsiteX0" fmla="*/ 0 w 4789061"/>
              <a:gd name="connsiteY0" fmla="*/ 0 h 6858000"/>
              <a:gd name="connsiteX1" fmla="*/ 4248416 w 4789061"/>
              <a:gd name="connsiteY1" fmla="*/ 0 h 6858000"/>
              <a:gd name="connsiteX2" fmla="*/ 4442571 w 4789061"/>
              <a:gd name="connsiteY2" fmla="*/ 413260 h 6858000"/>
              <a:gd name="connsiteX3" fmla="*/ 4652176 w 4789061"/>
              <a:gd name="connsiteY3" fmla="*/ 4153439 h 6858000"/>
              <a:gd name="connsiteX4" fmla="*/ 3478386 w 4789061"/>
              <a:gd name="connsiteY4" fmla="*/ 6758958 h 6858000"/>
              <a:gd name="connsiteX5" fmla="*/ 3423920 w 4789061"/>
              <a:gd name="connsiteY5" fmla="*/ 6858000 h 6858000"/>
              <a:gd name="connsiteX6" fmla="*/ 0 w 47890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9061" h="6858000">
                <a:moveTo>
                  <a:pt x="0" y="0"/>
                </a:moveTo>
                <a:lnTo>
                  <a:pt x="4248416" y="0"/>
                </a:lnTo>
                <a:lnTo>
                  <a:pt x="4442571" y="413260"/>
                </a:lnTo>
                <a:cubicBezTo>
                  <a:pt x="5071387" y="1505896"/>
                  <a:pt x="4652176" y="3775219"/>
                  <a:pt x="4652176" y="4153439"/>
                </a:cubicBezTo>
                <a:cubicBezTo>
                  <a:pt x="4652176" y="5624297"/>
                  <a:pt x="3855675" y="6170615"/>
                  <a:pt x="3478386" y="6758958"/>
                </a:cubicBezTo>
                <a:lnTo>
                  <a:pt x="342392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ítulo 1">
            <a:extLst>
              <a:ext uri="{FF2B5EF4-FFF2-40B4-BE49-F238E27FC236}">
                <a16:creationId xmlns:a16="http://schemas.microsoft.com/office/drawing/2014/main" id="{E582ED79-960C-FF78-2E3C-F8726F0AE4AE}"/>
              </a:ext>
            </a:extLst>
          </p:cNvPr>
          <p:cNvSpPr>
            <a:spLocks noGrp="1"/>
          </p:cNvSpPr>
          <p:nvPr>
            <p:ph type="title"/>
          </p:nvPr>
        </p:nvSpPr>
        <p:spPr>
          <a:xfrm>
            <a:off x="720000" y="619200"/>
            <a:ext cx="3095626" cy="3241599"/>
          </a:xfrm>
        </p:spPr>
        <p:txBody>
          <a:bodyPr>
            <a:normAutofit/>
          </a:bodyPr>
          <a:lstStyle/>
          <a:p>
            <a:r>
              <a:rPr lang="pt-BR"/>
              <a:t>Requisitos funcionais</a:t>
            </a:r>
          </a:p>
        </p:txBody>
      </p:sp>
      <p:sp>
        <p:nvSpPr>
          <p:cNvPr id="14" name="Freeform 10">
            <a:extLst>
              <a:ext uri="{FF2B5EF4-FFF2-40B4-BE49-F238E27FC236}">
                <a16:creationId xmlns:a16="http://schemas.microsoft.com/office/drawing/2014/main" id="{F85A6BBD-7399-450C-8FA5-F8AE24156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394617">
            <a:off x="2970833" y="4308884"/>
            <a:ext cx="2069886" cy="1937439"/>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ço Reservado para Conteúdo 2">
            <a:extLst>
              <a:ext uri="{FF2B5EF4-FFF2-40B4-BE49-F238E27FC236}">
                <a16:creationId xmlns:a16="http://schemas.microsoft.com/office/drawing/2014/main" id="{4BF37F13-4909-FA69-0318-B1514C69C415}"/>
              </a:ext>
            </a:extLst>
          </p:cNvPr>
          <p:cNvSpPr>
            <a:spLocks noGrp="1"/>
          </p:cNvSpPr>
          <p:nvPr>
            <p:ph idx="1"/>
          </p:nvPr>
        </p:nvSpPr>
        <p:spPr>
          <a:xfrm>
            <a:off x="298611" y="1713101"/>
            <a:ext cx="5612850" cy="2418986"/>
          </a:xfrm>
        </p:spPr>
        <p:txBody>
          <a:bodyPr vert="horz" lIns="0" tIns="0" rIns="0" bIns="0" rtlCol="0" anchor="t">
            <a:normAutofit lnSpcReduction="10000"/>
          </a:bodyPr>
          <a:lstStyle/>
          <a:p>
            <a:r>
              <a:rPr lang="pt-BR">
                <a:ea typeface="+mn-lt"/>
                <a:cs typeface="+mn-lt"/>
              </a:rPr>
              <a:t>Os requisitos funcionais se caracterizam por ser problemas e necessidades que devem ser resolvidos pelo software que será desenvolvido. A tabela ao lado apresenta os requisitos do projeto, identificando a prioridade em que os mesmos devem ser entregues.</a:t>
            </a:r>
            <a:endParaRPr lang="pt-BR"/>
          </a:p>
        </p:txBody>
      </p:sp>
      <p:pic>
        <p:nvPicPr>
          <p:cNvPr id="4" name="Imagem 4" descr="Tabela&#10;&#10;Descrição gerada automaticamente">
            <a:extLst>
              <a:ext uri="{FF2B5EF4-FFF2-40B4-BE49-F238E27FC236}">
                <a16:creationId xmlns:a16="http://schemas.microsoft.com/office/drawing/2014/main" id="{9EE7964A-E9EB-E7C0-369F-9F67159003A3}"/>
              </a:ext>
            </a:extLst>
          </p:cNvPr>
          <p:cNvPicPr>
            <a:picLocks noChangeAspect="1"/>
          </p:cNvPicPr>
          <p:nvPr/>
        </p:nvPicPr>
        <p:blipFill>
          <a:blip r:embed="rId2"/>
          <a:stretch>
            <a:fillRect/>
          </a:stretch>
        </p:blipFill>
        <p:spPr>
          <a:xfrm>
            <a:off x="6382455" y="1380616"/>
            <a:ext cx="5410199" cy="4569491"/>
          </a:xfrm>
          <a:prstGeom prst="rect">
            <a:avLst/>
          </a:prstGeom>
        </p:spPr>
      </p:pic>
    </p:spTree>
    <p:extLst>
      <p:ext uri="{BB962C8B-B14F-4D97-AF65-F5344CB8AC3E}">
        <p14:creationId xmlns:p14="http://schemas.microsoft.com/office/powerpoint/2010/main" val="226105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73AA7E-FB13-4C7C-BE86-ECAD9E590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6EC153-DED3-475F-9AE0-D69887DF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8756A1B-6950-48DF-9439-2314515C3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4789061" cy="6858000"/>
          </a:xfrm>
          <a:custGeom>
            <a:avLst/>
            <a:gdLst>
              <a:gd name="connsiteX0" fmla="*/ 0 w 4789061"/>
              <a:gd name="connsiteY0" fmla="*/ 0 h 6858000"/>
              <a:gd name="connsiteX1" fmla="*/ 4248416 w 4789061"/>
              <a:gd name="connsiteY1" fmla="*/ 0 h 6858000"/>
              <a:gd name="connsiteX2" fmla="*/ 4442571 w 4789061"/>
              <a:gd name="connsiteY2" fmla="*/ 413260 h 6858000"/>
              <a:gd name="connsiteX3" fmla="*/ 4652176 w 4789061"/>
              <a:gd name="connsiteY3" fmla="*/ 4153439 h 6858000"/>
              <a:gd name="connsiteX4" fmla="*/ 3478386 w 4789061"/>
              <a:gd name="connsiteY4" fmla="*/ 6758958 h 6858000"/>
              <a:gd name="connsiteX5" fmla="*/ 3423920 w 4789061"/>
              <a:gd name="connsiteY5" fmla="*/ 6858000 h 6858000"/>
              <a:gd name="connsiteX6" fmla="*/ 0 w 478906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9061" h="6858000">
                <a:moveTo>
                  <a:pt x="0" y="0"/>
                </a:moveTo>
                <a:lnTo>
                  <a:pt x="4248416" y="0"/>
                </a:lnTo>
                <a:lnTo>
                  <a:pt x="4442571" y="413260"/>
                </a:lnTo>
                <a:cubicBezTo>
                  <a:pt x="5071387" y="1505896"/>
                  <a:pt x="4652176" y="3775219"/>
                  <a:pt x="4652176" y="4153439"/>
                </a:cubicBezTo>
                <a:cubicBezTo>
                  <a:pt x="4652176" y="5624297"/>
                  <a:pt x="3855675" y="6170615"/>
                  <a:pt x="3478386" y="6758958"/>
                </a:cubicBezTo>
                <a:lnTo>
                  <a:pt x="342392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ítulo 1">
            <a:extLst>
              <a:ext uri="{FF2B5EF4-FFF2-40B4-BE49-F238E27FC236}">
                <a16:creationId xmlns:a16="http://schemas.microsoft.com/office/drawing/2014/main" id="{D7A26ABC-B739-C60C-D358-40DDC34E3E89}"/>
              </a:ext>
            </a:extLst>
          </p:cNvPr>
          <p:cNvSpPr>
            <a:spLocks noGrp="1"/>
          </p:cNvSpPr>
          <p:nvPr>
            <p:ph type="title"/>
          </p:nvPr>
        </p:nvSpPr>
        <p:spPr>
          <a:xfrm>
            <a:off x="720000" y="619200"/>
            <a:ext cx="3095626" cy="3241599"/>
          </a:xfrm>
        </p:spPr>
        <p:txBody>
          <a:bodyPr>
            <a:normAutofit/>
          </a:bodyPr>
          <a:lstStyle/>
          <a:p>
            <a:r>
              <a:rPr lang="pt-BR"/>
              <a:t>Requisitos não funcionais</a:t>
            </a:r>
          </a:p>
        </p:txBody>
      </p:sp>
      <p:sp>
        <p:nvSpPr>
          <p:cNvPr id="14" name="Freeform 10">
            <a:extLst>
              <a:ext uri="{FF2B5EF4-FFF2-40B4-BE49-F238E27FC236}">
                <a16:creationId xmlns:a16="http://schemas.microsoft.com/office/drawing/2014/main" id="{F85A6BBD-7399-450C-8FA5-F8AE24156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394617">
            <a:off x="2970833" y="4308884"/>
            <a:ext cx="2069886" cy="1937439"/>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Espaço Reservado para Conteúdo 2">
            <a:extLst>
              <a:ext uri="{FF2B5EF4-FFF2-40B4-BE49-F238E27FC236}">
                <a16:creationId xmlns:a16="http://schemas.microsoft.com/office/drawing/2014/main" id="{DFA8E197-2854-1381-6C15-DB03893BF0E4}"/>
              </a:ext>
            </a:extLst>
          </p:cNvPr>
          <p:cNvSpPr>
            <a:spLocks noGrp="1"/>
          </p:cNvSpPr>
          <p:nvPr>
            <p:ph idx="1"/>
          </p:nvPr>
        </p:nvSpPr>
        <p:spPr>
          <a:xfrm>
            <a:off x="348000" y="1642545"/>
            <a:ext cx="4991962" cy="2623596"/>
          </a:xfrm>
        </p:spPr>
        <p:txBody>
          <a:bodyPr vert="horz" lIns="0" tIns="0" rIns="0" bIns="0" rtlCol="0" anchor="t">
            <a:normAutofit/>
          </a:bodyPr>
          <a:lstStyle/>
          <a:p>
            <a:r>
              <a:rPr lang="pt-BR">
                <a:ea typeface="+mn-lt"/>
                <a:cs typeface="+mn-lt"/>
              </a:rPr>
              <a:t>Requisitos não funcionais referem aos os requisitos relacionados ao desempenho, usabilidade, segurança, manutenção entre outros. A tabela ao lado apresenta os requisitos não funcionais que o projeto deverá atender.</a:t>
            </a:r>
            <a:endParaRPr lang="pt-BR"/>
          </a:p>
        </p:txBody>
      </p:sp>
      <p:pic>
        <p:nvPicPr>
          <p:cNvPr id="4" name="Imagem 4">
            <a:extLst>
              <a:ext uri="{FF2B5EF4-FFF2-40B4-BE49-F238E27FC236}">
                <a16:creationId xmlns:a16="http://schemas.microsoft.com/office/drawing/2014/main" id="{F5ECEC4F-0A49-4720-5F83-5A9CF7C538AC}"/>
              </a:ext>
            </a:extLst>
          </p:cNvPr>
          <p:cNvPicPr>
            <a:picLocks noChangeAspect="1"/>
          </p:cNvPicPr>
          <p:nvPr/>
        </p:nvPicPr>
        <p:blipFill>
          <a:blip r:embed="rId2"/>
          <a:stretch>
            <a:fillRect/>
          </a:stretch>
        </p:blipFill>
        <p:spPr>
          <a:xfrm>
            <a:off x="5592233" y="1504704"/>
            <a:ext cx="6405032" cy="3629872"/>
          </a:xfrm>
          <a:prstGeom prst="rect">
            <a:avLst/>
          </a:prstGeom>
        </p:spPr>
      </p:pic>
    </p:spTree>
    <p:extLst>
      <p:ext uri="{BB962C8B-B14F-4D97-AF65-F5344CB8AC3E}">
        <p14:creationId xmlns:p14="http://schemas.microsoft.com/office/powerpoint/2010/main" val="174691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A26F6-43E8-91E8-5BE7-88FB55CB4F78}"/>
              </a:ext>
            </a:extLst>
          </p:cNvPr>
          <p:cNvSpPr>
            <a:spLocks noGrp="1"/>
          </p:cNvSpPr>
          <p:nvPr>
            <p:ph type="title"/>
          </p:nvPr>
        </p:nvSpPr>
        <p:spPr/>
        <p:txBody>
          <a:bodyPr/>
          <a:lstStyle/>
          <a:p>
            <a:r>
              <a:rPr lang="pt-BR"/>
              <a:t>Mecânicas a serem adotadas pelo site</a:t>
            </a:r>
          </a:p>
        </p:txBody>
      </p:sp>
      <p:graphicFrame>
        <p:nvGraphicFramePr>
          <p:cNvPr id="5" name="Espaço Reservado para Conteúdo 2">
            <a:extLst>
              <a:ext uri="{FF2B5EF4-FFF2-40B4-BE49-F238E27FC236}">
                <a16:creationId xmlns:a16="http://schemas.microsoft.com/office/drawing/2014/main" id="{F124EF75-E1E1-979B-A48B-468D441D5477}"/>
              </a:ext>
            </a:extLst>
          </p:cNvPr>
          <p:cNvGraphicFramePr>
            <a:graphicFrameLocks noGrp="1"/>
          </p:cNvGraphicFramePr>
          <p:nvPr>
            <p:ph idx="1"/>
            <p:extLst>
              <p:ext uri="{D42A27DB-BD31-4B8C-83A1-F6EECF244321}">
                <p14:modId xmlns:p14="http://schemas.microsoft.com/office/powerpoint/2010/main" val="2810764042"/>
              </p:ext>
            </p:extLst>
          </p:nvPr>
        </p:nvGraphicFramePr>
        <p:xfrm>
          <a:off x="727056" y="1963044"/>
          <a:ext cx="10728325" cy="3227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224070"/>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C2031"/>
      </a:dk2>
      <a:lt2>
        <a:srgbClr val="F0F3F2"/>
      </a:lt2>
      <a:accent1>
        <a:srgbClr val="CA458E"/>
      </a:accent1>
      <a:accent2>
        <a:srgbClr val="B934B4"/>
      </a:accent2>
      <a:accent3>
        <a:srgbClr val="9845CA"/>
      </a:accent3>
      <a:accent4>
        <a:srgbClr val="5238BA"/>
      </a:accent4>
      <a:accent5>
        <a:srgbClr val="4562CA"/>
      </a:accent5>
      <a:accent6>
        <a:srgbClr val="3488B9"/>
      </a:accent6>
      <a:hlink>
        <a:srgbClr val="3F45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BlobVTI</vt:lpstr>
      <vt:lpstr>Dificuldade de relacionamento no campus.</vt:lpstr>
      <vt:lpstr>Nossa ideia</vt:lpstr>
      <vt:lpstr>Público alvo e partes interessadas</vt:lpstr>
      <vt:lpstr>Tipos de público</vt:lpstr>
      <vt:lpstr>Personas e seus objetivos</vt:lpstr>
      <vt:lpstr>Requisitos do projeto</vt:lpstr>
      <vt:lpstr>Requisitos funcionais</vt:lpstr>
      <vt:lpstr>Requisitos não funcionais</vt:lpstr>
      <vt:lpstr>Mecânicas a serem adotadas pelo site</vt:lpstr>
      <vt:lpstr>Design inicial do site</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2</cp:revision>
  <dcterms:created xsi:type="dcterms:W3CDTF">2022-09-27T18:40:42Z</dcterms:created>
  <dcterms:modified xsi:type="dcterms:W3CDTF">2022-09-27T22:43:19Z</dcterms:modified>
</cp:coreProperties>
</file>