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 Slab"/>
      <p:regular r:id="rId39"/>
      <p:bold r:id="rId40"/>
    </p:embeddedFon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31674c1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e31674c1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e31674c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e31674c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e240fb04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e240fb04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630164385_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630164385_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235ea07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235ea07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e240fb04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e240fb04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e240fb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6e240fb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e240fb0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e240fb0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e240fb0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6e240fb0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e240fb0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e240fb0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e240fb0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6e240fb0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235ea07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235ea07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9d06473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9d06473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235ea072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b235ea07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235ea072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b235ea072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235ea072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235ea072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235ea07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b235ea07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235ea072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b235ea072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235ea072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b235ea072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b235ea072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b235ea072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b235ea072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b235ea072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30164385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630164385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235ea072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235ea072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e31674c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e31674c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63016438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463016438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e31674c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e31674c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630164385_9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630164385_9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630164385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630164385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31674c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e31674c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235ea07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235ea07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016438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63016438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0164385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30164385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29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31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26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hyperlink" Target="https://xgen.com.br/blog/aplicacao-web-ou-desktop-qual-a-melhor-solucao" TargetMode="External"/><Relationship Id="rId10" Type="http://schemas.openxmlformats.org/officeDocument/2006/relationships/image" Target="../media/image32.png"/><Relationship Id="rId9" Type="http://schemas.openxmlformats.org/officeDocument/2006/relationships/hyperlink" Target="https://beta.openai.com/" TargetMode="External"/><Relationship Id="rId5" Type="http://schemas.openxmlformats.org/officeDocument/2006/relationships/hyperlink" Target="https://wktechnology.com.br/aplicacoes-desktop-o-que-sao-e-como-funcionam/" TargetMode="External"/><Relationship Id="rId6" Type="http://schemas.openxmlformats.org/officeDocument/2006/relationships/hyperlink" Target="https://www.quora.com/Is-it-still-worth-to-build-desktop-applications" TargetMode="External"/><Relationship Id="rId7" Type="http://schemas.openxmlformats.org/officeDocument/2006/relationships/hyperlink" Target="https://www.devmedia.com.br/forum/aplicacoes-desktop/599445" TargetMode="External"/><Relationship Id="rId8" Type="http://schemas.openxmlformats.org/officeDocument/2006/relationships/hyperlink" Target="https://skymail.com.br/2022/07/05/e-possivel-manter-aplicacoes-desktop-em-nuve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69675"/>
            <a:ext cx="5783400" cy="18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Interdisciplinar: Pesquisa em Engenharia de Software</a:t>
            </a:r>
            <a:r>
              <a:rPr lang="pt-BR"/>
              <a:t>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Professores: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Fel</a:t>
            </a:r>
            <a:r>
              <a:rPr lang="pt-BR" sz="1400"/>
              <a:t>i</a:t>
            </a:r>
            <a:r>
              <a:rPr lang="pt-BR" sz="1400"/>
              <a:t>pe Augusto Lima Reis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José</a:t>
            </a:r>
            <a:r>
              <a:rPr lang="pt-BR" sz="1400"/>
              <a:t> Laerte Pires Xavier Junior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049450"/>
            <a:ext cx="2891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Alunos</a:t>
            </a:r>
            <a:r>
              <a:rPr lang="pt-BR" sz="1200"/>
              <a:t>: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Guilherme Gabriel S. Pereira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Henrique P. F. Monteiro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Lucas Ângelo O. M. Rocha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Victor Boaventura G. Campos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Vinícius Marini C. e Oliveira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-7200" y="0"/>
            <a:ext cx="9158400" cy="500400"/>
            <a:chOff x="0" y="0"/>
            <a:chExt cx="9158400" cy="500400"/>
          </a:xfrm>
        </p:grpSpPr>
        <p:sp>
          <p:nvSpPr>
            <p:cNvPr id="67" name="Google Shape;67;p1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Desenvolvedores de software analisando tecnologias para projetos;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Analistas, </a:t>
            </a:r>
            <a:r>
              <a:rPr lang="pt-BR"/>
              <a:t>c</a:t>
            </a:r>
            <a:r>
              <a:rPr lang="pt-BR"/>
              <a:t>lientes e gestores de novos projetos.</a:t>
            </a:r>
            <a:endParaRPr sz="1600"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 - </a:t>
            </a:r>
            <a:r>
              <a:rPr lang="pt-BR"/>
              <a:t>P</a:t>
            </a:r>
            <a:r>
              <a:rPr lang="pt-BR"/>
              <a:t>artes interessadas</a:t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51" name="Google Shape;151;p22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" name="Google Shape;15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22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825" y="4146666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 - Textos relacionados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9011900" y="4792025"/>
            <a:ext cx="132000" cy="3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8802350" y="4937275"/>
            <a:ext cx="194100" cy="9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 rot="5400000">
            <a:off x="8825444" y="4903900"/>
            <a:ext cx="88500" cy="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 rot="5400000">
            <a:off x="8809994" y="4924775"/>
            <a:ext cx="88500" cy="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9003825" y="4820175"/>
            <a:ext cx="8100" cy="18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50" y="224825"/>
            <a:ext cx="6425201" cy="469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 rot="5400000">
            <a:off x="8852938" y="4890175"/>
            <a:ext cx="194100" cy="9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 rot="7537674">
            <a:off x="8849609" y="4854602"/>
            <a:ext cx="88581" cy="53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 rot="7537674">
            <a:off x="8883184" y="4805352"/>
            <a:ext cx="88581" cy="53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7537674">
            <a:off x="8913434" y="4817502"/>
            <a:ext cx="88581" cy="535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8956325" y="4805375"/>
            <a:ext cx="51000" cy="19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7950836" y="39476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6825" y="4126675"/>
            <a:ext cx="703100" cy="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5 — Perguntas e métricas</a:t>
            </a:r>
            <a:endParaRPr sz="30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25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— Perguntas e métricas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— Perguntas e métricas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87900" y="1541850"/>
            <a:ext cx="83682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[</a:t>
            </a:r>
            <a:r>
              <a:rPr b="1" lang="pt-BR"/>
              <a:t>QP.1] Para os RGDTEW, qual o domínio que elas se encontram atualmente?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[M.1] Proporção de repositórios que possuem descrições e domínios contra que não possuem descrições ou domínios;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[M.2] Percentual da quantidade de dependentes das tecnologias Electron e Windows Forms para cada domínio.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  [QP.2] A quantidade dos RGDTEW vem diminuindo ao longo da última década?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[M.3] Média dos RGDTEW criados por ano para cada domínio;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[M.4] Média dos RGDTEW criados por ano.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  [QP.3] Os RGDTEW tem engajamento da comunidade?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[M.5] Percentual de pull requests merged em relação aos não merged dos RGDTEW por ano;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[M.6] Percentual de issues fechadas em relação a não fechadas dos RGDTEW por ano.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87" name="Google Shape;187;p2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8" name="Google Shape;18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2288" y="4224125"/>
            <a:ext cx="531050" cy="5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 — Metodologia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025" y="4111875"/>
            <a:ext cx="755700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717" y="152400"/>
            <a:ext cx="3390176" cy="484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.1 - Busca de repositórios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87900" y="1594025"/>
            <a:ext cx="28080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passo 1 desta metodologia, buscou repositórios populares por meio de scripts desenvolvidos em Python, que acessam o site do Github por meio da API (Interface de Programação de Aplicação, do inglês Application Programming Interface) de GraphQL e o Selenium. Com a API, foi buscado os repositórios das linguagens C# que possuem WindowsForms, ou seja, uma aplicação desktop. Por fim, para detectar os repositórios de JavaScript, foi utilizado o Selenium que detecta os repositórios dependentes da dependência de aplicação desktop Electron.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375" y="152400"/>
            <a:ext cx="43038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.2 — Filtrando repositórios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passo 2, que se baseia em processar todos os repositórios detectados, capturando as informações das dependências, textos e as métricas do repositório, que inclui dados de quantitativos como quantidade de estrelas, issues e pull requests em diferentes estados, isto para cada repositório.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Dados e Métricas para: P2M1,</a:t>
            </a:r>
            <a:r>
              <a:rPr lang="pt-BR"/>
              <a:t> P2M2, P3M1 e P3M2.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20112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.3 - Processando domínios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387900" y="1594025"/>
            <a:ext cx="28080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passo 3, inicia-se um estágio muito complexo, no qual se baseia em utilizar processamento de linguagem natural da OpenAI, criado a partir da GPT-3, para detectar as palavras-chave com os melhores níveis de precisão. Sendo possível assim, determinar automaticamente qual é o provável domínio de cada repositório a partir dos dados salvos no MySQL. Ao finalizar, os prováveis domínios e seus percentuais são salvos no MySQL.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Dados e Métricas para: P1M1, P1M2.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025" y="152400"/>
            <a:ext cx="21505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.4 - Análise manual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etapa 4, a lista dos domínios encontrados passou por uma análise manual, para que domínios que possuem semelhanças como: termos no plural e palavras semelhantes com apenas uma ocorrência fossem removidos e reavaliados novamente.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750" y="152400"/>
            <a:ext cx="21453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>
            <a:off x="8450551" y="4521599"/>
            <a:ext cx="558000" cy="498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829" y="4593371"/>
            <a:ext cx="397321" cy="3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r>
              <a:rPr lang="pt-BR"/>
              <a:t>.5 — Análise </a:t>
            </a:r>
            <a:r>
              <a:rPr lang="pt-BR"/>
              <a:t>de resultados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Após o reprocessamento de domínios, a</a:t>
            </a:r>
            <a:r>
              <a:rPr lang="pt-BR"/>
              <a:t>nalisa-se os resultados e calculadas as métricas para auxiliar a responder às perguntas levantadas e alcançar o objetivo definido nas fases iniciais do trabalho</a:t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575" y="152400"/>
            <a:ext cx="21383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680300" y="740075"/>
            <a:ext cx="5783400" cy="19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Caracterização dos Domínios de Repositórios do Github Dependentes das Tecnologias Electron e Windows Forms</a:t>
            </a:r>
            <a:endParaRPr sz="3000"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sobre repositórios </a:t>
            </a:r>
            <a:r>
              <a:rPr lang="pt-BR"/>
              <a:t>de código aberto no Github</a:t>
            </a:r>
            <a:r>
              <a:rPr lang="pt-BR"/>
              <a:t> que utilizam as t</a:t>
            </a:r>
            <a:r>
              <a:rPr lang="pt-BR"/>
              <a:t>ecnologias Electron e Windows Forms </a:t>
            </a:r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77" name="Google Shape;77;p1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" name="Google Shape;7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0" y="2087000"/>
            <a:ext cx="1709400" cy="1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24" y="2646324"/>
            <a:ext cx="284925" cy="2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7</a:t>
            </a:r>
            <a:r>
              <a:rPr lang="pt-BR" sz="3000"/>
              <a:t> — Resultados</a:t>
            </a:r>
            <a:endParaRPr sz="3000"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300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.1</a:t>
            </a:r>
            <a:r>
              <a:rPr lang="pt-BR" sz="1800"/>
              <a:t>.1 — </a:t>
            </a:r>
            <a:r>
              <a:rPr lang="pt-BR" sz="1800"/>
              <a:t>[QP.1] Para os RGDTEW, qual o domínio que elas se encontram atualmente?</a:t>
            </a:r>
            <a:endParaRPr sz="1800"/>
          </a:p>
        </p:txBody>
      </p:sp>
      <p:grpSp>
        <p:nvGrpSpPr>
          <p:cNvPr id="256" name="Google Shape;256;p33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57" name="Google Shape;257;p3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8" name="Google Shape;25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3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261" name="Google Shape;261;p33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663" y="1420000"/>
            <a:ext cx="5889077" cy="31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363500" y="4527900"/>
            <a:ext cx="839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[M.1] Proporção de repositórios que possuem descrições e domínios contra que não possuem descrições ou domínios.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.1.2 — [QP.1] Para os RGDTEW, qual o domínio que elas se encontram atualmente?</a:t>
            </a:r>
            <a:endParaRPr sz="1800"/>
          </a:p>
        </p:txBody>
      </p:sp>
      <p:grpSp>
        <p:nvGrpSpPr>
          <p:cNvPr id="270" name="Google Shape;270;p3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71" name="Google Shape;271;p3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2" name="Google Shape;27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363500" y="4527900"/>
            <a:ext cx="798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[M.2] Percentual da quantidade de dependentes das tecnologias Electron e Windows Forms para cada domínio.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150" y="806250"/>
            <a:ext cx="4919251" cy="387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4150" y="806250"/>
            <a:ext cx="4919249" cy="38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.2.1 — [QP.2] A quantidade dos RGDTEW vem diminuindo ao longo da última década?</a:t>
            </a:r>
            <a:endParaRPr sz="1800"/>
          </a:p>
        </p:txBody>
      </p:sp>
      <p:grpSp>
        <p:nvGrpSpPr>
          <p:cNvPr id="285" name="Google Shape;285;p3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286" name="Google Shape;286;p3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7" name="Google Shape;28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3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375750" y="4712400"/>
            <a:ext cx="83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[M.3] Média dos RGDTEW criados por ano para cada domínio.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375" y="1068100"/>
            <a:ext cx="6292725" cy="36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.2.2 — [QP.2] A quantidade dos RGDTEW vem diminuindo ao longo da última década?</a:t>
            </a:r>
            <a:endParaRPr sz="1800"/>
          </a:p>
        </p:txBody>
      </p:sp>
      <p:grpSp>
        <p:nvGrpSpPr>
          <p:cNvPr id="299" name="Google Shape;299;p36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00" name="Google Shape;300;p36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1" name="Google Shape;30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36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363500" y="4527900"/>
            <a:ext cx="83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[M.4] Média dos RGDTEW criados por ano.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713" y="1327350"/>
            <a:ext cx="4772078" cy="30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.3.1 — </a:t>
            </a:r>
            <a:r>
              <a:rPr lang="pt-BR" sz="1800"/>
              <a:t>[QP.3] Os RGDTEW tem engajamento da comunidade?</a:t>
            </a:r>
            <a:endParaRPr sz="1800"/>
          </a:p>
        </p:txBody>
      </p:sp>
      <p:grpSp>
        <p:nvGrpSpPr>
          <p:cNvPr id="313" name="Google Shape;313;p37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14" name="Google Shape;314;p37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5" name="Google Shape;315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37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363500" y="4527900"/>
            <a:ext cx="791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[M.5] Percentual de pull requests merged em relação aos não merged dos RGDTEW por ano;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950" y="1389475"/>
            <a:ext cx="6578500" cy="29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395100" y="500400"/>
            <a:ext cx="8368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00"/>
              <a:t>7</a:t>
            </a:r>
            <a:r>
              <a:rPr lang="pt-BR" sz="1800"/>
              <a:t>.3.2 — [QP.3] Os RGDTEW tem engajamento da comunidade?</a:t>
            </a:r>
            <a:endParaRPr sz="1800"/>
          </a:p>
        </p:txBody>
      </p:sp>
      <p:grpSp>
        <p:nvGrpSpPr>
          <p:cNvPr id="327" name="Google Shape;327;p38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28" name="Google Shape;328;p38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9" name="Google Shape;32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" name="Google Shape;330;p38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32" name="Google Shape;332;p38"/>
          <p:cNvSpPr txBox="1"/>
          <p:nvPr/>
        </p:nvSpPr>
        <p:spPr>
          <a:xfrm>
            <a:off x="363500" y="4527900"/>
            <a:ext cx="83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[M.6] Percentual de issues fechadas em relação a não fechadas dos RGDTEW por ano.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463" y="1319400"/>
            <a:ext cx="6145067" cy="303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/>
          <p:nvPr/>
        </p:nvSpPr>
        <p:spPr>
          <a:xfrm>
            <a:off x="8302729" y="4319573"/>
            <a:ext cx="705600" cy="7008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875" y="4485325"/>
            <a:ext cx="36930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8 — Ameaças a validade</a:t>
            </a:r>
            <a:endParaRPr sz="3000"/>
          </a:p>
        </p:txBody>
      </p:sp>
      <p:pic>
        <p:nvPicPr>
          <p:cNvPr id="341" name="Google Shape;3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975" y="1652588"/>
            <a:ext cx="20955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 — </a:t>
            </a:r>
            <a:r>
              <a:rPr lang="pt-BR"/>
              <a:t>Ameaças a validade</a:t>
            </a:r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387900" y="1489825"/>
            <a:ext cx="83682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Ameaças a validade interna: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Instabilidade com relação à ferramenta Selenium, bloqueio de requisições. Para mitigar, foi necessário implementar um sistema para aguardar alguns minutos até que conexão fosse liberada.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Não controle total do retorno da inteligência artificial da OpenAI. Para mitigar, foram efetuadas 3 análises.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Ameaças a validade externa: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Pesquisa foi feita com 1.781 RGDTEW, contudo, apenas 1.386 repositórios foi possível definir domínios, devido à falta de descrições bem elaborados por parte dos criadores dos repositórios e limitações da inteligência artificial da OpenAI. Para mitigar, uma das análises foi manual pelos integrantes do estudo.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Ameaças a validade de conclusão: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API do Github não fornecer uma forma nativa de buscar repositórios na linguagem JavaScript que possuem como dependência o framework Electron, nem para linguagem C# que possuem como dependência o Windows Forms. Utilizou-se Selenium.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Ameaças a validade de construção: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Isso, pois, os 1.386 repositórios com domínios definidos pode não ser equivalente a uma seleção maior de repositórios que dependem das tecnologias Electron e Windows Forms. Para mitigar este problema de generalização, foram escolhidos os repositórios mais populares conforme o número d estrelas.</a:t>
            </a:r>
            <a:endParaRPr/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8438" y="4449066"/>
            <a:ext cx="520125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/>
          <p:nvPr/>
        </p:nvSpPr>
        <p:spPr>
          <a:xfrm>
            <a:off x="8268603" y="4334173"/>
            <a:ext cx="739800" cy="686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9</a:t>
            </a:r>
            <a:r>
              <a:rPr lang="pt-BR" sz="3000"/>
              <a:t> — Conclusões </a:t>
            </a:r>
            <a:endParaRPr sz="3000"/>
          </a:p>
        </p:txBody>
      </p:sp>
      <p:pic>
        <p:nvPicPr>
          <p:cNvPr id="355" name="Google Shape;3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425" y="1206625"/>
            <a:ext cx="2730249" cy="27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87900" y="1295125"/>
            <a:ext cx="83682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/>
              <a:t>Apresentação</a:t>
            </a:r>
            <a:endParaRPr sz="140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400"/>
              <a:t>Glossário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Introdução</a:t>
            </a:r>
            <a:r>
              <a:rPr lang="pt-BR" sz="1400"/>
              <a:t>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Objetivo;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Partes interessadas;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Textos relacionados;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Perguntas e Métricas;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Metodologia;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Resultados;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Ameaças à Validade;</a:t>
            </a:r>
            <a:endParaRPr sz="1400"/>
          </a:p>
          <a:p>
            <a:pPr indent="-317500" lvl="0" marL="45720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Conclusões.</a:t>
            </a:r>
            <a:endParaRPr sz="140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935"/>
              <a:buNone/>
            </a:pPr>
            <a:r>
              <a:rPr lang="pt-BR" sz="1400"/>
              <a:t>Referência</a:t>
            </a:r>
            <a:endParaRPr sz="1400"/>
          </a:p>
          <a:p>
            <a:pPr indent="0" lvl="0" marL="0" rtl="0" algn="just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SzPts val="935"/>
              <a:buNone/>
            </a:pPr>
            <a:r>
              <a:rPr lang="pt-BR" sz="1400"/>
              <a:t>Bibliografia</a:t>
            </a:r>
            <a:endParaRPr sz="140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90" name="Google Shape;9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5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-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r>
              <a:rPr lang="pt-BR"/>
              <a:t> — Conclusões </a:t>
            </a:r>
            <a:endParaRPr/>
          </a:p>
        </p:txBody>
      </p:sp>
      <p:sp>
        <p:nvSpPr>
          <p:cNvPr id="361" name="Google Shape;361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possível identificar que os principais domínios desses repositórios são  </a:t>
            </a:r>
            <a:r>
              <a:rPr b="1" lang="pt-BR"/>
              <a:t>Library </a:t>
            </a:r>
            <a:r>
              <a:rPr lang="pt-BR"/>
              <a:t>e </a:t>
            </a:r>
            <a:r>
              <a:rPr b="1" lang="pt-BR"/>
              <a:t>Framework</a:t>
            </a:r>
            <a:r>
              <a:rPr lang="pt-BR"/>
              <a:t>, seguidos dos domínios relacionados a captura de imagem de tela (</a:t>
            </a:r>
            <a:r>
              <a:rPr b="1" lang="pt-BR"/>
              <a:t>Screen Recorder</a:t>
            </a:r>
            <a:r>
              <a:rPr lang="pt-BR"/>
              <a:t>, </a:t>
            </a:r>
            <a:r>
              <a:rPr b="1" lang="pt-BR"/>
              <a:t>Screen Sharing </a:t>
            </a:r>
            <a:r>
              <a:rPr lang="pt-BR"/>
              <a:t>e </a:t>
            </a:r>
            <a:r>
              <a:rPr b="1" lang="pt-BR"/>
              <a:t>Screen Capture</a:t>
            </a:r>
            <a:r>
              <a:rPr lang="pt-BR"/>
              <a:t>) e </a:t>
            </a:r>
            <a:r>
              <a:rPr b="1" lang="pt-BR"/>
              <a:t>editores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possível identificar também que o número de rep</a:t>
            </a:r>
            <a:r>
              <a:rPr lang="pt-BR"/>
              <a:t>o</a:t>
            </a:r>
            <a:r>
              <a:rPr lang="pt-BR"/>
              <a:t>sitórios vêm diminuindo nos últimos anos, e teve seu pico em 2016;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contrapartida, o engajamento da comunidade tem apresentado crescimento ao longo dos anos.</a:t>
            </a: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824" y="4146674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grpSp>
        <p:nvGrpSpPr>
          <p:cNvPr id="369" name="Google Shape;369;p43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70" name="Google Shape;370;p43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43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https://xgen.com.br/blog/aplicacao-web-ou-desktop-qual-a-melhor-solucao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https://wktechnology.com.br/aplicacoes-desktop-o-que-sao-e-como-funcionam/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https://www.quora.com/Is-it-still-worth-to-build-desktop-applications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https://www.devmedia.com.br/forum/aplicacoes-desktop/599445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https://skymail.com.br/2022/07/05/e-possivel-manter-aplicacoes-desktop-em-nuvem/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9"/>
              </a:rPr>
              <a:t>https://beta.openai.com/</a:t>
            </a:r>
            <a:r>
              <a:rPr lang="pt-BR"/>
              <a:t> </a:t>
            </a: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34759" y="4146600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grpSp>
        <p:nvGrpSpPr>
          <p:cNvPr id="381" name="Google Shape;381;p44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382" name="Google Shape;382;p44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3" name="Google Shape;38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44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PRESSMAN, Roger S.; MAXIM, Bruce R.. Engenharia de software: uma abordagem profissional. 8. ed. Porto Alegre: AMGH, 2016. ISBN 978-8580555349.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SOMMERVILLE, Ian. Engenharia de software. 10. ed. São Paulo: Pearson, 2019. ISBN 978-8543024974. E-book (Livro Eletrônico).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Basili, Victor; Gianluigi Caldiera; H. Dieter Rombach (1994). The Goal Question Metric Approach.</a:t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7947336" y="3959170"/>
            <a:ext cx="1060959" cy="1060959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325" y="4170163"/>
            <a:ext cx="638975" cy="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75" y="1474029"/>
            <a:ext cx="2842050" cy="21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25" y="1328025"/>
            <a:ext cx="47434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2640675" y="435275"/>
            <a:ext cx="155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FIM</a:t>
            </a:r>
            <a:endParaRPr sz="2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</a:t>
            </a:r>
            <a:r>
              <a:rPr lang="pt-BR"/>
              <a:t>lossário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Domínio</a:t>
            </a:r>
            <a:r>
              <a:rPr lang="pt-BR"/>
              <a:t>: refere-se ao propósito do software, a qual ramo ele se </a:t>
            </a:r>
            <a:r>
              <a:rPr lang="pt-BR"/>
              <a:t>destina.</a:t>
            </a:r>
            <a:r>
              <a:rPr lang="pt-BR"/>
              <a:t> Exemplo: </a:t>
            </a:r>
            <a:r>
              <a:rPr lang="pt-BR"/>
              <a:t>domínio </a:t>
            </a:r>
            <a:r>
              <a:rPr lang="pt-BR"/>
              <a:t>de aplicação de antivírus, editores de vídeos, </a:t>
            </a:r>
            <a:r>
              <a:rPr lang="pt-BR"/>
              <a:t>etc.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RGDTEW</a:t>
            </a:r>
            <a:r>
              <a:rPr lang="pt-BR"/>
              <a:t>: </a:t>
            </a:r>
            <a:r>
              <a:rPr lang="pt-BR"/>
              <a:t>Repositórios do Github Dependentes das Tecnologias Electron e Windows Forms;</a:t>
            </a:r>
            <a:endParaRPr b="1"/>
          </a:p>
        </p:txBody>
      </p:sp>
      <p:sp>
        <p:nvSpPr>
          <p:cNvPr id="100" name="Google Shape;100;p16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349" y="4174225"/>
            <a:ext cx="631000" cy="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90250" y="526350"/>
            <a:ext cx="613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</a:t>
            </a:r>
            <a:r>
              <a:rPr lang="pt-BR"/>
              <a:t>Introdução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775" y="1206625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</a:t>
            </a:r>
            <a:r>
              <a:rPr lang="pt-BR"/>
              <a:t>Introdução</a:t>
            </a: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14" name="Google Shape;114;p18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8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947336" y="3959170"/>
            <a:ext cx="1061100" cy="1061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longo dos anos, os </a:t>
            </a:r>
            <a:r>
              <a:rPr b="1" lang="pt-BR"/>
              <a:t>navegadores </a:t>
            </a:r>
            <a:r>
              <a:rPr b="1" lang="pt-BR"/>
              <a:t>evoluíram</a:t>
            </a:r>
            <a:r>
              <a:rPr lang="pt-BR"/>
              <a:t> e </a:t>
            </a:r>
            <a:r>
              <a:rPr lang="pt-BR"/>
              <a:t>tiveram</a:t>
            </a:r>
            <a:r>
              <a:rPr lang="pt-BR"/>
              <a:t> mais funcionalidades e suportar aplicações mais elaboradas. Nesse contexto, a evolução da internet e a praticidade de </a:t>
            </a:r>
            <a:r>
              <a:rPr b="1" lang="pt-BR"/>
              <a:t>acessar os sistemas via web</a:t>
            </a:r>
            <a:r>
              <a:rPr lang="pt-BR"/>
              <a:t> </a:t>
            </a:r>
            <a:r>
              <a:rPr b="1" lang="pt-BR"/>
              <a:t>diminuiu a necessidade de se ter uma aplicação desktop</a:t>
            </a:r>
            <a:r>
              <a:rPr lang="pt-BR"/>
              <a:t>. Contudo, alguns domínios de aplicações necessitam de ser desktop, como antivírus;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sentido, foi </a:t>
            </a:r>
            <a:r>
              <a:rPr lang="pt-BR"/>
              <a:t>pensado</a:t>
            </a:r>
            <a:r>
              <a:rPr lang="pt-BR"/>
              <a:t> que </a:t>
            </a:r>
            <a:r>
              <a:rPr b="1" lang="pt-BR"/>
              <a:t>ainda existem domínios populares no contexto de aplicações desktop</a:t>
            </a:r>
            <a:r>
              <a:rPr lang="pt-BR"/>
              <a:t>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625" y="4176475"/>
            <a:ext cx="626500" cy="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90250" y="526350"/>
            <a:ext cx="613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 - Objetivo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875" y="1512750"/>
            <a:ext cx="2213650" cy="211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2 - Objetivo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87900" y="1541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Analisar os</a:t>
            </a:r>
            <a:r>
              <a:rPr lang="pt-BR"/>
              <a:t> RGDTEW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o objetivo de </a:t>
            </a:r>
            <a:r>
              <a:rPr lang="pt-BR"/>
              <a:t>caracterizar os seus respectivos domínios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 relação às </a:t>
            </a:r>
            <a:r>
              <a:rPr lang="pt-BR"/>
              <a:t>suas métricas de popularidade e por domínios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do ponto de vista de</a:t>
            </a:r>
            <a:r>
              <a:rPr lang="pt-BR"/>
              <a:t> analistas, gerentes e clientes de novos projetos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no contexto dos</a:t>
            </a:r>
            <a:r>
              <a:rPr lang="pt-BR"/>
              <a:t> repositórios do Github que possuem dependência das tecnologias Electron e Windows Forms.</a:t>
            </a:r>
            <a:endParaRPr b="1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0" y="0"/>
            <a:ext cx="9158400" cy="500400"/>
            <a:chOff x="0" y="0"/>
            <a:chExt cx="9158400" cy="500400"/>
          </a:xfrm>
        </p:grpSpPr>
        <p:sp>
          <p:nvSpPr>
            <p:cNvPr id="133" name="Google Shape;133;p20"/>
            <p:cNvSpPr/>
            <p:nvPr/>
          </p:nvSpPr>
          <p:spPr>
            <a:xfrm>
              <a:off x="0" y="0"/>
              <a:ext cx="9158400" cy="500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3865" y="0"/>
              <a:ext cx="530134" cy="45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20"/>
          <p:cNvSpPr txBox="1"/>
          <p:nvPr/>
        </p:nvSpPr>
        <p:spPr>
          <a:xfrm>
            <a:off x="0" y="65550"/>
            <a:ext cx="32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Engenharia de Software — PucMinas 2/2022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947325" y="4153400"/>
            <a:ext cx="1061100" cy="867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5225" y="4287761"/>
            <a:ext cx="625300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3</a:t>
            </a:r>
            <a:r>
              <a:rPr lang="pt-BR" sz="3000"/>
              <a:t> - Partes interessadas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675" y="1365488"/>
            <a:ext cx="2412525" cy="2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