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31674c1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31674c1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e31674c1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e31674c1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016438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63016438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0164385_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630164385_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5e5b41f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5e5b41f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6301643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6301643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30164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630164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c786de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6c786de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c786de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6c786de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e31674c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e31674c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01643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6301643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e31674c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e31674c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30164385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630164385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30164385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30164385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630164385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630164385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31674c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e31674c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630164385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630164385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31674c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e31674c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0164385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30164385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hyperlink" Target="https://docs.google.com/spreadsheets/d/1tMFv8TPrys-IGtLWqc3Uf8emXsOAeAleIUGqEUQiuZg/edit?usp=sharing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hyperlink" Target="https://xgen.com.br/blog/aplicacao-web-ou-desktop-qual-a-melhor-solucao" TargetMode="External"/><Relationship Id="rId9" Type="http://schemas.openxmlformats.org/officeDocument/2006/relationships/image" Target="../media/image21.png"/><Relationship Id="rId5" Type="http://schemas.openxmlformats.org/officeDocument/2006/relationships/hyperlink" Target="https://wktechnology.com.br/aplicacoes-desktop-o-que-sao-e-como-funcionam/" TargetMode="External"/><Relationship Id="rId6" Type="http://schemas.openxmlformats.org/officeDocument/2006/relationships/hyperlink" Target="https://www.quora.com/Is-it-still-worth-to-build-desktop-applications" TargetMode="External"/><Relationship Id="rId7" Type="http://schemas.openxmlformats.org/officeDocument/2006/relationships/hyperlink" Target="https://www.devmedia.com.br/forum/aplicacoes-desktop/599445" TargetMode="External"/><Relationship Id="rId8" Type="http://schemas.openxmlformats.org/officeDocument/2006/relationships/hyperlink" Target="https://skymail.com.br/2022/07/05/e-possivel-manter-aplicacoes-desktop-em-nuve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69675"/>
            <a:ext cx="5783400" cy="18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Interdisciplinar: Pesquisa em Engenharia de Software</a:t>
            </a:r>
            <a:r>
              <a:rPr lang="pt-BR"/>
              <a:t>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Professores: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Fel</a:t>
            </a:r>
            <a:r>
              <a:rPr lang="pt-BR" sz="1400"/>
              <a:t>i</a:t>
            </a:r>
            <a:r>
              <a:rPr lang="pt-BR" sz="1400"/>
              <a:t>pe Augusto Lima Reis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José</a:t>
            </a:r>
            <a:r>
              <a:rPr lang="pt-BR" sz="1400"/>
              <a:t> Laerte Pires Xavier Junior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Alunos</a:t>
            </a:r>
            <a:r>
              <a:rPr lang="pt-BR" sz="1200"/>
              <a:t>: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Guilherme Gabriel S. Pereira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Henrique P. F. Monteiro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Lucas Ângelo O. M. Rocha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Victor Boaventura G. Campos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Vinícius Marini C. e Oliveira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-7200" y="0"/>
            <a:ext cx="9158400" cy="500400"/>
            <a:chOff x="0" y="0"/>
            <a:chExt cx="9158400" cy="500400"/>
          </a:xfrm>
        </p:grpSpPr>
        <p:sp>
          <p:nvSpPr>
            <p:cNvPr id="67" name="Google Shape;67;p1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</a:t>
            </a:r>
            <a:r>
              <a:rPr lang="pt-BR"/>
              <a:t> - </a:t>
            </a:r>
            <a:r>
              <a:rPr lang="pt-BR"/>
              <a:t>Objetivo baseado na hipótese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objetivo principal do projeto é testar a </a:t>
            </a:r>
            <a:r>
              <a:rPr lang="pt-BR"/>
              <a:t>hipótese</a:t>
            </a:r>
            <a:r>
              <a:rPr lang="pt-BR"/>
              <a:t> inicial e registrar o resultado. Dessa forma, por meio de pesquisa e análise </a:t>
            </a:r>
            <a:r>
              <a:rPr lang="pt-BR"/>
              <a:t>de dados,</a:t>
            </a:r>
            <a:r>
              <a:rPr lang="pt-BR"/>
              <a:t> </a:t>
            </a:r>
            <a:r>
              <a:rPr b="1" lang="pt-BR"/>
              <a:t>busca-se </a:t>
            </a:r>
            <a:r>
              <a:rPr b="1" lang="pt-BR"/>
              <a:t>descobrir </a:t>
            </a:r>
            <a:r>
              <a:rPr b="1" lang="pt-BR"/>
              <a:t>domínios </a:t>
            </a:r>
            <a:r>
              <a:rPr b="1" lang="pt-BR"/>
              <a:t>que ainda são populares para aplicações desktop</a:t>
            </a:r>
            <a:r>
              <a:rPr lang="pt-BR"/>
              <a:t>. </a:t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51" name="Google Shape;151;p22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" name="Google Shape;15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22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983849" y="3941332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688" y="4159525"/>
            <a:ext cx="789425" cy="6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3.2 - GQM (Goal, Question, Metric)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Análise de</a:t>
            </a:r>
            <a:r>
              <a:rPr lang="pt-BR"/>
              <a:t> repositórios de aplicações desktop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o objetivo de </a:t>
            </a:r>
            <a:r>
              <a:rPr lang="pt-BR"/>
              <a:t>caracterizar aplicações desktop e seus domínios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relação</a:t>
            </a:r>
            <a:r>
              <a:rPr lang="pt-BR"/>
              <a:t> a quantidade de aplicações e suas respectivas métricas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do ponto de vista de</a:t>
            </a:r>
            <a:r>
              <a:rPr lang="pt-BR"/>
              <a:t> analistas, gerentes e clientes de novos projetos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no contexto dos</a:t>
            </a:r>
            <a:r>
              <a:rPr lang="pt-BR"/>
              <a:t> repositórios do Github que possuem </a:t>
            </a:r>
            <a:r>
              <a:rPr lang="pt-BR"/>
              <a:t>dependências</a:t>
            </a:r>
            <a:r>
              <a:rPr lang="pt-BR"/>
              <a:t> de aplicações desktop das linguagens Java, C# e JavaScript.</a:t>
            </a:r>
            <a:endParaRPr/>
          </a:p>
        </p:txBody>
      </p:sp>
      <p:grpSp>
        <p:nvGrpSpPr>
          <p:cNvPr id="162" name="Google Shape;162;p23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63" name="Google Shape;163;p2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7947325" y="4153400"/>
            <a:ext cx="1061100" cy="867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1863" y="4285625"/>
            <a:ext cx="602525" cy="6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4 - Perguntas e métricas</a:t>
            </a:r>
            <a:endParaRPr sz="30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229" y="1391204"/>
            <a:ext cx="3548100" cy="23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4.1 - Pergunta 1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as aplicações desktop que ainda são mantidas, qual o domínio que elas se encontram atualmente?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 1: Proporção de repositórios que utilizam tags que são semelhantes versus que não utilizam tags;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Métrica 2: Percentual da quantidade de repositórios desktop para cada domínio.</a:t>
            </a:r>
            <a:endParaRPr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81" name="Google Shape;181;p2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2" name="Google Shape;18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2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" name="Google Shape;184;p25"/>
          <p:cNvGrpSpPr/>
          <p:nvPr/>
        </p:nvGrpSpPr>
        <p:grpSpPr>
          <a:xfrm>
            <a:off x="7947336" y="3959170"/>
            <a:ext cx="1060959" cy="1060959"/>
            <a:chOff x="5886500" y="3189150"/>
            <a:chExt cx="1431600" cy="1431600"/>
          </a:xfrm>
        </p:grpSpPr>
        <p:sp>
          <p:nvSpPr>
            <p:cNvPr id="185" name="Google Shape;185;p25"/>
            <p:cNvSpPr/>
            <p:nvPr/>
          </p:nvSpPr>
          <p:spPr>
            <a:xfrm>
              <a:off x="5886500" y="3189150"/>
              <a:ext cx="1431600" cy="1431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6" name="Google Shape;18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27562" y="3430212"/>
              <a:ext cx="949475" cy="94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4.2 - Pergunta 2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quantidade de aplicações</a:t>
            </a:r>
            <a:r>
              <a:rPr b="1" lang="pt-BR"/>
              <a:t> desktop vem diminuindo ao longo da última década?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 1: Média de repositórios com dependências de aplicações desktop criados por ano para cada domínio;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Métrica 2: Proporção de repositórios com dependências de aplicações desktop versus sem dependências de aplicações desktop.</a:t>
            </a:r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94" name="Google Shape;194;p26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6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0787" y="4122625"/>
            <a:ext cx="734051" cy="7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4.3 - Pergunta 3</a:t>
            </a:r>
            <a:endParaRPr/>
          </a:p>
        </p:txBody>
      </p:sp>
      <p:grpSp>
        <p:nvGrpSpPr>
          <p:cNvPr id="204" name="Google Shape;204;p27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05" name="Google Shape;205;p27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" name="Google Shape;20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7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Aplicações desktop tem engajamento da comunidade?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 1: Percentual de pull requests mergeados em relação aos não mergeados dos repositórios desktop;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Métrica 2: Percentual de issues fechadas em relação a não fechadas em repositórios desktop.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5</a:t>
            </a:r>
            <a:r>
              <a:rPr lang="pt-BR" sz="3000"/>
              <a:t> -  Proof of concept</a:t>
            </a:r>
            <a:endParaRPr sz="300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50" y="1428338"/>
            <a:ext cx="4065475" cy="22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5 - Proof of concept</a:t>
            </a:r>
            <a:endParaRPr/>
          </a:p>
        </p:txBody>
      </p:sp>
      <p:grpSp>
        <p:nvGrpSpPr>
          <p:cNvPr id="221" name="Google Shape;221;p29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22" name="Google Shape;222;p29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3" name="Google Shape;22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29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ão 247 mil de repositórios que usam apenas o Electron, desse os quais foram selecionados 11315 repositórios e desses 11315, 4635 foram pegos as tags e descrições para fazer esta planilha:</a:t>
            </a:r>
            <a:endParaRPr/>
          </a:p>
          <a:p>
            <a:pPr indent="0" lvl="0" marL="1828800" rtl="0" algn="just"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https://docs.google.com/spreadsheets/d/1tMFv8TPrys-IGtLWqc3Uf8emXsOAeAleIUGqEUQiuZg/edit?usp=sharing</a:t>
            </a:r>
            <a:r>
              <a:rPr lang="pt-BR"/>
              <a:t> 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150" y="2727150"/>
            <a:ext cx="1622801" cy="16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7925" y="4001125"/>
            <a:ext cx="1479752" cy="10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grpSp>
        <p:nvGrpSpPr>
          <p:cNvPr id="234" name="Google Shape;234;p30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35" name="Google Shape;235;p30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6" name="Google Shape;23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30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https://xgen.com.br/blog/aplicacao-web-ou-desktop-qual-a-melhor-solucao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https://wktechnology.com.br/aplicacoes-desktop-o-que-sao-e-como-funcionam/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https://www.quora.com/Is-it-still-worth-to-build-desktop-applications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https://www.devmedia.com.br/forum/aplicacoes-desktop/599445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https://skymail.com.br/2022/07/05/e-possivel-manter-aplicacoes-desktop-em-nuvem/</a:t>
            </a:r>
            <a:r>
              <a:rPr lang="pt-BR"/>
              <a:t> 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34759" y="4146600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grpSp>
        <p:nvGrpSpPr>
          <p:cNvPr id="246" name="Google Shape;246;p31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47" name="Google Shape;247;p31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8" name="Google Shape;24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31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PRESSMAN, Roger S.; MAXIM, Bruce R.. Engenharia de software: uma abordagem profissional. 8. ed. Porto Alegre: AMGH, 2016. ISBN 978-8580555349.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SOMMERVILLE, Ian. Engenharia de software. 10. ed. São Paulo: Pearson, 2019. ISBN 978-8543024974.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Basili, Victor; Gianluigi Caldiera; H. Dieter Rombach (1994). The Goal Question Metric Approach.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325" y="4170163"/>
            <a:ext cx="638975" cy="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de Aplicações Desktop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sobre aplicações desktop de código aberto em repositórios do Github</a:t>
            </a:r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77" name="Google Shape;77;p1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" name="Google Shape;7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0" y="2087000"/>
            <a:ext cx="1709400" cy="1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24" y="2646324"/>
            <a:ext cx="284925" cy="2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75" y="1474029"/>
            <a:ext cx="2842050" cy="21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25" y="1328025"/>
            <a:ext cx="47434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2640675" y="435275"/>
            <a:ext cx="155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FIM</a:t>
            </a:r>
            <a:endParaRPr sz="2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87900" y="1295125"/>
            <a:ext cx="83682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660"/>
              <a:t>Apresentação</a:t>
            </a:r>
            <a:endParaRPr sz="166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660"/>
              <a:t>Glossário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Hipótese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Partes Interessadas 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Objetivo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Objetivo baseado na hipótese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GQM (Goal, Question, Metric)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Perguntas da Pesquisa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Pergunta 1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Pergunta 2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Pergunta 3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Proof of concept</a:t>
            </a:r>
            <a:endParaRPr sz="166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660"/>
              <a:t>Referência</a:t>
            </a:r>
            <a:endParaRPr sz="166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SzPts val="935"/>
              <a:buNone/>
            </a:pPr>
            <a:r>
              <a:rPr lang="pt-BR" sz="1660"/>
              <a:t>Bibliografia</a:t>
            </a:r>
            <a:endParaRPr sz="166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90" name="Google Shape;9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r>
              <a:rPr lang="pt-BR"/>
              <a:t>lossário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Domínio</a:t>
            </a:r>
            <a:r>
              <a:rPr lang="pt-BR"/>
              <a:t>: refere-se ao propósito do software, a qual ramo ele se </a:t>
            </a:r>
            <a:r>
              <a:rPr lang="pt-BR"/>
              <a:t>destina.</a:t>
            </a:r>
            <a:r>
              <a:rPr lang="pt-BR"/>
              <a:t> Exemplo: </a:t>
            </a:r>
            <a:r>
              <a:rPr lang="pt-BR"/>
              <a:t>domínio </a:t>
            </a:r>
            <a:r>
              <a:rPr lang="pt-BR"/>
              <a:t>de aplicação de antivírus, editores de vídeos, etc.;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Aplicações desktop</a:t>
            </a:r>
            <a:r>
              <a:rPr lang="pt-BR"/>
              <a:t>: programa que precisa estar instalado em sua máquina, independente de qual seja sua função.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Repositórios desktop</a:t>
            </a:r>
            <a:r>
              <a:rPr lang="pt-BR"/>
              <a:t>: quaisquer </a:t>
            </a:r>
            <a:r>
              <a:rPr lang="pt-BR"/>
              <a:t>repositórios que possuam dependências de aplicações desktop na linguagens Java, C# e JavaScript.</a:t>
            </a:r>
            <a:endParaRPr b="1"/>
          </a:p>
        </p:txBody>
      </p:sp>
      <p:sp>
        <p:nvSpPr>
          <p:cNvPr id="100" name="Google Shape;100;p16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</a:t>
            </a:r>
            <a:r>
              <a:rPr lang="pt-BR"/>
              <a:t>Hipótese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675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H</a:t>
            </a:r>
            <a:r>
              <a:rPr lang="pt-BR"/>
              <a:t>ipótese </a:t>
            </a: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14" name="Google Shape;114;p18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8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636" y="4124475"/>
            <a:ext cx="730476" cy="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longo dos anos, os navegadores </a:t>
            </a:r>
            <a:r>
              <a:rPr lang="pt-BR"/>
              <a:t>evoluíram</a:t>
            </a:r>
            <a:r>
              <a:rPr lang="pt-BR"/>
              <a:t> e passaram a ter mais funcionalidades e suportar aplicações mais elaboradas. Nesse contexto, a evolução da internet e a praticidade de acessar os sistemas via web </a:t>
            </a:r>
            <a:r>
              <a:rPr lang="pt-BR"/>
              <a:t>diminuiu a necessidade de se ter uma aplicação desktop. Contudo, alguns domínios de aplicações necessitam de ser desktop, como antivírus;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sentido, foi </a:t>
            </a:r>
            <a:r>
              <a:rPr lang="pt-BR"/>
              <a:t>pensado</a:t>
            </a:r>
            <a:r>
              <a:rPr lang="pt-BR"/>
              <a:t> que </a:t>
            </a:r>
            <a:r>
              <a:rPr b="1" lang="pt-BR"/>
              <a:t>ainda existem domínios populares no contexto de aplicações desktop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2 - Partes interessadas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675" y="1365488"/>
            <a:ext cx="2412525" cy="2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Desenvolvedores analisando tecnologias para projetos;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Analistas, clientes e gestores de novos projetos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-BR" sz="1600"/>
              <a:t>que ainda não decidiram qual é o melhor para o seu domínio, web ou desktop.</a:t>
            </a:r>
            <a:endParaRPr sz="1600"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 - </a:t>
            </a:r>
            <a:r>
              <a:rPr lang="pt-BR"/>
              <a:t>P</a:t>
            </a:r>
            <a:r>
              <a:rPr lang="pt-BR"/>
              <a:t>artes interessadas</a:t>
            </a:r>
            <a:endParaRPr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33" name="Google Shape;133;p20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20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137" y="4058987"/>
            <a:ext cx="861475" cy="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3 - Objetivo</a:t>
            </a:r>
            <a:endParaRPr sz="30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850" y="923375"/>
            <a:ext cx="5675175" cy="33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