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31674c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31674c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1674c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1674c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016438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6301643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0164385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630164385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5e5b41f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5e5b41f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630164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630164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30164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630164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2a14b23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2a14b2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2b8bbd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2b8bbd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31387b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531387b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531387b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531387b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31387b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531387b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531387b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531387b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2b8bbde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2b8bbde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c786d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6c786d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f046c19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f046c19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f046c19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f046c19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6c786de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6c786de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e3167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e3167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01643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6301643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e31674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e31674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30164385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30164385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30164385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30164385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3016438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3016438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31674c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31674c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30164385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630164385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31674c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e31674c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0164385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30164385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hyperlink" Target="https://docs.google.com/spreadsheets/d/18AUkPrT_lcXHZNaq_RolO4Y97ceDX6BHAixA5vG210s/edit?usp=sharing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hyperlink" Target="https://xgen.com.br/blog/aplicacao-web-ou-desktop-qual-a-melhor-solucao" TargetMode="External"/><Relationship Id="rId10" Type="http://schemas.openxmlformats.org/officeDocument/2006/relationships/image" Target="../media/image29.png"/><Relationship Id="rId9" Type="http://schemas.openxmlformats.org/officeDocument/2006/relationships/hyperlink" Target="https://beta.openai.com/" TargetMode="External"/><Relationship Id="rId5" Type="http://schemas.openxmlformats.org/officeDocument/2006/relationships/hyperlink" Target="https://wktechnology.com.br/aplicacoes-desktop-o-que-sao-e-como-funcionam/" TargetMode="External"/><Relationship Id="rId6" Type="http://schemas.openxmlformats.org/officeDocument/2006/relationships/hyperlink" Target="https://www.quora.com/Is-it-still-worth-to-build-desktop-applications" TargetMode="External"/><Relationship Id="rId7" Type="http://schemas.openxmlformats.org/officeDocument/2006/relationships/hyperlink" Target="https://www.devmedia.com.br/forum/aplicacoes-desktop/599445" TargetMode="External"/><Relationship Id="rId8" Type="http://schemas.openxmlformats.org/officeDocument/2006/relationships/hyperlink" Target="https://skymail.com.br/2022/07/05/e-possivel-manter-aplicacoes-desktop-em-nuve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3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69675"/>
            <a:ext cx="57834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Pesquisa em Engenharia de Software</a:t>
            </a:r>
            <a:r>
              <a:rPr lang="pt-BR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Professores: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Fel</a:t>
            </a:r>
            <a:r>
              <a:rPr lang="pt-BR" sz="1400"/>
              <a:t>i</a:t>
            </a:r>
            <a:r>
              <a:rPr lang="pt-BR" sz="1400"/>
              <a:t>pe Augusto Lima Reis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José</a:t>
            </a:r>
            <a:r>
              <a:rPr lang="pt-BR" sz="1400"/>
              <a:t> Laerte Pires Xavier Junior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Alunos</a:t>
            </a:r>
            <a:r>
              <a:rPr lang="pt-BR" sz="1200"/>
              <a:t>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Guilherme Gabriel S. Pereira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Henrique P. F. Monteiro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Lucas Ângelo O. M. Rocha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Victor Boaventura G. Campos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Vinícius Marini C. e Oliveira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-7200" y="0"/>
            <a:ext cx="9158400" cy="500400"/>
            <a:chOff x="0" y="0"/>
            <a:chExt cx="9158400" cy="5004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</a:t>
            </a:r>
            <a:r>
              <a:rPr lang="pt-BR"/>
              <a:t> - </a:t>
            </a:r>
            <a:r>
              <a:rPr lang="pt-BR"/>
              <a:t>Objetivo baseado na hipótese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objetivo principal do projeto é testar a </a:t>
            </a:r>
            <a:r>
              <a:rPr lang="pt-BR"/>
              <a:t>hipótese</a:t>
            </a:r>
            <a:r>
              <a:rPr lang="pt-BR"/>
              <a:t> inicial e registrar o resultado. Dessa forma, por meio de pesquisa e análise </a:t>
            </a:r>
            <a:r>
              <a:rPr lang="pt-BR"/>
              <a:t>de dados,</a:t>
            </a:r>
            <a:r>
              <a:rPr lang="pt-BR"/>
              <a:t> </a:t>
            </a:r>
            <a:r>
              <a:rPr b="1" lang="pt-BR"/>
              <a:t>busca-se </a:t>
            </a:r>
            <a:r>
              <a:rPr b="1" lang="pt-BR"/>
              <a:t>descobrir </a:t>
            </a:r>
            <a:r>
              <a:rPr b="1" lang="pt-BR"/>
              <a:t>domínios </a:t>
            </a:r>
            <a:r>
              <a:rPr b="1" lang="pt-BR"/>
              <a:t>que ainda são populares para aplicações desktop</a:t>
            </a:r>
            <a:r>
              <a:rPr lang="pt-BR"/>
              <a:t>. 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51" name="Google Shape;151;p22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2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983849" y="3941332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688" y="4159525"/>
            <a:ext cx="789425" cy="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3.2 - GQM (Goal, Question, Metric)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Análise de</a:t>
            </a:r>
            <a:r>
              <a:rPr lang="pt-BR"/>
              <a:t> repositórios de aplicações desktop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o objetivo de </a:t>
            </a:r>
            <a:r>
              <a:rPr lang="pt-BR"/>
              <a:t>caracterizar aplicações desktop e seus domínios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relação</a:t>
            </a:r>
            <a:r>
              <a:rPr lang="pt-BR"/>
              <a:t> a quantidade de aplicações e suas respectivas métricas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do ponto de vista de</a:t>
            </a:r>
            <a:r>
              <a:rPr lang="pt-BR"/>
              <a:t> analistas, gerentes e clientes de novos projetos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 contexto dos</a:t>
            </a:r>
            <a:r>
              <a:rPr lang="pt-BR"/>
              <a:t> repositórios do Github que possuem dependências de aplicações desktop das linguagens Java, C# e JavaScript.</a:t>
            </a:r>
            <a:endParaRPr b="1"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63" name="Google Shape;163;p2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7947325" y="4153400"/>
            <a:ext cx="1061100" cy="867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1863" y="4285625"/>
            <a:ext cx="602525" cy="6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4 - Perguntas e métricas</a:t>
            </a:r>
            <a:endParaRPr sz="30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229" y="1391204"/>
            <a:ext cx="3548100" cy="23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4.1 - Pergunta 1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as aplicações desktop que ainda são mantidas, qual o domínio que elas se encontram atualmente?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Proporção de repositórios que utilizam tags ou descrições que são semelhantes versus que não utilizam tags ou descrições;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Percentual da quantidade de repositórios desktop para cada domínio.</a:t>
            </a:r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81" name="Google Shape;181;p2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7947336" y="3959170"/>
            <a:ext cx="1060959" cy="1060959"/>
            <a:chOff x="5886500" y="3189150"/>
            <a:chExt cx="1431600" cy="1431600"/>
          </a:xfrm>
        </p:grpSpPr>
        <p:sp>
          <p:nvSpPr>
            <p:cNvPr id="185" name="Google Shape;185;p25"/>
            <p:cNvSpPr/>
            <p:nvPr/>
          </p:nvSpPr>
          <p:spPr>
            <a:xfrm>
              <a:off x="5886500" y="3189150"/>
              <a:ext cx="1431600" cy="1431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7562" y="3430212"/>
              <a:ext cx="949475" cy="94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4.2 - Pergunta 2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quantidade de aplicações</a:t>
            </a:r>
            <a:r>
              <a:rPr b="1" lang="pt-BR"/>
              <a:t> desktop vem diminuindo ao longo da última década?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Média de repositórios com dependências de aplicações desktop criados por ano para cada domínio;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Proporção de repositórios com dependências de aplicações desktop versus sem dependências de aplicações desktop.</a:t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94" name="Google Shape;194;p26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6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787" y="4122625"/>
            <a:ext cx="734051" cy="7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4.3 - Pergunta 3</a:t>
            </a:r>
            <a:endParaRPr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05" name="Google Shape;205;p27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7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Aplicações desktop tem engajamento da comunidade?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Percentual de pull requests mergeados em relação aos não mergeados dos repositórios desktop por ano;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Percentual de issues fechadas em relação a não fechadas em repositórios desktop por ano.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751" y="4146600"/>
            <a:ext cx="686122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8311004" y="4344223"/>
            <a:ext cx="697500" cy="67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1361" y="4441515"/>
            <a:ext cx="496696" cy="48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Metodologia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25" y="4111875"/>
            <a:ext cx="755700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300" y="152400"/>
            <a:ext cx="419835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425" y="477025"/>
            <a:ext cx="5557076" cy="39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5.1 - Busca de repositórios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87900" y="1594025"/>
            <a:ext cx="28080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passo 1 desta metodologia, foi buscar repositórios populares por meio de scripts desenvolvidos em Python, que acessam o site do Github por meio da API (Interface de Programação de Aplicação, do inglês Application Programming Interface) de GraphQL e o Selenium. Com a API, foi buscado os repositórios das linguagens C# que possuem WindowsForms, ou seja, uma aplicação desktop. Por fim, para detectar os repositórios de JavaScript, foi utilizado o Selenium que detecta os repositórios dependentes da dependência de aplicação desktop Electron.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5.2</a:t>
            </a:r>
            <a:r>
              <a:rPr lang="pt-BR"/>
              <a:t> - Filtrando repositórios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passo 2, que se baseia em processar todos os repositórios detectados, capturando as informações das dependências, textos e as métricas do repositório, que inclui dados de quantitativos como quantidade de estrelas, issues e pull requests em diferentes estados, isto para cada repositório.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Dados e Métricas para: P2M1.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900" y="477463"/>
            <a:ext cx="5643301" cy="399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5.3</a:t>
            </a:r>
            <a:r>
              <a:rPr lang="pt-BR"/>
              <a:t> - Capturando dados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</a:t>
            </a:r>
            <a:r>
              <a:rPr lang="pt-BR"/>
              <a:t> passo 3, salva as informações de métricas, descrição e tópicos (tags do Github) dos repositórios no MySQL. Tais informações serão essenciais para o objetivo do projeto nos próximos passos.</a:t>
            </a:r>
            <a:br>
              <a:rPr lang="pt-BR"/>
            </a:br>
            <a:br>
              <a:rPr lang="pt-BR"/>
            </a:br>
            <a:r>
              <a:rPr lang="pt-BR"/>
              <a:t>Dados e Métricas para:</a:t>
            </a:r>
            <a:r>
              <a:rPr lang="pt-BR"/>
              <a:t> P1M1, P2M2, P3M1 e P3M2.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250" y="463263"/>
            <a:ext cx="5643299" cy="402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80300" y="740075"/>
            <a:ext cx="5783400" cy="19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Estudo de caracterização de aplicações desktop de repositórios do Github por meio de Inteligência Artificial</a:t>
            </a:r>
            <a:endParaRPr sz="300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sobre aplicações desktop de código aberto em repositórios do Github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0" y="2087000"/>
            <a:ext cx="1709400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24" y="2646324"/>
            <a:ext cx="284925" cy="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5.4 - Processando domínios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87900" y="1594025"/>
            <a:ext cx="2808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passo 4, inicia-se um estágio muito complexo, no qual se baseia em utilizar processamento de linguagem natural da OpenIA, criado a partir da GPT-3, para detectar as palavras chaves com os melhores níveis de precisão. Sendo possível assim, determinar automaticamente qual é o mais provável domínio de cada repositório a partir dos dados salvos no MySQL. Ao finalizar, os prováveis domínios e seus percentuais são salvos no MySQL.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Dados e Métricas para: P1M2.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850" y="481988"/>
            <a:ext cx="5643301" cy="398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5.5</a:t>
            </a:r>
            <a:r>
              <a:rPr lang="pt-BR"/>
              <a:t> - Análise de resultados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Analisa-se </a:t>
            </a:r>
            <a:r>
              <a:rPr lang="pt-BR"/>
              <a:t>os resultados e calculadas as métricas para auxiliar a responder as perguntas levantadas e alcançar o objetivo definido nas fases iniciais do trabalho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650" y="664025"/>
            <a:ext cx="5436499" cy="38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- Textos relacionados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2238175" y="122850"/>
            <a:ext cx="6770100" cy="493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9011900" y="4792025"/>
            <a:ext cx="132000" cy="3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8802350" y="4937275"/>
            <a:ext cx="194100" cy="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 rot="5400000">
            <a:off x="8849438" y="4901675"/>
            <a:ext cx="194100" cy="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 rot="5400000">
            <a:off x="8825444" y="4903900"/>
            <a:ext cx="88500" cy="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 rot="5400000">
            <a:off x="8809994" y="4924775"/>
            <a:ext cx="88500" cy="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 rot="7537674">
            <a:off x="8846109" y="486610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 rot="7537674">
            <a:off x="8879684" y="481685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 rot="7537674">
            <a:off x="8909934" y="482900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9003825" y="4820175"/>
            <a:ext cx="8100" cy="18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8952825" y="4816875"/>
            <a:ext cx="51000" cy="19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75" y="122850"/>
            <a:ext cx="6757355" cy="49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3325" y="4138175"/>
            <a:ext cx="703100" cy="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</a:t>
            </a:r>
            <a:r>
              <a:rPr lang="pt-BR" sz="3000"/>
              <a:t> -  Proof of concept</a:t>
            </a:r>
            <a:endParaRPr sz="3000"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50" y="1428338"/>
            <a:ext cx="4065475" cy="22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87900" y="50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5 -  Proof of concept (Modelo do banco de dad</a:t>
            </a:r>
            <a:r>
              <a:rPr lang="pt-BR"/>
              <a:t>os)</a:t>
            </a:r>
            <a:endParaRPr sz="3000"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37075"/>
            <a:ext cx="8368199" cy="435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5 -  Proof of concept (</a:t>
            </a:r>
            <a:r>
              <a:rPr lang="pt-BR"/>
              <a:t>Planilha da POC</a:t>
            </a:r>
            <a:r>
              <a:rPr lang="pt-BR"/>
              <a:t>)</a:t>
            </a:r>
            <a:endParaRPr sz="3000"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025" y="152400"/>
            <a:ext cx="26549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7 - Proof of concept (Domínios em planilha)</a:t>
            </a:r>
            <a:endParaRPr/>
          </a:p>
        </p:txBody>
      </p:sp>
      <p:grpSp>
        <p:nvGrpSpPr>
          <p:cNvPr id="308" name="Google Shape;308;p3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09" name="Google Shape;309;p3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0" name="Google Shape;310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3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Domínios de aplicações descobertas pela OpenAI (utilizando GPT-3), de aplicações Electron e WindowsForms:</a:t>
            </a:r>
            <a:endParaRPr/>
          </a:p>
          <a:p>
            <a:pPr indent="0" lvl="0" marL="182880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https://docs.google.com/spreadsheets/d/18AUkPrT_lcXHZNaq_RolO4Y97ceDX6BHAixA5vG210s</a:t>
            </a:r>
            <a:r>
              <a:rPr lang="pt-BR"/>
              <a:t> </a:t>
            </a:r>
            <a:endParaRPr/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8000" y="4016725"/>
            <a:ext cx="1479752" cy="10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800" y="2704975"/>
            <a:ext cx="2066575" cy="2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22" name="Google Shape;322;p39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3" name="Google Shape;32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39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https://xgen.com.br/blog/aplicacao-web-ou-desktop-qual-a-melhor-solucao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https://wktechnology.com.br/aplicacoes-desktop-o-que-sao-e-como-funcionam/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https://www.quora.com/Is-it-still-worth-to-build-desktop-applications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https://www.devmedia.com.br/forum/aplicacoes-desktop/599445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https://skymail.com.br/2022/07/05/e-possivel-manter-aplicacoes-desktop-em-nuvem/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https://beta.openai.com/</a:t>
            </a:r>
            <a:r>
              <a:rPr lang="pt-BR"/>
              <a:t> </a:t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4759" y="4146600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grpSp>
        <p:nvGrpSpPr>
          <p:cNvPr id="333" name="Google Shape;333;p4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34" name="Google Shape;334;p4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4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PRESSMAN, Roger S.; MAXIM, Bruce R.. Engenharia de software: uma abordagem profissional. 8. ed. Porto Alegre: AMGH, 2016. ISBN 978-8580555349.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SOMMERVILLE, Ian. Engenharia de software. 10. ed. São Paulo: Pearson, 2019. ISBN 978-8543024974.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Basili, Victor; Gianluigi Caldiera; H. Dieter Rombach (1994). The Goal Question Metric Approach.</a:t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325" y="4170163"/>
            <a:ext cx="638975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75" y="1474029"/>
            <a:ext cx="2842050" cy="21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328025"/>
            <a:ext cx="4743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2640675" y="435275"/>
            <a:ext cx="15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87900" y="1295125"/>
            <a:ext cx="8368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Apresentação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Glossário</a:t>
            </a:r>
            <a:endParaRPr sz="16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Hipótese</a:t>
            </a:r>
            <a:endParaRPr sz="14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Partes Interessadas </a:t>
            </a:r>
            <a:endParaRPr sz="14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Objetivo</a:t>
            </a:r>
            <a:endParaRPr sz="1460"/>
          </a:p>
          <a:p>
            <a:pPr indent="-3213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Objetivo baseado na hipótese</a:t>
            </a:r>
            <a:endParaRPr sz="1460"/>
          </a:p>
          <a:p>
            <a:pPr indent="-3213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GQM (Goal, Question, Metric)</a:t>
            </a:r>
            <a:endParaRPr sz="14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Perguntas da Pesquisa</a:t>
            </a:r>
            <a:endParaRPr sz="1460"/>
          </a:p>
          <a:p>
            <a:pPr indent="-3213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Pergunta 1</a:t>
            </a:r>
            <a:endParaRPr sz="1460"/>
          </a:p>
          <a:p>
            <a:pPr indent="-3213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Pergunta 2</a:t>
            </a:r>
            <a:endParaRPr sz="1460"/>
          </a:p>
          <a:p>
            <a:pPr indent="-3213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Pergunta 3</a:t>
            </a:r>
            <a:endParaRPr sz="14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Metodologia</a:t>
            </a:r>
            <a:endParaRPr sz="14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Textos relacionados</a:t>
            </a:r>
            <a:endParaRPr sz="1460"/>
          </a:p>
          <a:p>
            <a:pPr indent="-3213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60"/>
              <a:buAutoNum type="arabicPeriod"/>
            </a:pPr>
            <a:r>
              <a:rPr lang="pt-BR" sz="1460"/>
              <a:t>Proof of concept</a:t>
            </a:r>
            <a:endParaRPr sz="14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Referência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SzPts val="935"/>
              <a:buNone/>
            </a:pPr>
            <a:r>
              <a:rPr lang="pt-BR" sz="1660"/>
              <a:t>Bibliografia</a:t>
            </a:r>
            <a:endParaRPr sz="166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r>
              <a:rPr lang="pt-BR"/>
              <a:t>lossário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Domínio</a:t>
            </a:r>
            <a:r>
              <a:rPr lang="pt-BR"/>
              <a:t>: refere-se ao propósito do software, a qual ramo ele se </a:t>
            </a:r>
            <a:r>
              <a:rPr lang="pt-BR"/>
              <a:t>destina.</a:t>
            </a:r>
            <a:r>
              <a:rPr lang="pt-BR"/>
              <a:t> Exemplo: </a:t>
            </a:r>
            <a:r>
              <a:rPr lang="pt-BR"/>
              <a:t>domínio </a:t>
            </a:r>
            <a:r>
              <a:rPr lang="pt-BR"/>
              <a:t>de aplicação de antivírus, editores de vídeos, etc.;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Aplicações desktop</a:t>
            </a:r>
            <a:r>
              <a:rPr lang="pt-BR"/>
              <a:t>: programa que precisa estar instalado em sua máquina, independente de qual seja sua função.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Repositórios desktop</a:t>
            </a:r>
            <a:r>
              <a:rPr lang="pt-BR"/>
              <a:t>: quaisquer </a:t>
            </a:r>
            <a:r>
              <a:rPr lang="pt-BR"/>
              <a:t>repositórios que possuam dependências de aplicações desktop na linguagens Java, C# e JavaScript.</a:t>
            </a:r>
            <a:endParaRPr b="1"/>
          </a:p>
        </p:txBody>
      </p:sp>
      <p:sp>
        <p:nvSpPr>
          <p:cNvPr id="100" name="Google Shape;100;p1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Hipótese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7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H</a:t>
            </a:r>
            <a:r>
              <a:rPr lang="pt-BR"/>
              <a:t>ipótese 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636" y="4124475"/>
            <a:ext cx="730476" cy="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dos anos, os navegadores </a:t>
            </a:r>
            <a:r>
              <a:rPr lang="pt-BR"/>
              <a:t>evoluíram</a:t>
            </a:r>
            <a:r>
              <a:rPr lang="pt-BR"/>
              <a:t> e passaram a ter mais funcionalidades e suportar aplicações mais elaboradas. Nesse contexto, a evolução da internet e a praticidade de acessar os sistemas via web </a:t>
            </a:r>
            <a:r>
              <a:rPr lang="pt-BR"/>
              <a:t>diminuiu a necessidade de se ter uma aplicação desktop. Contudo, alguns domínios de aplicações necessitam de ser desktop, como antivírus;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sentido, foi </a:t>
            </a:r>
            <a:r>
              <a:rPr lang="pt-BR"/>
              <a:t>pensado</a:t>
            </a:r>
            <a:r>
              <a:rPr lang="pt-BR"/>
              <a:t> que </a:t>
            </a:r>
            <a:r>
              <a:rPr b="1" lang="pt-BR"/>
              <a:t>ainda existem domínios populares no contexto de aplicações desktop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2 - Partes interessadas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75" y="1365488"/>
            <a:ext cx="2412525" cy="2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Desenvolvedores analisando tecnologias para projetos;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Analistas, clientes e gestores de novos projetos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que ainda não decidiram qual é o melhor para o seu domínio, web ou desktop.</a:t>
            </a:r>
            <a:endParaRPr sz="1600"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 - </a:t>
            </a:r>
            <a:r>
              <a:rPr lang="pt-BR"/>
              <a:t>P</a:t>
            </a:r>
            <a:r>
              <a:rPr lang="pt-BR"/>
              <a:t>artes interessadas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33" name="Google Shape;133;p2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137" y="4058987"/>
            <a:ext cx="861475" cy="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3 - Objetivo</a:t>
            </a:r>
            <a:endParaRPr sz="30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50" y="923375"/>
            <a:ext cx="5675175" cy="3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