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  <p:embeddedFont>
      <p:font typeface="Public Sans Italics" charset="1" panose="00000000000000000000"/>
      <p:regular r:id="rId12"/>
    </p:embeddedFont>
    <p:embeddedFont>
      <p:font typeface="Public Sans Bold Italics" charset="1" panose="00000000000000000000"/>
      <p:regular r:id="rId13"/>
    </p:embeddedFont>
    <p:embeddedFont>
      <p:font typeface="Public Sans Thin" charset="1" panose="00000000000000000000"/>
      <p:regular r:id="rId14"/>
    </p:embeddedFont>
    <p:embeddedFont>
      <p:font typeface="Public Sans Thin Italics" charset="1" panose="00000000000000000000"/>
      <p:regular r:id="rId15"/>
    </p:embeddedFont>
    <p:embeddedFont>
      <p:font typeface="Public Sans Medium" charset="1" panose="00000000000000000000"/>
      <p:regular r:id="rId16"/>
    </p:embeddedFont>
    <p:embeddedFont>
      <p:font typeface="Public Sans Medium Italics" charset="1" panose="00000000000000000000"/>
      <p:regular r:id="rId17"/>
    </p:embeddedFont>
    <p:embeddedFont>
      <p:font typeface="Public Sans Heavy" charset="1" panose="00000000000000000000"/>
      <p:regular r:id="rId18"/>
    </p:embeddedFont>
    <p:embeddedFont>
      <p:font typeface="Public Sans Heavy Italics" charset="1" panose="00000000000000000000"/>
      <p:regular r:id="rId19"/>
    </p:embeddedFont>
    <p:embeddedFont>
      <p:font typeface="HK Grotesk" charset="1" panose="00000500000000000000"/>
      <p:regular r:id="rId20"/>
    </p:embeddedFont>
    <p:embeddedFont>
      <p:font typeface="HK Grotesk Bold" charset="1" panose="00000800000000000000"/>
      <p:regular r:id="rId21"/>
    </p:embeddedFont>
    <p:embeddedFont>
      <p:font typeface="HK Grotesk Italics" charset="1" panose="00000500000000000000"/>
      <p:regular r:id="rId22"/>
    </p:embeddedFont>
    <p:embeddedFont>
      <p:font typeface="HK Grotesk Bold Italics" charset="1" panose="00000800000000000000"/>
      <p:regular r:id="rId23"/>
    </p:embeddedFont>
    <p:embeddedFont>
      <p:font typeface="HK Grotesk Light" charset="1" panose="00000400000000000000"/>
      <p:regular r:id="rId24"/>
    </p:embeddedFont>
    <p:embeddedFont>
      <p:font typeface="HK Grotesk Light Italics" charset="1" panose="00000400000000000000"/>
      <p:regular r:id="rId25"/>
    </p:embeddedFont>
    <p:embeddedFont>
      <p:font typeface="HK Grotesk Medium" charset="1" panose="00000600000000000000"/>
      <p:regular r:id="rId26"/>
    </p:embeddedFont>
    <p:embeddedFont>
      <p:font typeface="HK Grotesk Medium Italics" charset="1" panose="00000600000000000000"/>
      <p:regular r:id="rId27"/>
    </p:embeddedFont>
    <p:embeddedFont>
      <p:font typeface="HK Grotesk Semi-Bold" charset="1" panose="00000700000000000000"/>
      <p:regular r:id="rId28"/>
    </p:embeddedFont>
    <p:embeddedFont>
      <p:font typeface="HK Grotesk Semi-Bold Italics" charset="1" panose="00000700000000000000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Italics" charset="1" panose="020B0606030504020204"/>
      <p:regular r:id="rId32"/>
    </p:embeddedFont>
    <p:embeddedFont>
      <p:font typeface="Open Sans Bold Italics" charset="1" panose="020B0806030504020204"/>
      <p:regular r:id="rId33"/>
    </p:embeddedFont>
    <p:embeddedFont>
      <p:font typeface="Open Sans Light" charset="1" panose="020B0306030504020204"/>
      <p:regular r:id="rId34"/>
    </p:embeddedFont>
    <p:embeddedFont>
      <p:font typeface="Open Sans Light Italics" charset="1" panose="020B0306030504020204"/>
      <p:regular r:id="rId35"/>
    </p:embeddedFont>
    <p:embeddedFont>
      <p:font typeface="Open Sans Ultra-Bold" charset="1" panose="00000000000000000000"/>
      <p:regular r:id="rId36"/>
    </p:embeddedFont>
    <p:embeddedFont>
      <p:font typeface="Open Sans Ultra-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54" Target="slides/slide17.xml" Type="http://schemas.openxmlformats.org/officeDocument/2006/relationships/slide"/><Relationship Id="rId55" Target="slides/slide18.xml" Type="http://schemas.openxmlformats.org/officeDocument/2006/relationships/slide"/><Relationship Id="rId56" Target="slides/slide19.xml" Type="http://schemas.openxmlformats.org/officeDocument/2006/relationships/slide"/><Relationship Id="rId57" Target="slides/slide20.xml" Type="http://schemas.openxmlformats.org/officeDocument/2006/relationships/slide"/><Relationship Id="rId58" Target="slides/slide21.xml" Type="http://schemas.openxmlformats.org/officeDocument/2006/relationships/slide"/><Relationship Id="rId59" Target="slides/slide22.xml" Type="http://schemas.openxmlformats.org/officeDocument/2006/relationships/slide"/><Relationship Id="rId6" Target="fonts/font6.fntdata" Type="http://schemas.openxmlformats.org/officeDocument/2006/relationships/font"/><Relationship Id="rId60" Target="slides/slide23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443435" y="3988296"/>
            <a:ext cx="10404872" cy="10404872"/>
          </a:xfrm>
          <a:custGeom>
            <a:avLst/>
            <a:gdLst/>
            <a:ahLst/>
            <a:cxnLst/>
            <a:rect r="r" b="b" t="t" l="l"/>
            <a:pathLst>
              <a:path h="10404872" w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9326562" y="-4106168"/>
            <a:ext cx="10404872" cy="10404872"/>
          </a:xfrm>
          <a:custGeom>
            <a:avLst/>
            <a:gdLst/>
            <a:ahLst/>
            <a:cxnLst/>
            <a:rect r="r" b="b" t="t" l="l"/>
            <a:pathLst>
              <a:path h="10404872" w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49619" y="2161010"/>
            <a:ext cx="11753888" cy="3654570"/>
          </a:xfrm>
          <a:custGeom>
            <a:avLst/>
            <a:gdLst/>
            <a:ahLst/>
            <a:cxnLst/>
            <a:rect r="r" b="b" t="t" l="l"/>
            <a:pathLst>
              <a:path h="3654570" w="11753888">
                <a:moveTo>
                  <a:pt x="0" y="0"/>
                </a:moveTo>
                <a:lnTo>
                  <a:pt x="11753887" y="0"/>
                </a:lnTo>
                <a:lnTo>
                  <a:pt x="11753887" y="3654571"/>
                </a:lnTo>
                <a:lnTo>
                  <a:pt x="0" y="3654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33447" y="5929232"/>
            <a:ext cx="13459130" cy="66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0"/>
              </a:lnSpc>
              <a:spcBef>
                <a:spcPct val="0"/>
              </a:spcBef>
            </a:pPr>
            <a:r>
              <a:rPr lang="en-US" sz="3836">
                <a:solidFill>
                  <a:srgbClr val="FFFFFF"/>
                </a:solidFill>
                <a:latin typeface="Public Sans"/>
              </a:rPr>
              <a:t>Reingresso de Ex-Presidiários no Mercado de Trabalho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3468204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78561" y="5860181"/>
            <a:ext cx="8330879" cy="104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85"/>
              </a:lnSpc>
              <a:spcBef>
                <a:spcPct val="0"/>
              </a:spcBef>
            </a:pPr>
            <a:r>
              <a:rPr lang="en-US" sz="6904">
                <a:solidFill>
                  <a:srgbClr val="FFFFFF"/>
                </a:solidFill>
                <a:latin typeface="HK Grotesk Bold"/>
              </a:rPr>
              <a:t>Projeto de Interfaces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36037" y="2543175"/>
            <a:ext cx="11015926" cy="6715125"/>
          </a:xfrm>
          <a:custGeom>
            <a:avLst/>
            <a:gdLst/>
            <a:ahLst/>
            <a:cxnLst/>
            <a:rect r="r" b="b" t="t" l="l"/>
            <a:pathLst>
              <a:path h="6715125" w="11015926">
                <a:moveTo>
                  <a:pt x="0" y="0"/>
                </a:moveTo>
                <a:lnTo>
                  <a:pt x="11015926" y="0"/>
                </a:lnTo>
                <a:lnTo>
                  <a:pt x="11015926" y="6715125"/>
                </a:lnTo>
                <a:lnTo>
                  <a:pt x="0" y="6715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95993" y="1324238"/>
            <a:ext cx="6990569" cy="91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Projeto de interfaces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49951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7371" y="5489299"/>
            <a:ext cx="529110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5"/>
              </a:lnSpc>
              <a:spcBef>
                <a:spcPct val="0"/>
              </a:spcBef>
            </a:pPr>
            <a:r>
              <a:rPr lang="en-US" sz="6904">
                <a:solidFill>
                  <a:srgbClr val="FFFFFF"/>
                </a:solidFill>
                <a:latin typeface="HK Grotesk Bold"/>
              </a:rPr>
              <a:t>Arquitetura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0" y="4190365"/>
            <a:ext cx="569074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Componentes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Tecnologias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277106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15472" y="4858464"/>
            <a:ext cx="5257056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Open Sans Bold"/>
              </a:rPr>
              <a:t>Arquitetura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21384" y="6652340"/>
            <a:ext cx="864523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Componentes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00307"/>
            <a:ext cx="10665220" cy="304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87679" indent="-543839" lvl="1">
              <a:lnSpc>
                <a:spcPts val="6045"/>
              </a:lnSpc>
              <a:buFont typeface="Arial"/>
              <a:buChar char="•"/>
            </a:pPr>
            <a:r>
              <a:rPr lang="en-US" sz="5037">
                <a:solidFill>
                  <a:srgbClr val="FFFFFF"/>
                </a:solidFill>
                <a:latin typeface="HK Grotesk Bold"/>
              </a:rPr>
              <a:t>Tela de Login</a:t>
            </a:r>
          </a:p>
          <a:p>
            <a:pPr marL="1087679" indent="-543839" lvl="1">
              <a:lnSpc>
                <a:spcPts val="6045"/>
              </a:lnSpc>
              <a:buFont typeface="Arial"/>
              <a:buChar char="•"/>
            </a:pPr>
            <a:r>
              <a:rPr lang="en-US" sz="5037">
                <a:solidFill>
                  <a:srgbClr val="FFFFFF"/>
                </a:solidFill>
                <a:latin typeface="HK Grotesk Bold"/>
              </a:rPr>
              <a:t>Espaço do Cliente</a:t>
            </a:r>
          </a:p>
          <a:p>
            <a:pPr marL="1087679" indent="-543839" lvl="1">
              <a:lnSpc>
                <a:spcPts val="6045"/>
              </a:lnSpc>
              <a:buFont typeface="Arial"/>
              <a:buChar char="•"/>
            </a:pPr>
            <a:r>
              <a:rPr lang="en-US" sz="5037">
                <a:solidFill>
                  <a:srgbClr val="FFFFFF"/>
                </a:solidFill>
                <a:latin typeface="HK Grotesk Bold"/>
              </a:rPr>
              <a:t>Espaço do Empregador</a:t>
            </a:r>
          </a:p>
          <a:p>
            <a:pPr marL="1087679" indent="-543839" lvl="1">
              <a:lnSpc>
                <a:spcPts val="6045"/>
              </a:lnSpc>
              <a:spcBef>
                <a:spcPct val="0"/>
              </a:spcBef>
              <a:buFont typeface="Arial"/>
              <a:buChar char="•"/>
            </a:pPr>
            <a:r>
              <a:rPr lang="en-US" sz="5037">
                <a:solidFill>
                  <a:srgbClr val="FFFFFF"/>
                </a:solidFill>
                <a:latin typeface="HK Grotesk Bold"/>
              </a:rPr>
              <a:t>Espaço do Oficial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2484" y="1324238"/>
            <a:ext cx="9177588" cy="91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Arquitetura - componentes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277106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15472" y="4858464"/>
            <a:ext cx="5257056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Open Sans Bold"/>
              </a:rPr>
              <a:t>Arquitetura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21384" y="6652340"/>
            <a:ext cx="864523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Tecnologias empregadas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9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3044" y="6697311"/>
            <a:ext cx="2143622" cy="2143622"/>
          </a:xfrm>
          <a:custGeom>
            <a:avLst/>
            <a:gdLst/>
            <a:ahLst/>
            <a:cxnLst/>
            <a:rect r="r" b="b" t="t" l="l"/>
            <a:pathLst>
              <a:path h="2143622" w="2143622">
                <a:moveTo>
                  <a:pt x="0" y="0"/>
                </a:moveTo>
                <a:lnTo>
                  <a:pt x="2143623" y="0"/>
                </a:lnTo>
                <a:lnTo>
                  <a:pt x="2143623" y="2143623"/>
                </a:lnTo>
                <a:lnTo>
                  <a:pt x="0" y="2143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41333" y="3744656"/>
            <a:ext cx="2143622" cy="2143622"/>
          </a:xfrm>
          <a:custGeom>
            <a:avLst/>
            <a:gdLst/>
            <a:ahLst/>
            <a:cxnLst/>
            <a:rect r="r" b="b" t="t" l="l"/>
            <a:pathLst>
              <a:path h="2143622" w="2143622">
                <a:moveTo>
                  <a:pt x="0" y="0"/>
                </a:moveTo>
                <a:lnTo>
                  <a:pt x="2143623" y="0"/>
                </a:lnTo>
                <a:lnTo>
                  <a:pt x="2143623" y="2143623"/>
                </a:lnTo>
                <a:lnTo>
                  <a:pt x="0" y="21436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55687" y="3766585"/>
            <a:ext cx="2143622" cy="2143622"/>
          </a:xfrm>
          <a:custGeom>
            <a:avLst/>
            <a:gdLst/>
            <a:ahLst/>
            <a:cxnLst/>
            <a:rect r="r" b="b" t="t" l="l"/>
            <a:pathLst>
              <a:path h="2143622" w="2143622">
                <a:moveTo>
                  <a:pt x="0" y="0"/>
                </a:moveTo>
                <a:lnTo>
                  <a:pt x="2143622" y="0"/>
                </a:lnTo>
                <a:lnTo>
                  <a:pt x="2143622" y="2143622"/>
                </a:lnTo>
                <a:lnTo>
                  <a:pt x="0" y="2143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77615" y="6741168"/>
            <a:ext cx="2099765" cy="2099765"/>
          </a:xfrm>
          <a:custGeom>
            <a:avLst/>
            <a:gdLst/>
            <a:ahLst/>
            <a:cxnLst/>
            <a:rect r="r" b="b" t="t" l="l"/>
            <a:pathLst>
              <a:path h="2099765" w="2099765">
                <a:moveTo>
                  <a:pt x="0" y="0"/>
                </a:moveTo>
                <a:lnTo>
                  <a:pt x="2099766" y="0"/>
                </a:lnTo>
                <a:lnTo>
                  <a:pt x="2099766" y="2099766"/>
                </a:lnTo>
                <a:lnTo>
                  <a:pt x="0" y="20997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24973" y="3766585"/>
            <a:ext cx="2099765" cy="2099765"/>
          </a:xfrm>
          <a:custGeom>
            <a:avLst/>
            <a:gdLst/>
            <a:ahLst/>
            <a:cxnLst/>
            <a:rect r="r" b="b" t="t" l="l"/>
            <a:pathLst>
              <a:path h="2099765" w="2099765">
                <a:moveTo>
                  <a:pt x="0" y="0"/>
                </a:moveTo>
                <a:lnTo>
                  <a:pt x="2099765" y="0"/>
                </a:lnTo>
                <a:lnTo>
                  <a:pt x="2099765" y="2099765"/>
                </a:lnTo>
                <a:lnTo>
                  <a:pt x="0" y="20997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96497" y="1019175"/>
            <a:ext cx="8662803" cy="181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Arquitetura - tecnologias empregadas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71661" y="5818725"/>
            <a:ext cx="606389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CSS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52470" y="5840654"/>
            <a:ext cx="951722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HTML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18189" y="5840654"/>
            <a:ext cx="1589911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JavaScript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3467" y="8793309"/>
            <a:ext cx="468062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Git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71602" y="8793309"/>
            <a:ext cx="1246271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VSCode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76787"/>
            <a:ext cx="16230600" cy="133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HK Grotesk Bold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82557" y="4029075"/>
            <a:ext cx="9076743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Processo adotado pelo grupo</a:t>
            </a:r>
          </a:p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Divisão de papéis</a:t>
            </a:r>
          </a:p>
          <a:p>
            <a:pPr marL="1057901" indent="-528951" lvl="1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Ferramentas utilizadas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6068" y="3462587"/>
            <a:ext cx="7323661" cy="2844775"/>
          </a:xfrm>
          <a:custGeom>
            <a:avLst/>
            <a:gdLst/>
            <a:ahLst/>
            <a:cxnLst/>
            <a:rect r="r" b="b" t="t" l="l"/>
            <a:pathLst>
              <a:path h="2844775" w="7323661">
                <a:moveTo>
                  <a:pt x="0" y="0"/>
                </a:moveTo>
                <a:lnTo>
                  <a:pt x="7323661" y="0"/>
                </a:lnTo>
                <a:lnTo>
                  <a:pt x="7323661" y="2844775"/>
                </a:lnTo>
                <a:lnTo>
                  <a:pt x="0" y="2844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872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11112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Metodologia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96497" y="1019175"/>
            <a:ext cx="8662803" cy="181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Processo adotado pelo grupo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2036" y="3323456"/>
            <a:ext cx="2342257" cy="88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SCRUM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43727"/>
            <a:ext cx="6318424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Visão do projeto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Divisão das funcionalidades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Definição das prioridades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Divisão em ciclos (Sprints)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Revisão das Sprints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09789" y="6278787"/>
            <a:ext cx="1223102" cy="62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Open Sans"/>
              </a:rPr>
              <a:t>Product Backlog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40842" y="6278787"/>
            <a:ext cx="1223102" cy="62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Open Sans"/>
              </a:rPr>
              <a:t>Sprint Backlog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68288" y="6278787"/>
            <a:ext cx="1223102" cy="302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Open Sans"/>
              </a:rPr>
              <a:t>Sprint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24187" y="6278787"/>
            <a:ext cx="1223102" cy="1261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Open Sans"/>
              </a:rPr>
              <a:t>Working increment of the software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17193" y="5124450"/>
            <a:ext cx="725293" cy="23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3"/>
              </a:lnSpc>
            </a:pPr>
            <a:r>
              <a:rPr lang="en-US" sz="1416">
                <a:solidFill>
                  <a:srgbClr val="FFFFFF"/>
                </a:solidFill>
                <a:latin typeface="Open Sans"/>
              </a:rPr>
              <a:t>30 days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18936" y="4181827"/>
            <a:ext cx="794026" cy="262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550">
                <a:solidFill>
                  <a:srgbClr val="FFFFFF"/>
                </a:solidFill>
                <a:latin typeface="Open Sans"/>
              </a:rPr>
              <a:t>24 hrs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78795" y="4188967"/>
            <a:ext cx="10980505" cy="5069333"/>
          </a:xfrm>
          <a:custGeom>
            <a:avLst/>
            <a:gdLst/>
            <a:ahLst/>
            <a:cxnLst/>
            <a:rect r="r" b="b" t="t" l="l"/>
            <a:pathLst>
              <a:path h="5069333" w="10980505">
                <a:moveTo>
                  <a:pt x="0" y="0"/>
                </a:moveTo>
                <a:lnTo>
                  <a:pt x="10980505" y="0"/>
                </a:lnTo>
                <a:lnTo>
                  <a:pt x="10980505" y="5069333"/>
                </a:lnTo>
                <a:lnTo>
                  <a:pt x="0" y="5069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11112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Metodologia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96497" y="1019175"/>
            <a:ext cx="8662803" cy="181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Processo adotado pelo grupo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3275" y="5770647"/>
            <a:ext cx="2870225" cy="181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Design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Thinking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76750"/>
            <a:ext cx="162306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HK Grotesk Bold"/>
              </a:rPr>
              <a:t>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029075"/>
            <a:ext cx="7197810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Contextualização</a:t>
            </a:r>
          </a:p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Barreiras</a:t>
            </a:r>
          </a:p>
          <a:p>
            <a:pPr marL="1057901" indent="-528951" lvl="1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Colaborações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711112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96497" y="1324238"/>
            <a:ext cx="8662803" cy="91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Divisão de papéis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28626"/>
            <a:ext cx="12598003" cy="273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Grupo 5 - composto de 5 integrantes: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3 integrantes no HTML e JavaScript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2 integrantes no CSS </a:t>
            </a:r>
            <a:r>
              <a:rPr lang="en-US" sz="5199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711112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Metodologia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96497" y="1324238"/>
            <a:ext cx="8662803" cy="91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5"/>
              </a:lnSpc>
              <a:spcBef>
                <a:spcPct val="0"/>
              </a:spcBef>
            </a:pPr>
            <a:r>
              <a:rPr lang="en-US" sz="5970">
                <a:solidFill>
                  <a:srgbClr val="FFFFFF"/>
                </a:solidFill>
                <a:latin typeface="HK Grotesk Bold"/>
              </a:rPr>
              <a:t>Ferramentas utilizadas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384254" y="4520618"/>
            <a:ext cx="2288239" cy="2288239"/>
          </a:xfrm>
          <a:custGeom>
            <a:avLst/>
            <a:gdLst/>
            <a:ahLst/>
            <a:cxnLst/>
            <a:rect r="r" b="b" t="t" l="l"/>
            <a:pathLst>
              <a:path h="2288239" w="2288239">
                <a:moveTo>
                  <a:pt x="0" y="0"/>
                </a:moveTo>
                <a:lnTo>
                  <a:pt x="2288239" y="0"/>
                </a:lnTo>
                <a:lnTo>
                  <a:pt x="2288239" y="2288239"/>
                </a:lnTo>
                <a:lnTo>
                  <a:pt x="0" y="228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83151" y="4570998"/>
            <a:ext cx="2143622" cy="2143622"/>
          </a:xfrm>
          <a:custGeom>
            <a:avLst/>
            <a:gdLst/>
            <a:ahLst/>
            <a:cxnLst/>
            <a:rect r="r" b="b" t="t" l="l"/>
            <a:pathLst>
              <a:path h="2143622" w="2143622">
                <a:moveTo>
                  <a:pt x="0" y="0"/>
                </a:moveTo>
                <a:lnTo>
                  <a:pt x="2143622" y="0"/>
                </a:lnTo>
                <a:lnTo>
                  <a:pt x="2143622" y="2143623"/>
                </a:lnTo>
                <a:lnTo>
                  <a:pt x="0" y="21436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41123" y="4636832"/>
            <a:ext cx="2062623" cy="2011955"/>
          </a:xfrm>
          <a:custGeom>
            <a:avLst/>
            <a:gdLst/>
            <a:ahLst/>
            <a:cxnLst/>
            <a:rect r="r" b="b" t="t" l="l"/>
            <a:pathLst>
              <a:path h="2011955" w="2062623">
                <a:moveTo>
                  <a:pt x="0" y="0"/>
                </a:moveTo>
                <a:lnTo>
                  <a:pt x="2062623" y="0"/>
                </a:lnTo>
                <a:lnTo>
                  <a:pt x="2062623" y="2011955"/>
                </a:lnTo>
                <a:lnTo>
                  <a:pt x="0" y="2011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3077" t="0" r="-4271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49856" y="6666996"/>
            <a:ext cx="1157036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GitHub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63261" y="6666996"/>
            <a:ext cx="983402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Figma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74358" y="6666996"/>
            <a:ext cx="760676" cy="4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FFFFFF"/>
                </a:solidFill>
                <a:latin typeface="Open Sans"/>
              </a:rPr>
              <a:t>Miro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76" y="3971126"/>
            <a:ext cx="2160560" cy="2344749"/>
          </a:xfrm>
          <a:custGeom>
            <a:avLst/>
            <a:gdLst/>
            <a:ahLst/>
            <a:cxnLst/>
            <a:rect r="r" b="b" t="t" l="l"/>
            <a:pathLst>
              <a:path h="2344749" w="2160560">
                <a:moveTo>
                  <a:pt x="0" y="0"/>
                </a:moveTo>
                <a:lnTo>
                  <a:pt x="2160560" y="0"/>
                </a:lnTo>
                <a:lnTo>
                  <a:pt x="2160560" y="2344748"/>
                </a:lnTo>
                <a:lnTo>
                  <a:pt x="0" y="2344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711112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Equipe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767865"/>
            <a:ext cx="3145601" cy="249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576">
                <a:solidFill>
                  <a:srgbClr val="FFFFFF"/>
                </a:solidFill>
                <a:latin typeface="Open Sans"/>
              </a:rPr>
              <a:t>Alexandre Bernardes Alves Fernandes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03155" y="6767865"/>
            <a:ext cx="3145601" cy="186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576">
                <a:solidFill>
                  <a:srgbClr val="FFFFFF"/>
                </a:solidFill>
                <a:latin typeface="Open Sans"/>
              </a:rPr>
              <a:t>Raphael Sena Augusto de Brito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73336" y="6767865"/>
            <a:ext cx="3145601" cy="123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576">
                <a:solidFill>
                  <a:srgbClr val="FFFFFF"/>
                </a:solidFill>
                <a:latin typeface="Open Sans"/>
              </a:rPr>
              <a:t>Raul Cardoso Siqueira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43518" y="6767865"/>
            <a:ext cx="3145601" cy="123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576">
                <a:solidFill>
                  <a:srgbClr val="FFFFFF"/>
                </a:solidFill>
                <a:latin typeface="Open Sans"/>
              </a:rPr>
              <a:t>Victor Gabriel Santos Rocha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13699" y="6767865"/>
            <a:ext cx="3145601" cy="186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576">
                <a:solidFill>
                  <a:srgbClr val="FFFFFF"/>
                </a:solidFill>
                <a:latin typeface="Open Sans"/>
              </a:rPr>
              <a:t>Vinicius Trevisani de Assunção</a:t>
            </a:r>
            <a:r>
              <a:rPr lang="en-US" sz="3576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" y="0"/>
            <a:ext cx="18297525" cy="10287000"/>
          </a:xfrm>
          <a:custGeom>
            <a:avLst/>
            <a:gdLst/>
            <a:ahLst/>
            <a:cxnLst/>
            <a:rect r="r" b="b" t="t" l="l"/>
            <a:pathLst>
              <a:path h="10287000" w="18297525">
                <a:moveTo>
                  <a:pt x="0" y="0"/>
                </a:moveTo>
                <a:lnTo>
                  <a:pt x="18297524" y="0"/>
                </a:lnTo>
                <a:lnTo>
                  <a:pt x="182975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99308" y="7442995"/>
            <a:ext cx="8739294" cy="2717260"/>
          </a:xfrm>
          <a:custGeom>
            <a:avLst/>
            <a:gdLst/>
            <a:ahLst/>
            <a:cxnLst/>
            <a:rect r="r" b="b" t="t" l="l"/>
            <a:pathLst>
              <a:path h="2717260" w="8739294">
                <a:moveTo>
                  <a:pt x="0" y="0"/>
                </a:moveTo>
                <a:lnTo>
                  <a:pt x="8739294" y="0"/>
                </a:lnTo>
                <a:lnTo>
                  <a:pt x="8739294" y="2717260"/>
                </a:lnTo>
                <a:lnTo>
                  <a:pt x="0" y="2717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53768" y="4476787"/>
            <a:ext cx="4980463" cy="133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HK Grotesk Bold"/>
              </a:rPr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Problema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543175"/>
            <a:ext cx="14616507" cy="4961194"/>
            <a:chOff x="0" y="0"/>
            <a:chExt cx="19488676" cy="661492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9488676" cy="1392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285"/>
                </a:lnSpc>
                <a:spcBef>
                  <a:spcPct val="0"/>
                </a:spcBef>
              </a:pPr>
              <a:r>
                <a:rPr lang="en-US" sz="6904">
                  <a:solidFill>
                    <a:srgbClr val="FFFFFF"/>
                  </a:solidFill>
                  <a:latin typeface="HK Grotesk Bold"/>
                </a:rPr>
                <a:t>Contextualização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95932"/>
              <a:ext cx="19488676" cy="4477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52221" indent="-526111" lvl="1">
                <a:lnSpc>
                  <a:spcPts val="6823"/>
                </a:lnSpc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Dificuldade de acesso ao mercado de trabalho;</a:t>
              </a:r>
            </a:p>
            <a:p>
              <a:pPr marL="1052221" indent="-526111" lvl="1">
                <a:lnSpc>
                  <a:spcPts val="6823"/>
                </a:lnSpc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Quase sempre sem segunda chance para um recomeço de vida;</a:t>
              </a:r>
            </a:p>
            <a:p>
              <a:pPr marL="1052221" indent="-526111" lvl="1">
                <a:lnSpc>
                  <a:spcPts val="682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Reincidência elevada: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Problema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594379"/>
            <a:ext cx="14616507" cy="6663921"/>
            <a:chOff x="0" y="0"/>
            <a:chExt cx="19488676" cy="888522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9488676" cy="1392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285"/>
                </a:lnSpc>
                <a:spcBef>
                  <a:spcPct val="0"/>
                </a:spcBef>
              </a:pPr>
              <a:r>
                <a:rPr lang="en-US" sz="6904">
                  <a:solidFill>
                    <a:srgbClr val="FFFFFF"/>
                  </a:solidFill>
                  <a:latin typeface="HK Grotesk Bold"/>
                </a:rPr>
                <a:t>Barreiras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95932"/>
              <a:ext cx="19488676" cy="6748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52221" indent="-526111" lvl="1">
                <a:lnSpc>
                  <a:spcPts val="6823"/>
                </a:lnSpc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Falta de educação formal;</a:t>
              </a:r>
            </a:p>
            <a:p>
              <a:pPr marL="1052221" indent="-526111" lvl="1">
                <a:lnSpc>
                  <a:spcPts val="6823"/>
                </a:lnSpc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Falta de experiência profissional;</a:t>
              </a:r>
            </a:p>
            <a:p>
              <a:pPr marL="1052221" indent="-526111" lvl="1">
                <a:lnSpc>
                  <a:spcPts val="6823"/>
                </a:lnSpc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Desafios estruturais do sistema prisional brasileiro;</a:t>
              </a:r>
            </a:p>
            <a:p>
              <a:pPr marL="1052221" indent="-526111" lvl="1">
                <a:lnSpc>
                  <a:spcPts val="682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Superlotação e falta de programas eficazes de reabilitação.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Problema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543175"/>
            <a:ext cx="14616507" cy="4110737"/>
            <a:chOff x="0" y="0"/>
            <a:chExt cx="19488676" cy="548098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9488676" cy="1392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285"/>
                </a:lnSpc>
                <a:spcBef>
                  <a:spcPct val="0"/>
                </a:spcBef>
              </a:pPr>
              <a:r>
                <a:rPr lang="en-US" sz="6904">
                  <a:solidFill>
                    <a:srgbClr val="FFFFFF"/>
                  </a:solidFill>
                  <a:latin typeface="HK Grotesk Bold"/>
                </a:rPr>
                <a:t>Colaborações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95932"/>
              <a:ext cx="19488676" cy="3343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52221" indent="-526111" lvl="1">
                <a:lnSpc>
                  <a:spcPts val="6823"/>
                </a:lnSpc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Autoridades, instituições e empresas e sociedade;</a:t>
              </a:r>
            </a:p>
            <a:p>
              <a:pPr marL="1052221" indent="-526111" lvl="1">
                <a:lnSpc>
                  <a:spcPts val="682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873">
                  <a:solidFill>
                    <a:srgbClr val="FFFFFF"/>
                  </a:solidFill>
                  <a:latin typeface="Public Sans"/>
                </a:rPr>
                <a:t>Reintegração possível e eficaz.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76750"/>
            <a:ext cx="162306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3657600"/>
            <a:ext cx="7197810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Histórias de Usuários</a:t>
            </a:r>
          </a:p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Requisitos</a:t>
            </a:r>
          </a:p>
          <a:p>
            <a:pPr marL="1057901" indent="-528951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Projeto de Interfaces</a:t>
            </a:r>
          </a:p>
          <a:p>
            <a:pPr marL="1057901" indent="-528951" lvl="1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HK Grotesk Bold"/>
              </a:rPr>
              <a:t>Arquitetura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9775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162363"/>
            <a:ext cx="16230600" cy="6095937"/>
            <a:chOff x="0" y="0"/>
            <a:chExt cx="21640800" cy="812791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21640800" cy="1392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285"/>
                </a:lnSpc>
                <a:spcBef>
                  <a:spcPct val="0"/>
                </a:spcBef>
              </a:pPr>
              <a:r>
                <a:rPr lang="en-US" sz="6904">
                  <a:solidFill>
                    <a:srgbClr val="FFFFFF"/>
                  </a:solidFill>
                  <a:latin typeface="HK Grotesk Bold"/>
                </a:rPr>
                <a:t>Histórias de Usuários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34032"/>
              <a:ext cx="21640800" cy="59527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85200" indent="-342600" lvl="1">
                <a:lnSpc>
                  <a:spcPts val="4443"/>
                </a:lnSpc>
                <a:buFont typeface="Arial"/>
                <a:buChar char="•"/>
              </a:pP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Como 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ex-presidiário, </a:t>
              </a: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eu quero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encontrar oportunidades de trabalho que sejam compatíveis com minhas habilidades e experiências, </a:t>
              </a: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para que eu possa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me reintegrar à sociedade com sucesso.</a:t>
              </a:r>
            </a:p>
            <a:p>
              <a:pPr marL="685200" indent="-342600" lvl="1">
                <a:lnSpc>
                  <a:spcPts val="4443"/>
                </a:lnSpc>
                <a:buFont typeface="Arial"/>
                <a:buChar char="•"/>
              </a:pP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Como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empregador, </a:t>
              </a: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eu quero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encontrar candidatos qualificados com experiência em diferentes áreas, </a:t>
              </a: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para que eu possa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contratar a pessoa certa para o trabalho.</a:t>
              </a:r>
            </a:p>
            <a:p>
              <a:pPr marL="685200" indent="-342600" lvl="1">
                <a:lnSpc>
                  <a:spcPts val="444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Como 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oficial de condicional, </a:t>
              </a: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eu quero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acompanhar o progresso dos ex-presidiários que estão sob minha supervisão, </a:t>
              </a:r>
              <a:r>
                <a:rPr lang="en-US" sz="3173">
                  <a:solidFill>
                    <a:srgbClr val="FFFFFF"/>
                  </a:solidFill>
                  <a:latin typeface="Public Sans Bold"/>
                </a:rPr>
                <a:t>para que eu possa</a:t>
              </a:r>
              <a:r>
                <a:rPr lang="en-US" sz="3173">
                  <a:solidFill>
                    <a:srgbClr val="FFFFFF"/>
                  </a:solidFill>
                  <a:latin typeface="Public Sans"/>
                </a:rPr>
                <a:t> ajudá-los a se reintegrar à sociedade com sucesso.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33136" y="1276387"/>
            <a:ext cx="8326164" cy="101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5"/>
              </a:lnSpc>
              <a:spcBef>
                <a:spcPct val="0"/>
              </a:spcBef>
            </a:pPr>
            <a:r>
              <a:rPr lang="en-US" sz="6704">
                <a:solidFill>
                  <a:srgbClr val="FFFFFF"/>
                </a:solidFill>
                <a:latin typeface="HK Grotesk Bold"/>
              </a:rPr>
              <a:t>Requisitos Funcionais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2960" y="3451429"/>
            <a:ext cx="4058726" cy="1107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7"/>
              </a:lnSpc>
            </a:pPr>
            <a:r>
              <a:rPr lang="en-US" sz="3190">
                <a:solidFill>
                  <a:srgbClr val="FFFFFF"/>
                </a:solidFill>
                <a:latin typeface="Open Sans Bold"/>
              </a:rPr>
              <a:t>Funcionalidades para Ex-presidiários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70279"/>
            <a:ext cx="5027245" cy="2108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Cadastro e autenticação</a:t>
            </a:r>
          </a:p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Pesquisa de vagas</a:t>
            </a:r>
          </a:p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Orientação profissional</a:t>
            </a:r>
          </a:p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Rede de apoio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14637" y="3451429"/>
            <a:ext cx="4058726" cy="1107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7"/>
              </a:lnSpc>
            </a:pPr>
            <a:r>
              <a:rPr lang="en-US" sz="3190">
                <a:solidFill>
                  <a:srgbClr val="FFFFFF"/>
                </a:solidFill>
                <a:latin typeface="Open Sans Bold"/>
              </a:rPr>
              <a:t>Funcionalidades para empregadores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30378" y="4670279"/>
            <a:ext cx="5027245" cy="2108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Cadastro e autenticação</a:t>
            </a:r>
          </a:p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Divulgação de vagas</a:t>
            </a:r>
          </a:p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Acompanhamento de candidatos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16315" y="3451429"/>
            <a:ext cx="4058726" cy="1107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7"/>
              </a:lnSpc>
            </a:pPr>
            <a:r>
              <a:rPr lang="en-US" sz="3190">
                <a:solidFill>
                  <a:srgbClr val="FFFFFF"/>
                </a:solidFill>
                <a:latin typeface="Open Sans Bold"/>
              </a:rPr>
              <a:t>Funcionalidades para Oficiais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32055" y="4670279"/>
            <a:ext cx="5027245" cy="157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Gerenciamento de casos</a:t>
            </a:r>
          </a:p>
          <a:p>
            <a:pPr marL="650643" indent="-325322" lvl="1">
              <a:lnSpc>
                <a:spcPts val="4219"/>
              </a:lnSpc>
              <a:buFont typeface="Arial"/>
              <a:buChar char="•"/>
            </a:pPr>
            <a:r>
              <a:rPr lang="en-US" sz="3013">
                <a:solidFill>
                  <a:srgbClr val="FFFFFF"/>
                </a:solidFill>
                <a:latin typeface="Open Sans"/>
              </a:rPr>
              <a:t>Comunicação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664845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HK Grotesk Bold"/>
              </a:rPr>
              <a:t>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46686" y="1276387"/>
            <a:ext cx="9812614" cy="101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5"/>
              </a:lnSpc>
              <a:spcBef>
                <a:spcPct val="0"/>
              </a:spcBef>
            </a:pPr>
            <a:r>
              <a:rPr lang="en-US" sz="6704">
                <a:solidFill>
                  <a:srgbClr val="FFFFFF"/>
                </a:solidFill>
                <a:latin typeface="HK Grotesk Bold"/>
              </a:rPr>
              <a:t>Requisitos não-funcionais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58974"/>
            <a:ext cx="7744911" cy="347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3981" indent="-536990" lvl="1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Open Sans"/>
              </a:rPr>
              <a:t>Usabilidade</a:t>
            </a:r>
          </a:p>
          <a:p>
            <a:pPr marL="1073981" indent="-536990" lvl="1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Open Sans"/>
              </a:rPr>
              <a:t>Desempenho</a:t>
            </a:r>
          </a:p>
          <a:p>
            <a:pPr marL="1073981" indent="-536990" lvl="1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Open Sans"/>
              </a:rPr>
              <a:t>Segurança</a:t>
            </a:r>
          </a:p>
          <a:p>
            <a:pPr marL="1073981" indent="-536990" lvl="1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Open Sans"/>
              </a:rPr>
              <a:t>Manutenabilidade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DAGCuamlfvM</dc:identifier>
  <dcterms:modified xsi:type="dcterms:W3CDTF">2011-08-01T06:04:30Z</dcterms:modified>
  <cp:revision>1</cp:revision>
  <dc:title>Apresentação Básica Simples Elegante Profissional Preto Vermelho</dc:title>
</cp:coreProperties>
</file>