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8288000" cy="10287000"/>
  <p:notesSz cx="6858000" cy="9144000"/>
  <p:embeddedFontLst>
    <p:embeddedFont>
      <p:font typeface="Open Sans Medium Italics" charset="1" panose="00000000000000000000"/>
      <p:regular r:id="rId25"/>
    </p:embeddedFont>
    <p:embeddedFont>
      <p:font typeface="Open Sans Bold Italics" charset="1" panose="00000000000000000000"/>
      <p:regular r:id="rId26"/>
    </p:embeddedFont>
    <p:embeddedFont>
      <p:font typeface="Antonio Bold" charset="1" panose="02000803000000000000"/>
      <p:regular r:id="rId27"/>
    </p:embeddedFont>
    <p:embeddedFont>
      <p:font typeface="Canva Sans Bold" charset="1" panose="020B0803030501040103"/>
      <p:regular r:id="rId28"/>
    </p:embeddedFont>
    <p:embeddedFont>
      <p:font typeface="Open Sauce" charset="1" panose="00000500000000000000"/>
      <p:regular r:id="rId29"/>
    </p:embeddedFont>
    <p:embeddedFont>
      <p:font typeface="Open Sauce Bold" charset="1" panose="00000800000000000000"/>
      <p:regular r:id="rId30"/>
    </p:embeddedFont>
    <p:embeddedFont>
      <p:font typeface="Open Sans" charset="1" panose="0000000000000000000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jpe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35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Relationship Id="rId3" Target="../media/image37.png" Type="http://schemas.openxmlformats.org/officeDocument/2006/relationships/image"/><Relationship Id="rId4" Target="../media/image38.png" Type="http://schemas.openxmlformats.org/officeDocument/2006/relationships/image"/><Relationship Id="rId5" Target="../media/image39.png" Type="http://schemas.openxmlformats.org/officeDocument/2006/relationships/image"/><Relationship Id="rId6" Target="../media/image40.png" Type="http://schemas.openxmlformats.org/officeDocument/2006/relationships/image"/><Relationship Id="rId7" Target="../media/image41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2.png" Type="http://schemas.openxmlformats.org/officeDocument/2006/relationships/image"/><Relationship Id="rId3" Target="../media/image43.svg" Type="http://schemas.openxmlformats.org/officeDocument/2006/relationships/image"/><Relationship Id="rId4" Target="../media/image44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5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png" Type="http://schemas.openxmlformats.org/officeDocument/2006/relationships/image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2.png" Type="http://schemas.openxmlformats.org/officeDocument/2006/relationships/image"/><Relationship Id="rId6" Target="../media/image13.pn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Relationship Id="rId9" Target="../media/image1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png" Type="http://schemas.openxmlformats.org/officeDocument/2006/relationships/image"/><Relationship Id="rId4" Target="../media/image24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pn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188304" y="-1513365"/>
            <a:ext cx="13313729" cy="1331372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C63FF"/>
            </a:solidFill>
          </p:spPr>
        </p:sp>
      </p:grpSp>
      <p:grpSp>
        <p:nvGrpSpPr>
          <p:cNvPr name="Group 4" id="4"/>
          <p:cNvGrpSpPr/>
          <p:nvPr/>
        </p:nvGrpSpPr>
        <p:grpSpPr>
          <a:xfrm rot="-3270436">
            <a:off x="9315878" y="102642"/>
            <a:ext cx="12098771" cy="6654453"/>
            <a:chOff x="0" y="0"/>
            <a:chExt cx="4060919" cy="223354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9050" y="19050"/>
              <a:ext cx="4022947" cy="2195449"/>
            </a:xfrm>
            <a:custGeom>
              <a:avLst/>
              <a:gdLst/>
              <a:ahLst/>
              <a:cxnLst/>
              <a:rect r="r" b="b" t="t" l="l"/>
              <a:pathLst>
                <a:path h="2195449" w="4022947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060920" cy="2233549"/>
            </a:xfrm>
            <a:custGeom>
              <a:avLst/>
              <a:gdLst/>
              <a:ahLst/>
              <a:cxnLst/>
              <a:rect r="r" b="b" t="t" l="l"/>
              <a:pathLst>
                <a:path h="2233549" w="4060920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F1EEEE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1207104" y="2944648"/>
            <a:ext cx="5246391" cy="5246370"/>
            <a:chOff x="0" y="0"/>
            <a:chExt cx="6350000" cy="634997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390525" y="4435058"/>
            <a:ext cx="1035086" cy="1066099"/>
          </a:xfrm>
          <a:custGeom>
            <a:avLst/>
            <a:gdLst/>
            <a:ahLst/>
            <a:cxnLst/>
            <a:rect r="r" b="b" t="t" l="l"/>
            <a:pathLst>
              <a:path h="1066099" w="1035086">
                <a:moveTo>
                  <a:pt x="0" y="0"/>
                </a:moveTo>
                <a:lnTo>
                  <a:pt x="1035086" y="0"/>
                </a:lnTo>
                <a:lnTo>
                  <a:pt x="1035086" y="1066100"/>
                </a:lnTo>
                <a:lnTo>
                  <a:pt x="0" y="10661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419225" y="3748112"/>
            <a:ext cx="9306637" cy="2790776"/>
            <a:chOff x="0" y="0"/>
            <a:chExt cx="12408849" cy="3721034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133350"/>
              <a:ext cx="12408849" cy="29146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6500"/>
                </a:lnSpc>
              </a:pPr>
              <a:r>
                <a:rPr lang="en-US" sz="15000" spc="-675">
                  <a:solidFill>
                    <a:srgbClr val="5D5D5D"/>
                  </a:solidFill>
                  <a:latin typeface="Open Sans Medium Italics"/>
                </a:rPr>
                <a:t>WHEELS</a:t>
              </a:r>
              <a:r>
                <a:rPr lang="en-US" sz="15000" spc="-675">
                  <a:solidFill>
                    <a:srgbClr val="5D5D5D"/>
                  </a:solidFill>
                  <a:latin typeface="Open Sans Bold Italics"/>
                </a:rPr>
                <a:t>ON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3174967"/>
              <a:ext cx="12408849" cy="546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40"/>
                </a:lnSpc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7886701" cy="10287000"/>
          </a:xfrm>
          <a:prstGeom prst="rect">
            <a:avLst/>
          </a:prstGeom>
          <a:solidFill>
            <a:srgbClr val="6C63FF"/>
          </a:solidFill>
        </p:spPr>
      </p:sp>
      <p:grpSp>
        <p:nvGrpSpPr>
          <p:cNvPr name="Group 3" id="3"/>
          <p:cNvGrpSpPr/>
          <p:nvPr/>
        </p:nvGrpSpPr>
        <p:grpSpPr>
          <a:xfrm rot="-3270436">
            <a:off x="-3819097" y="5388148"/>
            <a:ext cx="12098771" cy="6654453"/>
            <a:chOff x="0" y="0"/>
            <a:chExt cx="4060919" cy="223354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9050" y="19050"/>
              <a:ext cx="4022947" cy="2195449"/>
            </a:xfrm>
            <a:custGeom>
              <a:avLst/>
              <a:gdLst/>
              <a:ahLst/>
              <a:cxnLst/>
              <a:rect r="r" b="b" t="t" l="l"/>
              <a:pathLst>
                <a:path h="2195449" w="4022947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060920" cy="2233549"/>
            </a:xfrm>
            <a:custGeom>
              <a:avLst/>
              <a:gdLst/>
              <a:ahLst/>
              <a:cxnLst/>
              <a:rect r="r" b="b" t="t" l="l"/>
              <a:pathLst>
                <a:path h="2233549" w="4060920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546DD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28700" y="3716656"/>
            <a:ext cx="5541666" cy="5541644"/>
            <a:chOff x="0" y="0"/>
            <a:chExt cx="6350000" cy="634997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8865395" y="1008740"/>
            <a:ext cx="8183849" cy="7176386"/>
            <a:chOff x="0" y="0"/>
            <a:chExt cx="10911799" cy="9568515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9525"/>
              <a:ext cx="10911799" cy="14001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399"/>
                </a:lnSpc>
              </a:pPr>
              <a:r>
                <a:rPr lang="en-US" sz="6999" spc="-139">
                  <a:solidFill>
                    <a:srgbClr val="000000"/>
                  </a:solidFill>
                  <a:latin typeface="Antonio Bold"/>
                </a:rPr>
                <a:t>Aluguel de veículos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3128081"/>
              <a:ext cx="10911799" cy="9611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90"/>
                </a:lnSpc>
              </a:pPr>
              <a:r>
                <a:rPr lang="en-US" sz="2300">
                  <a:solidFill>
                    <a:srgbClr val="000000"/>
                  </a:solidFill>
                  <a:latin typeface="Open Sauce"/>
                </a:rPr>
                <a:t>Locatário logado escolherá um dos cards referentes aos veículos disponiveis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2200699"/>
              <a:ext cx="10911799" cy="5369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80"/>
                </a:lnSpc>
              </a:pPr>
              <a:r>
                <a:rPr lang="en-US" sz="2600">
                  <a:solidFill>
                    <a:srgbClr val="000000"/>
                  </a:solidFill>
                  <a:latin typeface="Open Sauce Bold"/>
                </a:rPr>
                <a:t>ESCOLHER VEÍCULO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5826689"/>
              <a:ext cx="10911799" cy="9611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90"/>
                </a:lnSpc>
              </a:pPr>
              <a:r>
                <a:rPr lang="en-US" sz="2300">
                  <a:solidFill>
                    <a:srgbClr val="000000"/>
                  </a:solidFill>
                  <a:latin typeface="Open Sauce"/>
                </a:rPr>
                <a:t>Após escolher o veículo, inserir dados sobre o aluguel (horário de retirada e data de devolução).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4899307"/>
              <a:ext cx="10911799" cy="5369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80"/>
                </a:lnSpc>
              </a:pPr>
              <a:r>
                <a:rPr lang="en-US" sz="2600">
                  <a:solidFill>
                    <a:srgbClr val="000000"/>
                  </a:solidFill>
                  <a:latin typeface="Open Sauce Bold"/>
                </a:rPr>
                <a:t>PREENCHER INFORMAÇÕES SOBRE O ALUGUEL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9102725"/>
              <a:ext cx="10911799" cy="4658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90"/>
                </a:lnSpc>
              </a:pPr>
              <a:r>
                <a:rPr lang="en-US" sz="2300">
                  <a:solidFill>
                    <a:srgbClr val="000000"/>
                  </a:solidFill>
                  <a:latin typeface="Open Sauce"/>
                </a:rPr>
                <a:t>Aluguel em andamento!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7603843"/>
              <a:ext cx="10911799" cy="11084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80"/>
                </a:lnSpc>
              </a:pPr>
              <a:r>
                <a:rPr lang="en-US" sz="2600">
                  <a:solidFill>
                    <a:srgbClr val="000000"/>
                  </a:solidFill>
                  <a:latin typeface="Open Sauce Bold"/>
                </a:rPr>
                <a:t>COMPARECER NO PONTO DE ENCONTRO REGISTRADO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028700" y="1018318"/>
            <a:ext cx="696514" cy="717383"/>
          </a:xfrm>
          <a:custGeom>
            <a:avLst/>
            <a:gdLst/>
            <a:ahLst/>
            <a:cxnLst/>
            <a:rect r="r" b="b" t="t" l="l"/>
            <a:pathLst>
              <a:path h="717383" w="696514">
                <a:moveTo>
                  <a:pt x="0" y="0"/>
                </a:moveTo>
                <a:lnTo>
                  <a:pt x="696514" y="0"/>
                </a:lnTo>
                <a:lnTo>
                  <a:pt x="696514" y="717383"/>
                </a:lnTo>
                <a:lnTo>
                  <a:pt x="0" y="7173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884471" y="1008740"/>
            <a:ext cx="2456200" cy="736539"/>
            <a:chOff x="0" y="0"/>
            <a:chExt cx="3274934" cy="982053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38100"/>
              <a:ext cx="3274934" cy="7663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354"/>
                </a:lnSpc>
              </a:pPr>
              <a:r>
                <a:rPr lang="en-US" sz="3958" spc="-178">
                  <a:solidFill>
                    <a:srgbClr val="FFFFFF"/>
                  </a:solidFill>
                  <a:latin typeface="Open Sans Medium Italics"/>
                </a:rPr>
                <a:t>WHEELS</a:t>
              </a:r>
              <a:r>
                <a:rPr lang="en-US" sz="3958" spc="-178">
                  <a:solidFill>
                    <a:srgbClr val="FFFFFF"/>
                  </a:solidFill>
                  <a:latin typeface="Open Sans Bold Italics"/>
                </a:rPr>
                <a:t>ON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837935"/>
              <a:ext cx="3274934" cy="1441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55"/>
                </a:lnSpc>
              </a:pP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969770"/>
            <a:ext cx="18288000" cy="6347460"/>
          </a:xfrm>
          <a:custGeom>
            <a:avLst/>
            <a:gdLst/>
            <a:ahLst/>
            <a:cxnLst/>
            <a:rect r="r" b="b" t="t" l="l"/>
            <a:pathLst>
              <a:path h="6347460" w="18288000">
                <a:moveTo>
                  <a:pt x="0" y="0"/>
                </a:moveTo>
                <a:lnTo>
                  <a:pt x="18288000" y="0"/>
                </a:lnTo>
                <a:lnTo>
                  <a:pt x="18288000" y="6347460"/>
                </a:lnTo>
                <a:lnTo>
                  <a:pt x="0" y="63474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401299" y="0"/>
            <a:ext cx="7886701" cy="10287000"/>
          </a:xfrm>
          <a:prstGeom prst="rect">
            <a:avLst/>
          </a:prstGeom>
          <a:solidFill>
            <a:srgbClr val="6C63FF"/>
          </a:solidFill>
        </p:spPr>
      </p:sp>
      <p:grpSp>
        <p:nvGrpSpPr>
          <p:cNvPr name="Group 3" id="3"/>
          <p:cNvGrpSpPr/>
          <p:nvPr/>
        </p:nvGrpSpPr>
        <p:grpSpPr>
          <a:xfrm rot="-7593165">
            <a:off x="9647783" y="5554836"/>
            <a:ext cx="12098771" cy="6654453"/>
            <a:chOff x="0" y="0"/>
            <a:chExt cx="4060919" cy="223354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9050" y="19050"/>
              <a:ext cx="4022947" cy="2195449"/>
            </a:xfrm>
            <a:custGeom>
              <a:avLst/>
              <a:gdLst/>
              <a:ahLst/>
              <a:cxnLst/>
              <a:rect r="r" b="b" t="t" l="l"/>
              <a:pathLst>
                <a:path h="2195449" w="4022947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060920" cy="2233549"/>
            </a:xfrm>
            <a:custGeom>
              <a:avLst/>
              <a:gdLst/>
              <a:ahLst/>
              <a:cxnLst/>
              <a:rect r="r" b="b" t="t" l="l"/>
              <a:pathLst>
                <a:path h="2233549" w="4060920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546DD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1573817" y="3926175"/>
            <a:ext cx="5541666" cy="5541644"/>
            <a:chOff x="0" y="0"/>
            <a:chExt cx="6350000" cy="634997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960151" y="562251"/>
            <a:ext cx="8183849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</a:pPr>
            <a:r>
              <a:rPr lang="en-US" sz="6999" spc="-139">
                <a:solidFill>
                  <a:srgbClr val="000000"/>
                </a:solidFill>
                <a:latin typeface="Antonio Bold"/>
              </a:rPr>
              <a:t>Devolução de veículos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60151" y="2620498"/>
            <a:ext cx="8183849" cy="351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0"/>
              </a:lnSpc>
            </a:pPr>
            <a:r>
              <a:rPr lang="en-US" sz="2300">
                <a:solidFill>
                  <a:srgbClr val="000000"/>
                </a:solidFill>
                <a:latin typeface="Open Sauce"/>
              </a:rPr>
              <a:t>Locatário inicia devolução pelo seu perfil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60151" y="2031441"/>
            <a:ext cx="8183849" cy="405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0"/>
              </a:lnSpc>
            </a:pPr>
            <a:r>
              <a:rPr lang="en-US" sz="2600">
                <a:solidFill>
                  <a:srgbClr val="000000"/>
                </a:solidFill>
                <a:latin typeface="Open Sauce Bold"/>
              </a:rPr>
              <a:t>INICIAR DEVOLUÇÃO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60151" y="3916650"/>
            <a:ext cx="8183849" cy="723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0"/>
              </a:lnSpc>
            </a:pPr>
            <a:r>
              <a:rPr lang="en-US" sz="2300">
                <a:solidFill>
                  <a:srgbClr val="000000"/>
                </a:solidFill>
                <a:latin typeface="Open Sauce"/>
              </a:rPr>
              <a:t>Danos que ocorreram durante o aluguel podem ser registrados nessa etapa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60151" y="3337154"/>
            <a:ext cx="8183849" cy="405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0"/>
              </a:lnSpc>
            </a:pPr>
            <a:r>
              <a:rPr lang="en-US" sz="2600">
                <a:solidFill>
                  <a:srgbClr val="000000"/>
                </a:solidFill>
                <a:latin typeface="Open Sauce Bold"/>
              </a:rPr>
              <a:t>REGISTRAR DANOS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60151" y="5710555"/>
            <a:ext cx="8183849" cy="723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0"/>
              </a:lnSpc>
            </a:pPr>
            <a:r>
              <a:rPr lang="en-US" sz="2300">
                <a:solidFill>
                  <a:srgbClr val="000000"/>
                </a:solidFill>
                <a:latin typeface="Open Sauce"/>
              </a:rPr>
              <a:t>Administrador WheelsOn adiciona valor adicional ao aluguel.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60151" y="6741812"/>
            <a:ext cx="8183849" cy="405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0"/>
              </a:lnSpc>
            </a:pPr>
            <a:r>
              <a:rPr lang="en-US" sz="2600">
                <a:solidFill>
                  <a:srgbClr val="000000"/>
                </a:solidFill>
                <a:latin typeface="Open Sauce Bold"/>
              </a:rPr>
              <a:t>REALIZAR PAGAMENTO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60151" y="5133975"/>
            <a:ext cx="8183849" cy="405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0"/>
              </a:lnSpc>
            </a:pPr>
            <a:r>
              <a:rPr lang="en-US" sz="2600">
                <a:solidFill>
                  <a:srgbClr val="000000"/>
                </a:solidFill>
                <a:latin typeface="Open Sauce Bold"/>
              </a:rPr>
              <a:t>AVALIAÇÃO FINAL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60151" y="7318392"/>
            <a:ext cx="8183849" cy="351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0"/>
              </a:lnSpc>
            </a:pPr>
            <a:r>
              <a:rPr lang="en-US" sz="2300">
                <a:solidFill>
                  <a:srgbClr val="000000"/>
                </a:solidFill>
                <a:latin typeface="Open Sauce"/>
              </a:rPr>
              <a:t>Locatário receberá o boleto pelo email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3947328" y="1038278"/>
            <a:ext cx="696514" cy="717383"/>
          </a:xfrm>
          <a:custGeom>
            <a:avLst/>
            <a:gdLst/>
            <a:ahLst/>
            <a:cxnLst/>
            <a:rect r="r" b="b" t="t" l="l"/>
            <a:pathLst>
              <a:path h="717383" w="696514">
                <a:moveTo>
                  <a:pt x="0" y="0"/>
                </a:moveTo>
                <a:lnTo>
                  <a:pt x="696514" y="0"/>
                </a:lnTo>
                <a:lnTo>
                  <a:pt x="696514" y="717383"/>
                </a:lnTo>
                <a:lnTo>
                  <a:pt x="0" y="7173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4803100" y="1028700"/>
            <a:ext cx="2456200" cy="736539"/>
            <a:chOff x="0" y="0"/>
            <a:chExt cx="3274934" cy="982053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38100"/>
              <a:ext cx="3274934" cy="7663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354"/>
                </a:lnSpc>
              </a:pPr>
              <a:r>
                <a:rPr lang="en-US" sz="3958" spc="-178">
                  <a:solidFill>
                    <a:srgbClr val="FFFFFF"/>
                  </a:solidFill>
                  <a:latin typeface="Open Sans Medium Italics"/>
                </a:rPr>
                <a:t>WHEELS</a:t>
              </a:r>
              <a:r>
                <a:rPr lang="en-US" sz="3958" spc="-178">
                  <a:solidFill>
                    <a:srgbClr val="FFFFFF"/>
                  </a:solidFill>
                  <a:latin typeface="Open Sans Bold Italics"/>
                </a:rPr>
                <a:t>ON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837935"/>
              <a:ext cx="3274934" cy="1441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55"/>
                </a:lnSpc>
              </a:pP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74452" y="0"/>
            <a:ext cx="17539096" cy="10165568"/>
          </a:xfrm>
          <a:custGeom>
            <a:avLst/>
            <a:gdLst/>
            <a:ahLst/>
            <a:cxnLst/>
            <a:rect r="r" b="b" t="t" l="l"/>
            <a:pathLst>
              <a:path h="10165568" w="17539096">
                <a:moveTo>
                  <a:pt x="0" y="0"/>
                </a:moveTo>
                <a:lnTo>
                  <a:pt x="17539096" y="0"/>
                </a:lnTo>
                <a:lnTo>
                  <a:pt x="17539096" y="10165568"/>
                </a:lnTo>
                <a:lnTo>
                  <a:pt x="0" y="101655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000376" y="1745280"/>
            <a:ext cx="11287624" cy="8541720"/>
          </a:xfrm>
          <a:custGeom>
            <a:avLst/>
            <a:gdLst/>
            <a:ahLst/>
            <a:cxnLst/>
            <a:rect r="r" b="b" t="t" l="l"/>
            <a:pathLst>
              <a:path h="8541720" w="11287624">
                <a:moveTo>
                  <a:pt x="0" y="0"/>
                </a:moveTo>
                <a:lnTo>
                  <a:pt x="11287624" y="0"/>
                </a:lnTo>
                <a:lnTo>
                  <a:pt x="11287624" y="8541720"/>
                </a:lnTo>
                <a:lnTo>
                  <a:pt x="0" y="85417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2106540">
            <a:off x="-3767742" y="-2298527"/>
            <a:ext cx="12098771" cy="6654453"/>
            <a:chOff x="0" y="0"/>
            <a:chExt cx="4060919" cy="223354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9050" y="19050"/>
              <a:ext cx="4022947" cy="2195449"/>
            </a:xfrm>
            <a:custGeom>
              <a:avLst/>
              <a:gdLst/>
              <a:ahLst/>
              <a:cxnLst/>
              <a:rect r="r" b="b" t="t" l="l"/>
              <a:pathLst>
                <a:path h="2195449" w="4022947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6C63FF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060920" cy="2233549"/>
            </a:xfrm>
            <a:custGeom>
              <a:avLst/>
              <a:gdLst/>
              <a:ahLst/>
              <a:cxnLst/>
              <a:rect r="r" b="b" t="t" l="l"/>
              <a:pathLst>
                <a:path h="2233549" w="4060920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546DD4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028700" y="1018318"/>
            <a:ext cx="696514" cy="717383"/>
          </a:xfrm>
          <a:custGeom>
            <a:avLst/>
            <a:gdLst/>
            <a:ahLst/>
            <a:cxnLst/>
            <a:rect r="r" b="b" t="t" l="l"/>
            <a:pathLst>
              <a:path h="717383" w="696514">
                <a:moveTo>
                  <a:pt x="0" y="0"/>
                </a:moveTo>
                <a:lnTo>
                  <a:pt x="696514" y="0"/>
                </a:lnTo>
                <a:lnTo>
                  <a:pt x="696514" y="717383"/>
                </a:lnTo>
                <a:lnTo>
                  <a:pt x="0" y="7173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67703" y="2117836"/>
            <a:ext cx="8183849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</a:pPr>
            <a:r>
              <a:rPr lang="en-US" sz="6999" spc="-139">
                <a:solidFill>
                  <a:srgbClr val="FFFFFF"/>
                </a:solidFill>
                <a:latin typeface="Antonio Bold"/>
              </a:rPr>
              <a:t>Modelagem de dados 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884471" y="1008740"/>
            <a:ext cx="2456200" cy="736539"/>
            <a:chOff x="0" y="0"/>
            <a:chExt cx="3274934" cy="982053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38100"/>
              <a:ext cx="3274934" cy="7663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354"/>
                </a:lnSpc>
              </a:pPr>
              <a:r>
                <a:rPr lang="en-US" sz="3958" spc="-178">
                  <a:solidFill>
                    <a:srgbClr val="FFFFFF"/>
                  </a:solidFill>
                  <a:latin typeface="Open Sans Medium Italics"/>
                </a:rPr>
                <a:t>WHEELS</a:t>
              </a:r>
              <a:r>
                <a:rPr lang="en-US" sz="3958" spc="-178">
                  <a:solidFill>
                    <a:srgbClr val="FFFFFF"/>
                  </a:solidFill>
                  <a:latin typeface="Open Sans Bold Italics"/>
                </a:rPr>
                <a:t>ON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837935"/>
              <a:ext cx="3274934" cy="1441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55"/>
                </a:lnSpc>
              </a:pPr>
            </a:p>
          </p:txBody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608802">
            <a:off x="-3559228" y="-2532986"/>
            <a:ext cx="10568883" cy="5812999"/>
            <a:chOff x="0" y="0"/>
            <a:chExt cx="4060919" cy="22335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9050" y="19050"/>
              <a:ext cx="4022947" cy="2195449"/>
            </a:xfrm>
            <a:custGeom>
              <a:avLst/>
              <a:gdLst/>
              <a:ahLst/>
              <a:cxnLst/>
              <a:rect r="r" b="b" t="t" l="l"/>
              <a:pathLst>
                <a:path h="2195449" w="4022947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6C63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060920" cy="2233549"/>
            </a:xfrm>
            <a:custGeom>
              <a:avLst/>
              <a:gdLst/>
              <a:ahLst/>
              <a:cxnLst/>
              <a:rect r="r" b="b" t="t" l="l"/>
              <a:pathLst>
                <a:path h="2233549" w="4060920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546DD4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1018318"/>
            <a:ext cx="696514" cy="717383"/>
          </a:xfrm>
          <a:custGeom>
            <a:avLst/>
            <a:gdLst/>
            <a:ahLst/>
            <a:cxnLst/>
            <a:rect r="r" b="b" t="t" l="l"/>
            <a:pathLst>
              <a:path h="717383" w="696514">
                <a:moveTo>
                  <a:pt x="0" y="0"/>
                </a:moveTo>
                <a:lnTo>
                  <a:pt x="696514" y="0"/>
                </a:lnTo>
                <a:lnTo>
                  <a:pt x="696514" y="717383"/>
                </a:lnTo>
                <a:lnTo>
                  <a:pt x="0" y="7173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3762314"/>
            <a:ext cx="15512773" cy="6524686"/>
          </a:xfrm>
          <a:custGeom>
            <a:avLst/>
            <a:gdLst/>
            <a:ahLst/>
            <a:cxnLst/>
            <a:rect r="r" b="b" t="t" l="l"/>
            <a:pathLst>
              <a:path h="6524686" w="15512773">
                <a:moveTo>
                  <a:pt x="0" y="0"/>
                </a:moveTo>
                <a:lnTo>
                  <a:pt x="15512773" y="0"/>
                </a:lnTo>
                <a:lnTo>
                  <a:pt x="15512773" y="6524686"/>
                </a:lnTo>
                <a:lnTo>
                  <a:pt x="0" y="65246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858564" y="1716651"/>
            <a:ext cx="4824213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</a:pPr>
            <a:r>
              <a:rPr lang="en-US" sz="6999" spc="-139">
                <a:solidFill>
                  <a:srgbClr val="FFFFFF"/>
                </a:solidFill>
                <a:latin typeface="Antonio Bold"/>
              </a:rPr>
              <a:t>Indicadores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884471" y="1008740"/>
            <a:ext cx="2456200" cy="736539"/>
            <a:chOff x="0" y="0"/>
            <a:chExt cx="3274934" cy="982053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38100"/>
              <a:ext cx="3274934" cy="7663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354"/>
                </a:lnSpc>
              </a:pPr>
              <a:r>
                <a:rPr lang="en-US" sz="3958" spc="-178">
                  <a:solidFill>
                    <a:srgbClr val="FFFFFF"/>
                  </a:solidFill>
                  <a:latin typeface="Open Sans Medium Italics"/>
                </a:rPr>
                <a:t>WHEELS</a:t>
              </a:r>
              <a:r>
                <a:rPr lang="en-US" sz="3958" spc="-178">
                  <a:solidFill>
                    <a:srgbClr val="FFFFFF"/>
                  </a:solidFill>
                  <a:latin typeface="Open Sans Bold Italics"/>
                </a:rPr>
                <a:t>ON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837935"/>
              <a:ext cx="3274934" cy="1441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55"/>
                </a:lnSpc>
              </a:pPr>
            </a:p>
          </p:txBody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03820" y="5342504"/>
            <a:ext cx="4584465" cy="2292233"/>
          </a:xfrm>
          <a:custGeom>
            <a:avLst/>
            <a:gdLst/>
            <a:ahLst/>
            <a:cxnLst/>
            <a:rect r="r" b="b" t="t" l="l"/>
            <a:pathLst>
              <a:path h="2292233" w="4584465">
                <a:moveTo>
                  <a:pt x="0" y="0"/>
                </a:moveTo>
                <a:lnTo>
                  <a:pt x="4584465" y="0"/>
                </a:lnTo>
                <a:lnTo>
                  <a:pt x="4584465" y="2292232"/>
                </a:lnTo>
                <a:lnTo>
                  <a:pt x="0" y="22922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841820" y="5342504"/>
            <a:ext cx="5777876" cy="2476233"/>
          </a:xfrm>
          <a:custGeom>
            <a:avLst/>
            <a:gdLst/>
            <a:ahLst/>
            <a:cxnLst/>
            <a:rect r="r" b="b" t="t" l="l"/>
            <a:pathLst>
              <a:path h="2476233" w="5777876">
                <a:moveTo>
                  <a:pt x="0" y="0"/>
                </a:moveTo>
                <a:lnTo>
                  <a:pt x="5777876" y="0"/>
                </a:lnTo>
                <a:lnTo>
                  <a:pt x="5777876" y="2476232"/>
                </a:lnTo>
                <a:lnTo>
                  <a:pt x="0" y="24762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076896" y="5453037"/>
            <a:ext cx="2181699" cy="2181699"/>
          </a:xfrm>
          <a:custGeom>
            <a:avLst/>
            <a:gdLst/>
            <a:ahLst/>
            <a:cxnLst/>
            <a:rect r="r" b="b" t="t" l="l"/>
            <a:pathLst>
              <a:path h="2181699" w="2181699">
                <a:moveTo>
                  <a:pt x="0" y="0"/>
                </a:moveTo>
                <a:lnTo>
                  <a:pt x="2181699" y="0"/>
                </a:lnTo>
                <a:lnTo>
                  <a:pt x="2181699" y="2181699"/>
                </a:lnTo>
                <a:lnTo>
                  <a:pt x="0" y="218169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322541" y="5342504"/>
            <a:ext cx="2165920" cy="2467141"/>
          </a:xfrm>
          <a:custGeom>
            <a:avLst/>
            <a:gdLst/>
            <a:ahLst/>
            <a:cxnLst/>
            <a:rect r="r" b="b" t="t" l="l"/>
            <a:pathLst>
              <a:path h="2467141" w="2165920">
                <a:moveTo>
                  <a:pt x="0" y="0"/>
                </a:moveTo>
                <a:lnTo>
                  <a:pt x="2165920" y="0"/>
                </a:lnTo>
                <a:lnTo>
                  <a:pt x="2165920" y="2467141"/>
                </a:lnTo>
                <a:lnTo>
                  <a:pt x="0" y="246714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3028241">
            <a:off x="5380682" y="-3054206"/>
            <a:ext cx="8301656" cy="8165811"/>
          </a:xfrm>
          <a:custGeom>
            <a:avLst/>
            <a:gdLst/>
            <a:ahLst/>
            <a:cxnLst/>
            <a:rect r="r" b="b" t="t" l="l"/>
            <a:pathLst>
              <a:path h="8165811" w="8301656">
                <a:moveTo>
                  <a:pt x="0" y="0"/>
                </a:moveTo>
                <a:lnTo>
                  <a:pt x="8301656" y="0"/>
                </a:lnTo>
                <a:lnTo>
                  <a:pt x="8301656" y="8165812"/>
                </a:lnTo>
                <a:lnTo>
                  <a:pt x="0" y="81658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388285" y="1266792"/>
            <a:ext cx="7511429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</a:pPr>
            <a:r>
              <a:rPr lang="en-US" sz="6999" spc="-139">
                <a:solidFill>
                  <a:srgbClr val="FFFFFF"/>
                </a:solidFill>
                <a:latin typeface="Antonio Bold"/>
              </a:rPr>
              <a:t>Tecnologias utilizadas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4176489" y="9081545"/>
            <a:ext cx="696514" cy="717383"/>
          </a:xfrm>
          <a:custGeom>
            <a:avLst/>
            <a:gdLst/>
            <a:ahLst/>
            <a:cxnLst/>
            <a:rect r="r" b="b" t="t" l="l"/>
            <a:pathLst>
              <a:path h="717383" w="696514">
                <a:moveTo>
                  <a:pt x="0" y="0"/>
                </a:moveTo>
                <a:lnTo>
                  <a:pt x="696514" y="0"/>
                </a:lnTo>
                <a:lnTo>
                  <a:pt x="696514" y="717384"/>
                </a:lnTo>
                <a:lnTo>
                  <a:pt x="0" y="71738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5032261" y="9071967"/>
            <a:ext cx="2456200" cy="736539"/>
            <a:chOff x="0" y="0"/>
            <a:chExt cx="3274934" cy="982053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38100"/>
              <a:ext cx="3274934" cy="7663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354"/>
                </a:lnSpc>
              </a:pPr>
              <a:r>
                <a:rPr lang="en-US" sz="3958" spc="-178">
                  <a:solidFill>
                    <a:srgbClr val="000000"/>
                  </a:solidFill>
                  <a:latin typeface="Open Sans Medium Italics"/>
                </a:rPr>
                <a:t>WHEELS</a:t>
              </a:r>
              <a:r>
                <a:rPr lang="en-US" sz="3958" spc="-178">
                  <a:solidFill>
                    <a:srgbClr val="000000"/>
                  </a:solidFill>
                  <a:latin typeface="Open Sans Bold Italics"/>
                </a:rPr>
                <a:t>ON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837935"/>
              <a:ext cx="3274934" cy="1441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55"/>
                </a:lnSpc>
              </a:pPr>
            </a:p>
          </p:txBody>
        </p:sp>
      </p:grp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39404" y="1028700"/>
            <a:ext cx="696514" cy="717383"/>
          </a:xfrm>
          <a:custGeom>
            <a:avLst/>
            <a:gdLst/>
            <a:ahLst/>
            <a:cxnLst/>
            <a:rect r="r" b="b" t="t" l="l"/>
            <a:pathLst>
              <a:path h="717383" w="696514">
                <a:moveTo>
                  <a:pt x="0" y="0"/>
                </a:moveTo>
                <a:lnTo>
                  <a:pt x="696514" y="0"/>
                </a:lnTo>
                <a:lnTo>
                  <a:pt x="696514" y="717383"/>
                </a:lnTo>
                <a:lnTo>
                  <a:pt x="0" y="7173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78341" y="1650961"/>
            <a:ext cx="7607339" cy="7607339"/>
          </a:xfrm>
          <a:custGeom>
            <a:avLst/>
            <a:gdLst/>
            <a:ahLst/>
            <a:cxnLst/>
            <a:rect r="r" b="b" t="t" l="l"/>
            <a:pathLst>
              <a:path h="7607339" w="7607339">
                <a:moveTo>
                  <a:pt x="0" y="0"/>
                </a:moveTo>
                <a:lnTo>
                  <a:pt x="7607339" y="0"/>
                </a:lnTo>
                <a:lnTo>
                  <a:pt x="7607339" y="7607339"/>
                </a:lnTo>
                <a:lnTo>
                  <a:pt x="0" y="76073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128998" y="4274503"/>
            <a:ext cx="9746932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  <a:ea typeface="Canva Sans Bold"/>
              </a:rPr>
              <a:t>Bora navegar👍?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495176" y="1019122"/>
            <a:ext cx="2456200" cy="736539"/>
            <a:chOff x="0" y="0"/>
            <a:chExt cx="3274934" cy="982053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38100"/>
              <a:ext cx="3274934" cy="7663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354"/>
                </a:lnSpc>
              </a:pPr>
              <a:r>
                <a:rPr lang="en-US" sz="3958" spc="-178">
                  <a:solidFill>
                    <a:srgbClr val="000000"/>
                  </a:solidFill>
                  <a:latin typeface="Open Sans Medium Italics"/>
                </a:rPr>
                <a:t>WHEELS</a:t>
              </a:r>
              <a:r>
                <a:rPr lang="en-US" sz="3958" spc="-178">
                  <a:solidFill>
                    <a:srgbClr val="000000"/>
                  </a:solidFill>
                  <a:latin typeface="Open Sans Bold Italics"/>
                </a:rPr>
                <a:t>ON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837935"/>
              <a:ext cx="3274934" cy="1441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55"/>
                </a:lnSpc>
              </a:pPr>
            </a:p>
          </p:txBody>
        </p:sp>
      </p:grp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401299" y="0"/>
            <a:ext cx="7886701" cy="10287000"/>
          </a:xfrm>
          <a:prstGeom prst="rect">
            <a:avLst/>
          </a:prstGeom>
          <a:solidFill>
            <a:srgbClr val="6C63FF"/>
          </a:solidFill>
        </p:spPr>
      </p:sp>
      <p:grpSp>
        <p:nvGrpSpPr>
          <p:cNvPr name="Group 3" id="3"/>
          <p:cNvGrpSpPr/>
          <p:nvPr/>
        </p:nvGrpSpPr>
        <p:grpSpPr>
          <a:xfrm rot="-7593165">
            <a:off x="9647783" y="5554836"/>
            <a:ext cx="12098771" cy="6654453"/>
            <a:chOff x="0" y="0"/>
            <a:chExt cx="4060919" cy="223354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9050" y="19050"/>
              <a:ext cx="4022947" cy="2195449"/>
            </a:xfrm>
            <a:custGeom>
              <a:avLst/>
              <a:gdLst/>
              <a:ahLst/>
              <a:cxnLst/>
              <a:rect r="r" b="b" t="t" l="l"/>
              <a:pathLst>
                <a:path h="2195449" w="4022947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060920" cy="2233549"/>
            </a:xfrm>
            <a:custGeom>
              <a:avLst/>
              <a:gdLst/>
              <a:ahLst/>
              <a:cxnLst/>
              <a:rect r="r" b="b" t="t" l="l"/>
              <a:pathLst>
                <a:path h="2233549" w="4060920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546DD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1573817" y="3926175"/>
            <a:ext cx="5541666" cy="5541644"/>
            <a:chOff x="0" y="0"/>
            <a:chExt cx="6350000" cy="634997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3947328" y="1038278"/>
            <a:ext cx="696514" cy="717383"/>
          </a:xfrm>
          <a:custGeom>
            <a:avLst/>
            <a:gdLst/>
            <a:ahLst/>
            <a:cxnLst/>
            <a:rect r="r" b="b" t="t" l="l"/>
            <a:pathLst>
              <a:path h="717383" w="696514">
                <a:moveTo>
                  <a:pt x="0" y="0"/>
                </a:moveTo>
                <a:lnTo>
                  <a:pt x="696514" y="0"/>
                </a:lnTo>
                <a:lnTo>
                  <a:pt x="696514" y="717383"/>
                </a:lnTo>
                <a:lnTo>
                  <a:pt x="0" y="7173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60151" y="562251"/>
            <a:ext cx="8183849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</a:pPr>
            <a:r>
              <a:rPr lang="en-US" sz="6999" spc="-139">
                <a:solidFill>
                  <a:srgbClr val="000000"/>
                </a:solidFill>
                <a:latin typeface="Antonio Bold"/>
              </a:rPr>
              <a:t>Conclusão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31501" y="3897600"/>
            <a:ext cx="9441149" cy="2995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49"/>
              </a:lnSpc>
            </a:pPr>
            <a:r>
              <a:rPr lang="en-US" sz="2653">
                <a:solidFill>
                  <a:srgbClr val="000000"/>
                </a:solidFill>
                <a:latin typeface="Open Sans"/>
              </a:rPr>
              <a:t>O WheelsOn representa um marco significativo em nossa jornada como engenheiros de software. Ele exemplifica como ideias inovadoras podem ser transformadas em soluções práticas que atendem a necessidades reais do mercado. Estamos orgulhosos das realizações alcançadas com este projeto e empolgados com o potencial de seu futuro desenvolvimento e impacto.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4803100" y="1028700"/>
            <a:ext cx="2456200" cy="736539"/>
            <a:chOff x="0" y="0"/>
            <a:chExt cx="3274934" cy="982053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38100"/>
              <a:ext cx="3274934" cy="7663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354"/>
                </a:lnSpc>
              </a:pPr>
              <a:r>
                <a:rPr lang="en-US" sz="3958" spc="-178">
                  <a:solidFill>
                    <a:srgbClr val="FFFFFF"/>
                  </a:solidFill>
                  <a:latin typeface="Open Sans Medium Italics"/>
                </a:rPr>
                <a:t>WHEELS</a:t>
              </a:r>
              <a:r>
                <a:rPr lang="en-US" sz="3958" spc="-178">
                  <a:solidFill>
                    <a:srgbClr val="FFFFFF"/>
                  </a:solidFill>
                  <a:latin typeface="Open Sans Bold Italics"/>
                </a:rPr>
                <a:t>ON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837935"/>
              <a:ext cx="3274934" cy="1441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55"/>
                </a:lnSpc>
              </a:pPr>
            </a:p>
          </p:txBody>
        </p:sp>
      </p:grp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78341" y="1650961"/>
            <a:ext cx="7607339" cy="7607339"/>
          </a:xfrm>
          <a:custGeom>
            <a:avLst/>
            <a:gdLst/>
            <a:ahLst/>
            <a:cxnLst/>
            <a:rect r="r" b="b" t="t" l="l"/>
            <a:pathLst>
              <a:path h="7607339" w="7607339">
                <a:moveTo>
                  <a:pt x="0" y="0"/>
                </a:moveTo>
                <a:lnTo>
                  <a:pt x="7607339" y="0"/>
                </a:lnTo>
                <a:lnTo>
                  <a:pt x="7607339" y="7607339"/>
                </a:lnTo>
                <a:lnTo>
                  <a:pt x="0" y="76073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368379" y="4274503"/>
            <a:ext cx="7268170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  <a:ea typeface="Canva Sans Bold"/>
              </a:rPr>
              <a:t>Obrigado!👍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495176" y="1019122"/>
            <a:ext cx="2456200" cy="736539"/>
            <a:chOff x="0" y="0"/>
            <a:chExt cx="3274934" cy="982053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38100"/>
              <a:ext cx="3274934" cy="7663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354"/>
                </a:lnSpc>
              </a:pPr>
              <a:r>
                <a:rPr lang="en-US" sz="3958" spc="-178">
                  <a:solidFill>
                    <a:srgbClr val="000000"/>
                  </a:solidFill>
                  <a:latin typeface="Open Sans Medium Italics"/>
                </a:rPr>
                <a:t>WHEELS</a:t>
              </a:r>
              <a:r>
                <a:rPr lang="en-US" sz="3958" spc="-178">
                  <a:solidFill>
                    <a:srgbClr val="000000"/>
                  </a:solidFill>
                  <a:latin typeface="Open Sans Bold Italics"/>
                </a:rPr>
                <a:t>ON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837935"/>
              <a:ext cx="3274934" cy="1441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55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292195" cy="10133063"/>
          </a:xfrm>
          <a:custGeom>
            <a:avLst/>
            <a:gdLst/>
            <a:ahLst/>
            <a:cxnLst/>
            <a:rect r="r" b="b" t="t" l="l"/>
            <a:pathLst>
              <a:path h="10133063" w="8292195">
                <a:moveTo>
                  <a:pt x="0" y="0"/>
                </a:moveTo>
                <a:lnTo>
                  <a:pt x="8292195" y="0"/>
                </a:lnTo>
                <a:lnTo>
                  <a:pt x="8292195" y="10133063"/>
                </a:lnTo>
                <a:lnTo>
                  <a:pt x="0" y="101330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332708" y="614325"/>
            <a:ext cx="3626779" cy="1275683"/>
            <a:chOff x="0" y="0"/>
            <a:chExt cx="6350000" cy="223354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9050" y="19050"/>
              <a:ext cx="6312027" cy="2195449"/>
            </a:xfrm>
            <a:custGeom>
              <a:avLst/>
              <a:gdLst/>
              <a:ahLst/>
              <a:cxnLst/>
              <a:rect r="r" b="b" t="t" l="l"/>
              <a:pathLst>
                <a:path h="2195449" w="6312027">
                  <a:moveTo>
                    <a:pt x="5214112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5214239" y="0"/>
                  </a:lnTo>
                  <a:cubicBezTo>
                    <a:pt x="5820537" y="0"/>
                    <a:pt x="6312027" y="491490"/>
                    <a:pt x="6312027" y="1097788"/>
                  </a:cubicBezTo>
                  <a:cubicBezTo>
                    <a:pt x="6311900" y="1703959"/>
                    <a:pt x="5820410" y="2195449"/>
                    <a:pt x="5214112" y="219544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2233549"/>
            </a:xfrm>
            <a:custGeom>
              <a:avLst/>
              <a:gdLst/>
              <a:ahLst/>
              <a:cxnLst/>
              <a:rect r="r" b="b" t="t" l="l"/>
              <a:pathLst>
                <a:path h="2233549" w="6350000">
                  <a:moveTo>
                    <a:pt x="5233162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5233289" y="0"/>
                  </a:lnTo>
                  <a:cubicBezTo>
                    <a:pt x="5848985" y="0"/>
                    <a:pt x="6350000" y="501015"/>
                    <a:pt x="6350000" y="1116838"/>
                  </a:cubicBezTo>
                  <a:cubicBezTo>
                    <a:pt x="6350000" y="1732534"/>
                    <a:pt x="5848985" y="2233549"/>
                    <a:pt x="5233162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5233289" y="2195576"/>
                  </a:lnTo>
                  <a:cubicBezTo>
                    <a:pt x="5828030" y="2195576"/>
                    <a:pt x="6312027" y="1711706"/>
                    <a:pt x="6312027" y="1116838"/>
                  </a:cubicBezTo>
                  <a:cubicBezTo>
                    <a:pt x="6311900" y="521970"/>
                    <a:pt x="5828030" y="38100"/>
                    <a:pt x="5233162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546DD4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968488" y="2527850"/>
            <a:ext cx="6355220" cy="6355220"/>
          </a:xfrm>
          <a:custGeom>
            <a:avLst/>
            <a:gdLst/>
            <a:ahLst/>
            <a:cxnLst/>
            <a:rect r="r" b="b" t="t" l="l"/>
            <a:pathLst>
              <a:path h="6355220" w="6355220">
                <a:moveTo>
                  <a:pt x="0" y="0"/>
                </a:moveTo>
                <a:lnTo>
                  <a:pt x="6355220" y="0"/>
                </a:lnTo>
                <a:lnTo>
                  <a:pt x="6355220" y="6355220"/>
                </a:lnTo>
                <a:lnTo>
                  <a:pt x="0" y="63552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692766" y="864887"/>
            <a:ext cx="2906663" cy="762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56"/>
              </a:lnSpc>
            </a:pPr>
            <a:r>
              <a:rPr lang="en-US" sz="5047" spc="-100">
                <a:solidFill>
                  <a:srgbClr val="000000"/>
                </a:solidFill>
                <a:latin typeface="Antonio Bold"/>
              </a:rPr>
              <a:t>Tópicos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369294" y="3216598"/>
            <a:ext cx="9918706" cy="3628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92260" indent="-446130" lvl="1">
              <a:lnSpc>
                <a:spcPts val="5785"/>
              </a:lnSpc>
              <a:buAutoNum type="arabicPeriod" startAt="1"/>
            </a:pPr>
            <a:r>
              <a:rPr lang="en-US" sz="4132">
                <a:solidFill>
                  <a:srgbClr val="000000"/>
                </a:solidFill>
                <a:latin typeface="Canva Sans Bold"/>
              </a:rPr>
              <a:t>Quem somos nós?</a:t>
            </a:r>
          </a:p>
          <a:p>
            <a:pPr algn="l" marL="892260" indent="-446130" lvl="1">
              <a:lnSpc>
                <a:spcPts val="5785"/>
              </a:lnSpc>
              <a:buAutoNum type="arabicPeriod" startAt="1"/>
            </a:pPr>
            <a:r>
              <a:rPr lang="en-US" sz="4132">
                <a:solidFill>
                  <a:srgbClr val="000000"/>
                </a:solidFill>
                <a:latin typeface="Canva Sans Bold"/>
              </a:rPr>
              <a:t>Tecnologias Utilizadas</a:t>
            </a:r>
          </a:p>
          <a:p>
            <a:pPr algn="l" marL="892260" indent="-446130" lvl="1">
              <a:lnSpc>
                <a:spcPts val="5785"/>
              </a:lnSpc>
              <a:buAutoNum type="arabicPeriod" startAt="1"/>
            </a:pPr>
            <a:r>
              <a:rPr lang="en-US" sz="4132">
                <a:solidFill>
                  <a:srgbClr val="000000"/>
                </a:solidFill>
                <a:latin typeface="Canva Sans Bold"/>
              </a:rPr>
              <a:t>Processos envolvidos na plataforma</a:t>
            </a:r>
          </a:p>
          <a:p>
            <a:pPr algn="l" marL="892260" indent="-446130" lvl="1">
              <a:lnSpc>
                <a:spcPts val="5785"/>
              </a:lnSpc>
              <a:buAutoNum type="arabicPeriod" startAt="1"/>
            </a:pPr>
            <a:r>
              <a:rPr lang="en-US" sz="4132">
                <a:solidFill>
                  <a:srgbClr val="000000"/>
                </a:solidFill>
                <a:latin typeface="Canva Sans Bold"/>
              </a:rPr>
              <a:t>Apresentação Oficial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3947328" y="8524378"/>
            <a:ext cx="696514" cy="717383"/>
          </a:xfrm>
          <a:custGeom>
            <a:avLst/>
            <a:gdLst/>
            <a:ahLst/>
            <a:cxnLst/>
            <a:rect r="r" b="b" t="t" l="l"/>
            <a:pathLst>
              <a:path h="717383" w="696514">
                <a:moveTo>
                  <a:pt x="0" y="0"/>
                </a:moveTo>
                <a:lnTo>
                  <a:pt x="696514" y="0"/>
                </a:lnTo>
                <a:lnTo>
                  <a:pt x="696514" y="717383"/>
                </a:lnTo>
                <a:lnTo>
                  <a:pt x="0" y="71738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4803100" y="8514800"/>
            <a:ext cx="2456200" cy="736539"/>
            <a:chOff x="0" y="0"/>
            <a:chExt cx="3274934" cy="982053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38100"/>
              <a:ext cx="3274934" cy="7663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354"/>
                </a:lnSpc>
              </a:pPr>
              <a:r>
                <a:rPr lang="en-US" sz="3958" spc="-178">
                  <a:solidFill>
                    <a:srgbClr val="000000"/>
                  </a:solidFill>
                  <a:latin typeface="Open Sans Medium Italics"/>
                </a:rPr>
                <a:t>WHEELS</a:t>
              </a:r>
              <a:r>
                <a:rPr lang="en-US" sz="3958" spc="-178">
                  <a:solidFill>
                    <a:srgbClr val="000000"/>
                  </a:solidFill>
                  <a:latin typeface="Open Sans Bold Italics"/>
                </a:rPr>
                <a:t>ON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837935"/>
              <a:ext cx="3274934" cy="1441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55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748308" y="2032379"/>
            <a:ext cx="1731775" cy="1731768"/>
            <a:chOff x="0" y="0"/>
            <a:chExt cx="6350000" cy="63499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1425360" y="-1091906"/>
            <a:ext cx="11722563" cy="12470812"/>
          </a:xfrm>
          <a:custGeom>
            <a:avLst/>
            <a:gdLst/>
            <a:ahLst/>
            <a:cxnLst/>
            <a:rect r="r" b="b" t="t" l="l"/>
            <a:pathLst>
              <a:path h="12470812" w="11722563">
                <a:moveTo>
                  <a:pt x="0" y="0"/>
                </a:moveTo>
                <a:lnTo>
                  <a:pt x="11722563" y="0"/>
                </a:lnTo>
                <a:lnTo>
                  <a:pt x="11722563" y="12470812"/>
                </a:lnTo>
                <a:lnTo>
                  <a:pt x="0" y="124708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5748308" y="4277616"/>
            <a:ext cx="1731775" cy="1731768"/>
            <a:chOff x="0" y="0"/>
            <a:chExt cx="6350000" cy="634997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5"/>
              <a:stretch>
                <a:fillRect l="0" t="-78" r="0" b="-78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5748308" y="6522853"/>
            <a:ext cx="1731775" cy="1731768"/>
            <a:chOff x="0" y="0"/>
            <a:chExt cx="6350000" cy="634997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028700" y="1038278"/>
            <a:ext cx="696514" cy="717383"/>
          </a:xfrm>
          <a:custGeom>
            <a:avLst/>
            <a:gdLst/>
            <a:ahLst/>
            <a:cxnLst/>
            <a:rect r="r" b="b" t="t" l="l"/>
            <a:pathLst>
              <a:path h="717383" w="696514">
                <a:moveTo>
                  <a:pt x="0" y="0"/>
                </a:moveTo>
                <a:lnTo>
                  <a:pt x="696514" y="0"/>
                </a:lnTo>
                <a:lnTo>
                  <a:pt x="696514" y="717383"/>
                </a:lnTo>
                <a:lnTo>
                  <a:pt x="0" y="71738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1864835" y="2032379"/>
            <a:ext cx="1731775" cy="1731768"/>
            <a:chOff x="0" y="0"/>
            <a:chExt cx="6350000" cy="634997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9"/>
              <a:stretch>
                <a:fillRect l="0" t="0" r="0" b="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1864835" y="4280842"/>
            <a:ext cx="1731775" cy="1731768"/>
            <a:chOff x="0" y="0"/>
            <a:chExt cx="6350000" cy="634997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10"/>
              <a:stretch>
                <a:fillRect l="0" t="0" r="0" b="0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1864835" y="6522853"/>
            <a:ext cx="1731775" cy="1731768"/>
            <a:chOff x="0" y="0"/>
            <a:chExt cx="6350000" cy="634997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11"/>
              <a:stretch>
                <a:fillRect l="0" t="0" r="0" b="0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8226491" y="6975283"/>
            <a:ext cx="2895394" cy="826907"/>
            <a:chOff x="0" y="0"/>
            <a:chExt cx="3860526" cy="1102543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653367"/>
              <a:ext cx="3860526" cy="4492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49"/>
                </a:lnSpc>
              </a:pPr>
              <a:r>
                <a:rPr lang="en-US" sz="2035">
                  <a:solidFill>
                    <a:srgbClr val="000000"/>
                  </a:solidFill>
                  <a:latin typeface="Open Sauce"/>
                </a:rPr>
                <a:t>Front-end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-19050"/>
              <a:ext cx="3860526" cy="5303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76"/>
                </a:lnSpc>
              </a:pPr>
              <a:r>
                <a:rPr lang="en-US" sz="2520">
                  <a:solidFill>
                    <a:srgbClr val="000000"/>
                  </a:solidFill>
                  <a:latin typeface="Open Sauce Bold"/>
                </a:rPr>
                <a:t>LUIZ ALDENUCCI</a:t>
              </a: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028700" y="4624387"/>
            <a:ext cx="4431539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</a:pPr>
            <a:r>
              <a:rPr lang="en-US" sz="6999" spc="-139">
                <a:solidFill>
                  <a:srgbClr val="FFFFFF"/>
                </a:solidFill>
                <a:latin typeface="Antonio Bold"/>
              </a:rPr>
              <a:t>Equipe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8226491" y="2304773"/>
            <a:ext cx="2895394" cy="1186981"/>
            <a:chOff x="0" y="0"/>
            <a:chExt cx="3860526" cy="1582641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653367"/>
              <a:ext cx="3860526" cy="9293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49"/>
                </a:lnSpc>
              </a:pPr>
              <a:r>
                <a:rPr lang="en-US" sz="2035">
                  <a:solidFill>
                    <a:srgbClr val="000000"/>
                  </a:solidFill>
                  <a:latin typeface="Open Sauce"/>
                </a:rPr>
                <a:t>Desenvolvedor Fullstack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-19050"/>
              <a:ext cx="3860526" cy="5303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76"/>
                </a:lnSpc>
              </a:pPr>
              <a:r>
                <a:rPr lang="en-US" sz="2520">
                  <a:solidFill>
                    <a:srgbClr val="000000"/>
                  </a:solidFill>
                  <a:latin typeface="Open Sauce Bold"/>
                </a:rPr>
                <a:t>RENATO MATOS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8226491" y="4730046"/>
            <a:ext cx="2895394" cy="826907"/>
            <a:chOff x="0" y="0"/>
            <a:chExt cx="3860526" cy="1102543"/>
          </a:xfrm>
        </p:grpSpPr>
        <p:sp>
          <p:nvSpPr>
            <p:cNvPr name="TextBox 24" id="24"/>
            <p:cNvSpPr txBox="true"/>
            <p:nvPr/>
          </p:nvSpPr>
          <p:spPr>
            <a:xfrm rot="0">
              <a:off x="0" y="653367"/>
              <a:ext cx="3860526" cy="4492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49"/>
                </a:lnSpc>
              </a:pPr>
              <a:r>
                <a:rPr lang="en-US" sz="2035">
                  <a:solidFill>
                    <a:srgbClr val="000000"/>
                  </a:solidFill>
                  <a:latin typeface="Open Sauce"/>
                </a:rPr>
                <a:t>Back-end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0" y="-19050"/>
              <a:ext cx="3860526" cy="5303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76"/>
                </a:lnSpc>
              </a:pPr>
              <a:r>
                <a:rPr lang="en-US" sz="2520">
                  <a:solidFill>
                    <a:srgbClr val="000000"/>
                  </a:solidFill>
                  <a:latin typeface="Open Sauce Bold"/>
                </a:rPr>
                <a:t>PEDRO FRANCO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4019581" y="2484810"/>
            <a:ext cx="5790789" cy="826907"/>
            <a:chOff x="0" y="0"/>
            <a:chExt cx="7721052" cy="1102543"/>
          </a:xfrm>
        </p:grpSpPr>
        <p:sp>
          <p:nvSpPr>
            <p:cNvPr name="TextBox 27" id="27"/>
            <p:cNvSpPr txBox="true"/>
            <p:nvPr/>
          </p:nvSpPr>
          <p:spPr>
            <a:xfrm rot="0">
              <a:off x="0" y="653367"/>
              <a:ext cx="7721052" cy="4492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49"/>
                </a:lnSpc>
              </a:pPr>
              <a:r>
                <a:rPr lang="en-US" sz="2035">
                  <a:solidFill>
                    <a:srgbClr val="000000"/>
                  </a:solidFill>
                  <a:latin typeface="Open Sauce"/>
                </a:rPr>
                <a:t>Front-end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0" y="-19050"/>
              <a:ext cx="7721052" cy="5303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76"/>
                </a:lnSpc>
              </a:pPr>
              <a:r>
                <a:rPr lang="en-US" sz="2520">
                  <a:solidFill>
                    <a:srgbClr val="000000"/>
                  </a:solidFill>
                  <a:latin typeface="Open Sauce Bold"/>
                </a:rPr>
                <a:t>GABRIELLE LIRA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4019581" y="4733272"/>
            <a:ext cx="5790789" cy="826907"/>
            <a:chOff x="0" y="0"/>
            <a:chExt cx="7721052" cy="1102543"/>
          </a:xfrm>
        </p:grpSpPr>
        <p:sp>
          <p:nvSpPr>
            <p:cNvPr name="TextBox 30" id="30"/>
            <p:cNvSpPr txBox="true"/>
            <p:nvPr/>
          </p:nvSpPr>
          <p:spPr>
            <a:xfrm rot="0">
              <a:off x="0" y="653367"/>
              <a:ext cx="7721052" cy="4492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49"/>
                </a:lnSpc>
              </a:pPr>
              <a:r>
                <a:rPr lang="en-US" sz="2035">
                  <a:solidFill>
                    <a:srgbClr val="000000"/>
                  </a:solidFill>
                  <a:latin typeface="Open Sauce"/>
                </a:rPr>
                <a:t>Back-end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0" y="-19050"/>
              <a:ext cx="7721052" cy="5303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76"/>
                </a:lnSpc>
              </a:pPr>
              <a:r>
                <a:rPr lang="en-US" sz="2520">
                  <a:solidFill>
                    <a:srgbClr val="000000"/>
                  </a:solidFill>
                  <a:latin typeface="Open Sauce Bold"/>
                </a:rPr>
                <a:t>JULIA  RESENDE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4019581" y="6975283"/>
            <a:ext cx="5790789" cy="826907"/>
            <a:chOff x="0" y="0"/>
            <a:chExt cx="7721052" cy="1102543"/>
          </a:xfrm>
        </p:grpSpPr>
        <p:sp>
          <p:nvSpPr>
            <p:cNvPr name="TextBox 33" id="33"/>
            <p:cNvSpPr txBox="true"/>
            <p:nvPr/>
          </p:nvSpPr>
          <p:spPr>
            <a:xfrm rot="0">
              <a:off x="0" y="653367"/>
              <a:ext cx="7721052" cy="4492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49"/>
                </a:lnSpc>
              </a:pPr>
              <a:r>
                <a:rPr lang="en-US" sz="2035">
                  <a:solidFill>
                    <a:srgbClr val="000000"/>
                  </a:solidFill>
                  <a:latin typeface="Open Sauce"/>
                </a:rPr>
                <a:t>Front-end</a:t>
              </a:r>
            </a:p>
          </p:txBody>
        </p:sp>
        <p:sp>
          <p:nvSpPr>
            <p:cNvPr name="TextBox 34" id="34"/>
            <p:cNvSpPr txBox="true"/>
            <p:nvPr/>
          </p:nvSpPr>
          <p:spPr>
            <a:xfrm rot="0">
              <a:off x="0" y="-19050"/>
              <a:ext cx="7721052" cy="5303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76"/>
                </a:lnSpc>
              </a:pPr>
              <a:r>
                <a:rPr lang="en-US" sz="2520">
                  <a:solidFill>
                    <a:srgbClr val="000000"/>
                  </a:solidFill>
                  <a:latin typeface="Open Sauce Bold"/>
                </a:rPr>
                <a:t>LEANDRA RAMOS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884471" y="1028700"/>
            <a:ext cx="2456200" cy="736539"/>
            <a:chOff x="0" y="0"/>
            <a:chExt cx="3274934" cy="982053"/>
          </a:xfrm>
        </p:grpSpPr>
        <p:sp>
          <p:nvSpPr>
            <p:cNvPr name="TextBox 36" id="36"/>
            <p:cNvSpPr txBox="true"/>
            <p:nvPr/>
          </p:nvSpPr>
          <p:spPr>
            <a:xfrm rot="0">
              <a:off x="0" y="38100"/>
              <a:ext cx="3274934" cy="7663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354"/>
                </a:lnSpc>
              </a:pPr>
              <a:r>
                <a:rPr lang="en-US" sz="3958" spc="-178">
                  <a:solidFill>
                    <a:srgbClr val="FFFFFF"/>
                  </a:solidFill>
                  <a:latin typeface="Open Sans Medium Italics"/>
                </a:rPr>
                <a:t>WHEELS</a:t>
              </a:r>
              <a:r>
                <a:rPr lang="en-US" sz="3958" spc="-178">
                  <a:solidFill>
                    <a:srgbClr val="FFFFFF"/>
                  </a:solidFill>
                  <a:latin typeface="Open Sans Bold Italics"/>
                </a:rPr>
                <a:t>ON</a:t>
              </a:r>
            </a:p>
          </p:txBody>
        </p:sp>
        <p:sp>
          <p:nvSpPr>
            <p:cNvPr name="TextBox 37" id="37"/>
            <p:cNvSpPr txBox="true"/>
            <p:nvPr/>
          </p:nvSpPr>
          <p:spPr>
            <a:xfrm rot="0">
              <a:off x="0" y="837935"/>
              <a:ext cx="3274934" cy="1441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55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9934232">
            <a:off x="3245301" y="-2106700"/>
            <a:ext cx="11470358" cy="7132477"/>
          </a:xfrm>
          <a:custGeom>
            <a:avLst/>
            <a:gdLst/>
            <a:ahLst/>
            <a:cxnLst/>
            <a:rect r="r" b="b" t="t" l="l"/>
            <a:pathLst>
              <a:path h="7132477" w="11470358">
                <a:moveTo>
                  <a:pt x="0" y="0"/>
                </a:moveTo>
                <a:lnTo>
                  <a:pt x="11470357" y="0"/>
                </a:lnTo>
                <a:lnTo>
                  <a:pt x="11470357" y="7132477"/>
                </a:lnTo>
                <a:lnTo>
                  <a:pt x="0" y="71324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661370" y="3660370"/>
            <a:ext cx="5597930" cy="5597930"/>
          </a:xfrm>
          <a:custGeom>
            <a:avLst/>
            <a:gdLst/>
            <a:ahLst/>
            <a:cxnLst/>
            <a:rect r="r" b="b" t="t" l="l"/>
            <a:pathLst>
              <a:path h="5597930" w="5597930">
                <a:moveTo>
                  <a:pt x="0" y="0"/>
                </a:moveTo>
                <a:lnTo>
                  <a:pt x="5597930" y="0"/>
                </a:lnTo>
                <a:lnTo>
                  <a:pt x="5597930" y="5597930"/>
                </a:lnTo>
                <a:lnTo>
                  <a:pt x="0" y="55979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141732" y="1459539"/>
            <a:ext cx="10699170" cy="1789085"/>
            <a:chOff x="0" y="0"/>
            <a:chExt cx="14265560" cy="2385447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85725"/>
              <a:ext cx="14265560" cy="16755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590"/>
                </a:lnSpc>
              </a:pPr>
              <a:r>
                <a:rPr lang="en-US" sz="8719" spc="-392">
                  <a:solidFill>
                    <a:srgbClr val="FFFFFF"/>
                  </a:solidFill>
                  <a:latin typeface="Open Sans"/>
                </a:rPr>
                <a:t>O que é </a:t>
              </a:r>
              <a:r>
                <a:rPr lang="en-US" sz="8719" spc="-392">
                  <a:solidFill>
                    <a:srgbClr val="FFFFFF"/>
                  </a:solidFill>
                  <a:latin typeface="Open Sans Medium Italics"/>
                </a:rPr>
                <a:t>WHEELS</a:t>
              </a:r>
              <a:r>
                <a:rPr lang="en-US" sz="8719" spc="-392">
                  <a:solidFill>
                    <a:srgbClr val="FFFFFF"/>
                  </a:solidFill>
                  <a:latin typeface="Open Sans Bold Italics"/>
                </a:rPr>
                <a:t>ON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879013"/>
              <a:ext cx="14265560" cy="5064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04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28700" y="4748712"/>
            <a:ext cx="9735836" cy="38868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3512" indent="-396756" lvl="1">
              <a:lnSpc>
                <a:spcPts val="5145"/>
              </a:lnSpc>
              <a:buAutoNum type="arabicPeriod" startAt="1"/>
            </a:pPr>
            <a:r>
              <a:rPr lang="en-US" sz="3675">
                <a:solidFill>
                  <a:srgbClr val="000000"/>
                </a:solidFill>
                <a:latin typeface="Canva Sans Bold"/>
              </a:rPr>
              <a:t>Conecta proprietários de veículos com consumidores</a:t>
            </a:r>
          </a:p>
          <a:p>
            <a:pPr algn="l" marL="793512" indent="-396756" lvl="1">
              <a:lnSpc>
                <a:spcPts val="5145"/>
              </a:lnSpc>
              <a:buAutoNum type="arabicPeriod" startAt="1"/>
            </a:pPr>
            <a:r>
              <a:rPr lang="en-US" sz="3675">
                <a:solidFill>
                  <a:srgbClr val="000000"/>
                </a:solidFill>
                <a:latin typeface="Canva Sans Bold"/>
              </a:rPr>
              <a:t>Opções para diferentes necessidades</a:t>
            </a:r>
          </a:p>
          <a:p>
            <a:pPr algn="l" marL="793512" indent="-396756" lvl="1">
              <a:lnSpc>
                <a:spcPts val="5145"/>
              </a:lnSpc>
              <a:buAutoNum type="arabicPeriod" startAt="1"/>
            </a:pPr>
            <a:r>
              <a:rPr lang="en-US" sz="3675">
                <a:solidFill>
                  <a:srgbClr val="000000"/>
                </a:solidFill>
                <a:latin typeface="Canva Sans Bold"/>
              </a:rPr>
              <a:t>Promove práticas sustentáveis</a:t>
            </a:r>
          </a:p>
          <a:p>
            <a:pPr algn="l" marL="793512" indent="-396756" lvl="1">
              <a:lnSpc>
                <a:spcPts val="5145"/>
              </a:lnSpc>
              <a:buAutoNum type="arabicPeriod" startAt="1"/>
            </a:pPr>
            <a:r>
              <a:rPr lang="en-US" sz="3675">
                <a:solidFill>
                  <a:srgbClr val="000000"/>
                </a:solidFill>
                <a:latin typeface="Canva Sans Bold"/>
              </a:rPr>
              <a:t>Mobilidade mais eficiente e ambientalmente consciente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100923"/>
            <a:ext cx="6085155" cy="6085155"/>
          </a:xfrm>
          <a:custGeom>
            <a:avLst/>
            <a:gdLst/>
            <a:ahLst/>
            <a:cxnLst/>
            <a:rect r="r" b="b" t="t" l="l"/>
            <a:pathLst>
              <a:path h="6085155" w="6085155">
                <a:moveTo>
                  <a:pt x="0" y="0"/>
                </a:moveTo>
                <a:lnTo>
                  <a:pt x="6085155" y="0"/>
                </a:lnTo>
                <a:lnTo>
                  <a:pt x="6085155" y="6085154"/>
                </a:lnTo>
                <a:lnTo>
                  <a:pt x="0" y="60851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0184609" y="6953862"/>
            <a:ext cx="3333138" cy="3333138"/>
          </a:xfrm>
          <a:custGeom>
            <a:avLst/>
            <a:gdLst/>
            <a:ahLst/>
            <a:cxnLst/>
            <a:rect r="r" b="b" t="t" l="l"/>
            <a:pathLst>
              <a:path h="3333138" w="3333138">
                <a:moveTo>
                  <a:pt x="0" y="0"/>
                </a:moveTo>
                <a:lnTo>
                  <a:pt x="3333138" y="0"/>
                </a:lnTo>
                <a:lnTo>
                  <a:pt x="3333138" y="3333138"/>
                </a:lnTo>
                <a:lnTo>
                  <a:pt x="0" y="33331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776952" y="4274503"/>
            <a:ext cx="5791676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Processos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3329834" y="4622551"/>
            <a:ext cx="3333138" cy="3333138"/>
          </a:xfrm>
          <a:custGeom>
            <a:avLst/>
            <a:gdLst/>
            <a:ahLst/>
            <a:cxnLst/>
            <a:rect r="r" b="b" t="t" l="l"/>
            <a:pathLst>
              <a:path h="3333138" w="3333138">
                <a:moveTo>
                  <a:pt x="0" y="0"/>
                </a:moveTo>
                <a:lnTo>
                  <a:pt x="3333137" y="0"/>
                </a:lnTo>
                <a:lnTo>
                  <a:pt x="3333137" y="3333138"/>
                </a:lnTo>
                <a:lnTo>
                  <a:pt x="0" y="33331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15659406" y="1308464"/>
            <a:ext cx="3333138" cy="3333138"/>
          </a:xfrm>
          <a:custGeom>
            <a:avLst/>
            <a:gdLst/>
            <a:ahLst/>
            <a:cxnLst/>
            <a:rect r="r" b="b" t="t" l="l"/>
            <a:pathLst>
              <a:path h="3333138" w="3333138">
                <a:moveTo>
                  <a:pt x="0" y="0"/>
                </a:moveTo>
                <a:lnTo>
                  <a:pt x="3333138" y="0"/>
                </a:lnTo>
                <a:lnTo>
                  <a:pt x="3333138" y="3333137"/>
                </a:lnTo>
                <a:lnTo>
                  <a:pt x="0" y="33331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59306" y="670008"/>
            <a:ext cx="696514" cy="717383"/>
          </a:xfrm>
          <a:custGeom>
            <a:avLst/>
            <a:gdLst/>
            <a:ahLst/>
            <a:cxnLst/>
            <a:rect r="r" b="b" t="t" l="l"/>
            <a:pathLst>
              <a:path h="717383" w="696514">
                <a:moveTo>
                  <a:pt x="0" y="0"/>
                </a:moveTo>
                <a:lnTo>
                  <a:pt x="696513" y="0"/>
                </a:lnTo>
                <a:lnTo>
                  <a:pt x="696513" y="717384"/>
                </a:lnTo>
                <a:lnTo>
                  <a:pt x="0" y="71738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615077" y="660430"/>
            <a:ext cx="2456200" cy="736539"/>
            <a:chOff x="0" y="0"/>
            <a:chExt cx="3274934" cy="982053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38100"/>
              <a:ext cx="3274934" cy="7663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354"/>
                </a:lnSpc>
              </a:pPr>
              <a:r>
                <a:rPr lang="en-US" sz="3958" spc="-178">
                  <a:solidFill>
                    <a:srgbClr val="000000"/>
                  </a:solidFill>
                  <a:latin typeface="Open Sans Medium Italics"/>
                </a:rPr>
                <a:t>WHEELS</a:t>
              </a:r>
              <a:r>
                <a:rPr lang="en-US" sz="3958" spc="-178">
                  <a:solidFill>
                    <a:srgbClr val="000000"/>
                  </a:solidFill>
                  <a:latin typeface="Open Sans Bold Italics"/>
                </a:rPr>
                <a:t>ON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837935"/>
              <a:ext cx="3274934" cy="1441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55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7886701" cy="10287000"/>
          </a:xfrm>
          <a:prstGeom prst="rect">
            <a:avLst/>
          </a:prstGeom>
          <a:solidFill>
            <a:srgbClr val="6C63FF"/>
          </a:solidFill>
        </p:spPr>
      </p:sp>
      <p:grpSp>
        <p:nvGrpSpPr>
          <p:cNvPr name="Group 3" id="3"/>
          <p:cNvGrpSpPr/>
          <p:nvPr/>
        </p:nvGrpSpPr>
        <p:grpSpPr>
          <a:xfrm rot="-3270436">
            <a:off x="-3819097" y="5388148"/>
            <a:ext cx="12098771" cy="6654453"/>
            <a:chOff x="0" y="0"/>
            <a:chExt cx="4060919" cy="223354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9050" y="19050"/>
              <a:ext cx="4022947" cy="2195449"/>
            </a:xfrm>
            <a:custGeom>
              <a:avLst/>
              <a:gdLst/>
              <a:ahLst/>
              <a:cxnLst/>
              <a:rect r="r" b="b" t="t" l="l"/>
              <a:pathLst>
                <a:path h="2195449" w="4022947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060920" cy="2233549"/>
            </a:xfrm>
            <a:custGeom>
              <a:avLst/>
              <a:gdLst/>
              <a:ahLst/>
              <a:cxnLst/>
              <a:rect r="r" b="b" t="t" l="l"/>
              <a:pathLst>
                <a:path h="2233549" w="4060920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546DD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28700" y="3716656"/>
            <a:ext cx="5541666" cy="5541644"/>
            <a:chOff x="0" y="0"/>
            <a:chExt cx="6350000" cy="634997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9075451" y="453250"/>
            <a:ext cx="8183849" cy="8547986"/>
            <a:chOff x="0" y="0"/>
            <a:chExt cx="10911799" cy="11397315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9525"/>
              <a:ext cx="10911799" cy="28098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399"/>
                </a:lnSpc>
              </a:pPr>
              <a:r>
                <a:rPr lang="en-US" sz="6999" spc="-139">
                  <a:solidFill>
                    <a:srgbClr val="000000"/>
                  </a:solidFill>
                  <a:latin typeface="Antonio Bold"/>
                </a:rPr>
                <a:t>Gerenciamento de clientes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4537781"/>
              <a:ext cx="10911799" cy="4658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90"/>
                </a:lnSpc>
              </a:pPr>
              <a:r>
                <a:rPr lang="en-US" sz="2300">
                  <a:solidFill>
                    <a:srgbClr val="000000"/>
                  </a:solidFill>
                  <a:latin typeface="Open Sauce"/>
                </a:rPr>
                <a:t>Poderão optar entre locador e locatário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3610399"/>
              <a:ext cx="10911799" cy="5369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80"/>
                </a:lnSpc>
              </a:pPr>
              <a:r>
                <a:rPr lang="en-US" sz="2600">
                  <a:solidFill>
                    <a:srgbClr val="000000"/>
                  </a:solidFill>
                  <a:latin typeface="Open Sauce Bold"/>
                </a:rPr>
                <a:t>CADASTRO DE CLIENTES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6741089"/>
              <a:ext cx="10911799" cy="14564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90"/>
                </a:lnSpc>
              </a:pPr>
              <a:r>
                <a:rPr lang="en-US" sz="2300">
                  <a:solidFill>
                    <a:srgbClr val="000000"/>
                  </a:solidFill>
                  <a:latin typeface="Open Sauce"/>
                </a:rPr>
                <a:t>Em caso de cadastro de locatários, equipe de administração wheelson irá analisar a validade da documentação enviada.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5813707"/>
              <a:ext cx="10911799" cy="5369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80"/>
                </a:lnSpc>
              </a:pPr>
              <a:r>
                <a:rPr lang="en-US" sz="2600">
                  <a:solidFill>
                    <a:srgbClr val="000000"/>
                  </a:solidFill>
                  <a:latin typeface="Open Sauce Bold"/>
                </a:rPr>
                <a:t>APROVAÇÃO DO PERFIL PELA ADMINISTRAÇÃO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9940925"/>
              <a:ext cx="10911799" cy="14564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90"/>
                </a:lnSpc>
              </a:pPr>
              <a:r>
                <a:rPr lang="en-US" sz="2300">
                  <a:solidFill>
                    <a:srgbClr val="000000"/>
                  </a:solidFill>
                  <a:latin typeface="Open Sauce"/>
                </a:rPr>
                <a:t>Locadores e locatários (caso aprovados) serão inseridos no banco de dados após o preenchimento dos formulários.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9013543"/>
              <a:ext cx="10911799" cy="5369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80"/>
                </a:lnSpc>
              </a:pPr>
              <a:r>
                <a:rPr lang="en-US" sz="2600">
                  <a:solidFill>
                    <a:srgbClr val="000000"/>
                  </a:solidFill>
                  <a:latin typeface="Open Sauce Bold"/>
                </a:rPr>
                <a:t>INSERÇÃO DOS USUÁRIOS NO SISTEMA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028700" y="1038278"/>
            <a:ext cx="696514" cy="717383"/>
          </a:xfrm>
          <a:custGeom>
            <a:avLst/>
            <a:gdLst/>
            <a:ahLst/>
            <a:cxnLst/>
            <a:rect r="r" b="b" t="t" l="l"/>
            <a:pathLst>
              <a:path h="717383" w="696514">
                <a:moveTo>
                  <a:pt x="0" y="0"/>
                </a:moveTo>
                <a:lnTo>
                  <a:pt x="696514" y="0"/>
                </a:lnTo>
                <a:lnTo>
                  <a:pt x="696514" y="717383"/>
                </a:lnTo>
                <a:lnTo>
                  <a:pt x="0" y="7173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884471" y="1028700"/>
            <a:ext cx="2456200" cy="736539"/>
            <a:chOff x="0" y="0"/>
            <a:chExt cx="3274934" cy="982053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38100"/>
              <a:ext cx="3274934" cy="7663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354"/>
                </a:lnSpc>
              </a:pPr>
              <a:r>
                <a:rPr lang="en-US" sz="3958" spc="-178">
                  <a:solidFill>
                    <a:srgbClr val="FFFFFF"/>
                  </a:solidFill>
                  <a:latin typeface="Open Sans Medium Italics"/>
                </a:rPr>
                <a:t>WHEELS</a:t>
              </a:r>
              <a:r>
                <a:rPr lang="en-US" sz="3958" spc="-178">
                  <a:solidFill>
                    <a:srgbClr val="FFFFFF"/>
                  </a:solidFill>
                  <a:latin typeface="Open Sans Bold Italics"/>
                </a:rPr>
                <a:t>ON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837935"/>
              <a:ext cx="3274934" cy="1441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55"/>
                </a:lnSpc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67335" y="0"/>
            <a:ext cx="13153330" cy="10287000"/>
          </a:xfrm>
          <a:custGeom>
            <a:avLst/>
            <a:gdLst/>
            <a:ahLst/>
            <a:cxnLst/>
            <a:rect r="r" b="b" t="t" l="l"/>
            <a:pathLst>
              <a:path h="10287000" w="13153330">
                <a:moveTo>
                  <a:pt x="0" y="0"/>
                </a:moveTo>
                <a:lnTo>
                  <a:pt x="13153330" y="0"/>
                </a:lnTo>
                <a:lnTo>
                  <a:pt x="1315333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401299" y="0"/>
            <a:ext cx="7886701" cy="10287000"/>
          </a:xfrm>
          <a:prstGeom prst="rect">
            <a:avLst/>
          </a:prstGeom>
          <a:solidFill>
            <a:srgbClr val="6C63FF"/>
          </a:solidFill>
        </p:spPr>
      </p:sp>
      <p:grpSp>
        <p:nvGrpSpPr>
          <p:cNvPr name="Group 3" id="3"/>
          <p:cNvGrpSpPr/>
          <p:nvPr/>
        </p:nvGrpSpPr>
        <p:grpSpPr>
          <a:xfrm rot="-7593165">
            <a:off x="9647783" y="5554836"/>
            <a:ext cx="12098771" cy="6654453"/>
            <a:chOff x="0" y="0"/>
            <a:chExt cx="4060919" cy="223354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9050" y="19050"/>
              <a:ext cx="4022947" cy="2195449"/>
            </a:xfrm>
            <a:custGeom>
              <a:avLst/>
              <a:gdLst/>
              <a:ahLst/>
              <a:cxnLst/>
              <a:rect r="r" b="b" t="t" l="l"/>
              <a:pathLst>
                <a:path h="2195449" w="4022947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060920" cy="2233549"/>
            </a:xfrm>
            <a:custGeom>
              <a:avLst/>
              <a:gdLst/>
              <a:ahLst/>
              <a:cxnLst/>
              <a:rect r="r" b="b" t="t" l="l"/>
              <a:pathLst>
                <a:path h="2233549" w="4060920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546DD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1437603" y="3866713"/>
            <a:ext cx="5541666" cy="5541644"/>
            <a:chOff x="0" y="0"/>
            <a:chExt cx="6350000" cy="634997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true" flipV="false" rot="0">
            <a:off x="12737588" y="2948919"/>
            <a:ext cx="2590183" cy="2590183"/>
          </a:xfrm>
          <a:custGeom>
            <a:avLst/>
            <a:gdLst/>
            <a:ahLst/>
            <a:cxnLst/>
            <a:rect r="r" b="b" t="t" l="l"/>
            <a:pathLst>
              <a:path h="2590183" w="2590183">
                <a:moveTo>
                  <a:pt x="2590182" y="0"/>
                </a:moveTo>
                <a:lnTo>
                  <a:pt x="0" y="0"/>
                </a:lnTo>
                <a:lnTo>
                  <a:pt x="0" y="2590182"/>
                </a:lnTo>
                <a:lnTo>
                  <a:pt x="2590182" y="2590182"/>
                </a:lnTo>
                <a:lnTo>
                  <a:pt x="2590182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028700" y="1440055"/>
            <a:ext cx="8183849" cy="7805036"/>
            <a:chOff x="0" y="0"/>
            <a:chExt cx="10911799" cy="10406715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9525"/>
              <a:ext cx="10911799" cy="28098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399"/>
                </a:lnSpc>
              </a:pPr>
              <a:r>
                <a:rPr lang="en-US" sz="6999" spc="-139">
                  <a:solidFill>
                    <a:srgbClr val="000000"/>
                  </a:solidFill>
                  <a:latin typeface="Antonio Bold"/>
                </a:rPr>
                <a:t>Gerenciamento de veículos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4537781"/>
              <a:ext cx="10911799" cy="4658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90"/>
                </a:lnSpc>
              </a:pPr>
              <a:r>
                <a:rPr lang="en-US" sz="2300">
                  <a:solidFill>
                    <a:srgbClr val="000000"/>
                  </a:solidFill>
                  <a:latin typeface="Open Sauce"/>
                </a:rPr>
                <a:t>Usuários locadores podem cadastrar veículos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3610399"/>
              <a:ext cx="10911799" cy="5369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80"/>
                </a:lnSpc>
              </a:pPr>
              <a:r>
                <a:rPr lang="en-US" sz="2600">
                  <a:solidFill>
                    <a:srgbClr val="000000"/>
                  </a:solidFill>
                  <a:latin typeface="Open Sauce Bold"/>
                </a:rPr>
                <a:t>CADASTRO DE VEÍCULO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6741089"/>
              <a:ext cx="10911799" cy="4658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90"/>
                </a:lnSpc>
              </a:pPr>
              <a:r>
                <a:rPr lang="en-US" sz="2300">
                  <a:solidFill>
                    <a:srgbClr val="000000"/>
                  </a:solidFill>
                  <a:latin typeface="Open Sauce"/>
                </a:rPr>
                <a:t>O sistema valida informações entregues 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5813707"/>
              <a:ext cx="10911799" cy="5369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80"/>
                </a:lnSpc>
              </a:pPr>
              <a:r>
                <a:rPr lang="en-US" sz="2600">
                  <a:solidFill>
                    <a:srgbClr val="000000"/>
                  </a:solidFill>
                  <a:latin typeface="Open Sauce Bold"/>
                </a:rPr>
                <a:t>ENVIA AS INFORMAÇÕES DO VEÍCULO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8950325"/>
              <a:ext cx="10911799" cy="14564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90"/>
                </a:lnSpc>
              </a:pPr>
              <a:r>
                <a:rPr lang="en-US" sz="2300">
                  <a:solidFill>
                    <a:srgbClr val="000000"/>
                  </a:solidFill>
                  <a:latin typeface="Open Sauce"/>
                </a:rPr>
                <a:t>O veículo será inserido no sistema e já estará disponível para aluguel.</a:t>
              </a:r>
            </a:p>
            <a:p>
              <a:pPr algn="l">
                <a:lnSpc>
                  <a:spcPts val="2990"/>
                </a:lnSpc>
              </a:pP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8022943"/>
              <a:ext cx="10911799" cy="5369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80"/>
                </a:lnSpc>
              </a:pPr>
              <a:r>
                <a:rPr lang="en-US" sz="2600">
                  <a:solidFill>
                    <a:srgbClr val="000000"/>
                  </a:solidFill>
                  <a:latin typeface="Open Sauce Bold"/>
                </a:rPr>
                <a:t>INSERÇÃO DO VEÍCULO NO SISTEMA</a:t>
              </a: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3947328" y="1038278"/>
            <a:ext cx="696514" cy="717383"/>
          </a:xfrm>
          <a:custGeom>
            <a:avLst/>
            <a:gdLst/>
            <a:ahLst/>
            <a:cxnLst/>
            <a:rect r="r" b="b" t="t" l="l"/>
            <a:pathLst>
              <a:path h="717383" w="696514">
                <a:moveTo>
                  <a:pt x="0" y="0"/>
                </a:moveTo>
                <a:lnTo>
                  <a:pt x="696514" y="0"/>
                </a:lnTo>
                <a:lnTo>
                  <a:pt x="696514" y="717383"/>
                </a:lnTo>
                <a:lnTo>
                  <a:pt x="0" y="717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4803100" y="1028700"/>
            <a:ext cx="2456200" cy="736539"/>
            <a:chOff x="0" y="0"/>
            <a:chExt cx="3274934" cy="982053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38100"/>
              <a:ext cx="3274934" cy="7663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354"/>
                </a:lnSpc>
              </a:pPr>
              <a:r>
                <a:rPr lang="en-US" sz="3958" spc="-178">
                  <a:solidFill>
                    <a:srgbClr val="FFFFFF"/>
                  </a:solidFill>
                  <a:latin typeface="Open Sans Medium Italics"/>
                </a:rPr>
                <a:t>WHEELS</a:t>
              </a:r>
              <a:r>
                <a:rPr lang="en-US" sz="3958" spc="-178">
                  <a:solidFill>
                    <a:srgbClr val="FFFFFF"/>
                  </a:solidFill>
                  <a:latin typeface="Open Sans Bold Italics"/>
                </a:rPr>
                <a:t>ON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837935"/>
              <a:ext cx="3274934" cy="1441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55"/>
                </a:lnSpc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028700"/>
            <a:ext cx="18108623" cy="8224333"/>
          </a:xfrm>
          <a:custGeom>
            <a:avLst/>
            <a:gdLst/>
            <a:ahLst/>
            <a:cxnLst/>
            <a:rect r="r" b="b" t="t" l="l"/>
            <a:pathLst>
              <a:path h="8224333" w="18108623">
                <a:moveTo>
                  <a:pt x="0" y="0"/>
                </a:moveTo>
                <a:lnTo>
                  <a:pt x="18108623" y="0"/>
                </a:lnTo>
                <a:lnTo>
                  <a:pt x="18108623" y="8224333"/>
                </a:lnTo>
                <a:lnTo>
                  <a:pt x="0" y="82243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DAGIrTWTUhg</dc:identifier>
  <dcterms:modified xsi:type="dcterms:W3CDTF">2011-08-01T06:04:30Z</dcterms:modified>
  <cp:revision>1</cp:revision>
  <dc:title>WheelsOn</dc:title>
</cp:coreProperties>
</file>