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6"/>
  </p:notesMasterIdLst>
  <p:sldIdLst>
    <p:sldId id="267" r:id="rId3"/>
    <p:sldId id="258" r:id="rId4"/>
    <p:sldId id="261" r:id="rId5"/>
    <p:sldId id="285" r:id="rId6"/>
    <p:sldId id="257" r:id="rId7"/>
    <p:sldId id="283" r:id="rId8"/>
    <p:sldId id="286" r:id="rId9"/>
    <p:sldId id="259" r:id="rId10"/>
    <p:sldId id="290" r:id="rId11"/>
    <p:sldId id="288" r:id="rId12"/>
    <p:sldId id="287" r:id="rId13"/>
    <p:sldId id="289" r:id="rId14"/>
    <p:sldId id="278" r:id="rId15"/>
  </p:sldIdLst>
  <p:sldSz cx="9144000" cy="5143500" type="screen16x9"/>
  <p:notesSz cx="6858000" cy="9144000"/>
  <p:embeddedFontLst>
    <p:embeddedFont>
      <p:font typeface="Nunito Sans" pitchFamily="2" charset="0"/>
      <p:regular r:id="rId17"/>
      <p:bold r:id="rId18"/>
      <p:italic r:id="rId19"/>
      <p:boldItalic r:id="rId20"/>
    </p:embeddedFont>
    <p:embeddedFont>
      <p:font typeface="Nunito Sans Black" pitchFamily="2" charset="0"/>
      <p:bold r:id="rId21"/>
      <p:boldItalic r:id="rId22"/>
    </p:embeddedFont>
    <p:embeddedFont>
      <p:font typeface="Nunito Sans ExtraBold" pitchFamily="2" charset="0"/>
      <p:bold r:id="rId23"/>
      <p:boldItalic r:id="rId24"/>
    </p:embeddedFont>
    <p:embeddedFont>
      <p:font typeface="Nunito Sans SemiBold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Light" panose="02000000000000000000" pitchFamily="2" charset="0"/>
      <p:regular r:id="rId33"/>
      <p:italic r:id="rId34"/>
    </p:embeddedFont>
    <p:embeddedFont>
      <p:font typeface="Roboto Slab Light" pitchFamily="2" charset="0"/>
      <p:regular r:id="rId35"/>
      <p:bold r:id="rId36"/>
    </p:embeddedFont>
    <p:embeddedFont>
      <p:font typeface="Squad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C37"/>
    <a:srgbClr val="0E2C38"/>
    <a:srgbClr val="0E2A36"/>
    <a:srgbClr val="0F2935"/>
    <a:srgbClr val="0D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93838A-F752-4DE0-B5D0-0EEFB0E403FA}">
  <a:tblStyle styleId="{CA93838A-F752-4DE0-B5D0-0EEFB0E40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02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42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99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48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TITLE  + TEX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73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 1">
  <p:cSld name="TITLE  + TEXT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5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BIG NUMBER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>
            <a:spLocks noGrp="1"/>
          </p:cNvSpPr>
          <p:nvPr>
            <p:ph type="title" hasCustomPrompt="1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>
            <a:spLocks noGrp="1"/>
          </p:cNvSpPr>
          <p:nvPr>
            <p:ph type="subTitle" idx="1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5059867" y="0"/>
            <a:ext cx="4037101" cy="1751811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6" y="3324574"/>
            <a:ext cx="4319762" cy="1818924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 flipH="1">
            <a:off x="7359611" y="0"/>
            <a:ext cx="1784388" cy="1829457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10800000" flipH="1">
            <a:off x="-132275" y="1"/>
            <a:ext cx="2896416" cy="2836160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3926" y="3937414"/>
            <a:ext cx="6252828" cy="1206085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540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NUMBERS + SUBTITLE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title" hasCustomPrompt="1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2" hasCustomPrompt="1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title" idx="3" hasCustomPrompt="1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4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5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5059867" y="3391687"/>
            <a:ext cx="4037101" cy="1751811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" y="0"/>
            <a:ext cx="4319762" cy="1818924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359611" y="3314041"/>
            <a:ext cx="1784388" cy="1829457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32275" y="2307337"/>
            <a:ext cx="2896416" cy="2836160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-3926" y="0"/>
            <a:ext cx="6252828" cy="1206085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04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HEADLINE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88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">
  <p:cSld name="HEADLINE 1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125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7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9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97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1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title" hasCustomPrompt="1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2" hasCustomPrompt="1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title" idx="3" hasCustomPrompt="1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4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5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5059867" y="3391687"/>
            <a:ext cx="4037101" cy="1751811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" y="0"/>
            <a:ext cx="4319762" cy="1818924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359611" y="3314041"/>
            <a:ext cx="1784388" cy="1829457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32275" y="2307337"/>
            <a:ext cx="2896416" cy="2836160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-3926" y="0"/>
            <a:ext cx="6252828" cy="1206085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484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INE + TITLE + SUBTITLE">
  <p:cSld name="IMAGINE + TITLE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1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04150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8182185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71450" dir="6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17929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14300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678424" y="4546187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0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3075"/>
            <a:ext cx="1944089" cy="1397138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26743" y="0"/>
            <a:ext cx="2319503" cy="682705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913146" y="0"/>
            <a:ext cx="3226701" cy="1925135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485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BIG TITLE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3475"/>
            <a:ext cx="9144000" cy="5136600"/>
          </a:xfrm>
          <a:prstGeom prst="rect">
            <a:avLst/>
          </a:prstGeom>
          <a:solidFill>
            <a:srgbClr val="FFFFFF">
              <a:alpha val="31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169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1_TITLE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552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HEADLINE 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0886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HEADLINE 2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81780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85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0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TITLE + SIX COLUMNS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05278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 + THREE COLUMNS 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2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3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4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5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6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38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1">
  <p:cSld name="TECHNOLOGY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>
            <a:spLocks noGrp="1"/>
          </p:cNvSpPr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9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23825" dir="13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04775" dir="49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80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633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2">
  <p:cSld name="TECHNOLOGY 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8" name="Google Shape;298;p26"/>
          <p:cNvSpPr txBox="1">
            <a:spLocks noGrp="1"/>
          </p:cNvSpPr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subTitle" idx="1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141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50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1">
  <p:cSld name="1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>
            <a:spLocks noGrp="1"/>
          </p:cNvSpPr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9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23825" dir="138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04775" dir="49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80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BIG TITLE OPENING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5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IMAGE + TITLE + 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71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64" r:id="rId4"/>
    <p:sldLayoutId id="2147483671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773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123618" y="1052269"/>
            <a:ext cx="6896763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6000" b="0" dirty="0" err="1"/>
              <a:t>Tiaw</a:t>
            </a:r>
            <a:r>
              <a:rPr lang="es-ES" sz="6000" b="0" dirty="0"/>
              <a:t> - </a:t>
            </a:r>
            <a:r>
              <a:rPr lang="es-ES" sz="6000" b="0" dirty="0" err="1"/>
              <a:t>Brains</a:t>
            </a:r>
            <a:r>
              <a:rPr lang="es-ES" sz="6000" b="0" dirty="0"/>
              <a:t> </a:t>
            </a:r>
            <a:r>
              <a:rPr lang="es-ES" sz="6000" b="0" dirty="0" err="1"/>
              <a:t>Forge</a:t>
            </a:r>
            <a:endParaRPr sz="6000"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50249" y="3341137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Bruna, João Paulo, Gabriel, Jáderson e Rafael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4EB861-7C49-3991-F2AB-36974F6F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9" y="328611"/>
            <a:ext cx="8290322" cy="44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1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550C83B-5B0F-2317-622B-B4654623F918}"/>
              </a:ext>
            </a:extLst>
          </p:cNvPr>
          <p:cNvSpPr txBox="1"/>
          <p:nvPr/>
        </p:nvSpPr>
        <p:spPr>
          <a:xfrm>
            <a:off x="3689422" y="791706"/>
            <a:ext cx="1765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B0604020202020204" charset="0"/>
                <a:ea typeface="Roboto Slab Light"/>
                <a:cs typeface="Roboto Slab Light"/>
                <a:sym typeface="Roboto Slab Light"/>
              </a:rPr>
              <a:t>Conclusão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lang="pt-BR" sz="12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2" name="Google Shape;320;p32">
            <a:extLst>
              <a:ext uri="{FF2B5EF4-FFF2-40B4-BE49-F238E27FC236}">
                <a16:creationId xmlns:a16="http://schemas.microsoft.com/office/drawing/2014/main" id="{853E47A3-EB69-F37C-6837-D5367CDE3F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89558" y="1710696"/>
            <a:ext cx="4997053" cy="155233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Slab Light" pitchFamily="2" charset="0"/>
                <a:ea typeface="Roboto Slab Light" pitchFamily="2" charset="0"/>
                <a:cs typeface="Roboto Slab Light" pitchFamily="2" charset="0"/>
                <a:sym typeface="Squada One"/>
              </a:rPr>
              <a:t>Nosso site irá diminuir o desemprego em nosso país e oferecer meios acessíveis para pessoas obterem qualificação profissional.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Slab Light" pitchFamily="2" charset="0"/>
                <a:ea typeface="Roboto Slab Light" pitchFamily="2" charset="0"/>
                <a:cs typeface="Roboto Slab Light" pitchFamily="2" charset="0"/>
                <a:sym typeface="Squada One"/>
              </a:rPr>
              <a:t>Proporcionando um meio para que a população necessitada possa ter condições de trabalho decentes e uma qualidade de vida digna.</a:t>
            </a: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</a:pPr>
            <a:endParaRPr lang="pt-BR" dirty="0">
              <a:latin typeface="Roboto Slab Light" pitchFamily="2" charset="0"/>
              <a:ea typeface="Roboto Slab Light" pitchFamily="2" charset="0"/>
              <a:cs typeface="Roboto Sla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ctrTitle"/>
          </p:nvPr>
        </p:nvSpPr>
        <p:spPr>
          <a:xfrm>
            <a:off x="1706903" y="911235"/>
            <a:ext cx="5724600" cy="60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 sz="3000" dirty="0" err="1"/>
              <a:t>Referências</a:t>
            </a:r>
            <a:r>
              <a:rPr lang="es-ES" sz="3000" dirty="0"/>
              <a:t> bibliográficas</a:t>
            </a:r>
            <a:endParaRPr sz="3000" dirty="0"/>
          </a:p>
        </p:txBody>
      </p:sp>
      <p:sp>
        <p:nvSpPr>
          <p:cNvPr id="425" name="Google Shape;425;p43"/>
          <p:cNvSpPr txBox="1">
            <a:spLocks noGrp="1"/>
          </p:cNvSpPr>
          <p:nvPr>
            <p:ph type="subTitle" idx="1"/>
          </p:nvPr>
        </p:nvSpPr>
        <p:spPr>
          <a:xfrm>
            <a:off x="1349528" y="1770540"/>
            <a:ext cx="6587178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</a:pPr>
            <a:r>
              <a:rPr lang="pt-BR" sz="1100" b="0" dirty="0"/>
              <a:t>MOURA, Bruno De Freitas . Taxa de desemprego fica em 7,6% no trimestre encerrado em janeiro: Resultado é o melhor para o período desde 2015, diz IBGE. Agência Brasil, 2024. Disponível em: </a:t>
            </a:r>
            <a:r>
              <a:rPr lang="pt-BR" sz="1100" b="0" u="sng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https://agenciabrasil.ebc.com.br/economia/noticia/2024-02/taxa-de-desemprego-fica-em-76-no-trimestre-encerrado-em-janeiro#:~:</a:t>
            </a:r>
            <a:r>
              <a:rPr lang="pt-BR" sz="1100" b="0" u="sng" dirty="0" err="1">
                <a:solidFill>
                  <a:schemeClr val="accent4">
                    <a:lumMod val="50000"/>
                    <a:lumOff val="50000"/>
                  </a:schemeClr>
                </a:solidFill>
              </a:rPr>
              <a:t>text</a:t>
            </a:r>
            <a:r>
              <a:rPr lang="pt-BR" sz="1100" b="0" u="sng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=A%20taxa%20de%20desocupa%C3%A7%C3%A3o%20do,2023%20(8%2C4%25). Acesso em: 29 fev. 2024.</a:t>
            </a:r>
            <a:endParaRPr sz="1100" b="0" u="sng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oogle Shape;425;p43">
            <a:extLst>
              <a:ext uri="{FF2B5EF4-FFF2-40B4-BE49-F238E27FC236}">
                <a16:creationId xmlns:a16="http://schemas.microsoft.com/office/drawing/2014/main" id="{5D6669B7-25F0-A6AB-6A95-57086F183B3B}"/>
              </a:ext>
            </a:extLst>
          </p:cNvPr>
          <p:cNvSpPr txBox="1">
            <a:spLocks/>
          </p:cNvSpPr>
          <p:nvPr/>
        </p:nvSpPr>
        <p:spPr>
          <a:xfrm>
            <a:off x="1349528" y="3227865"/>
            <a:ext cx="6587178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chemeClr val="accent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lab Light"/>
              <a:buNone/>
              <a:defRPr sz="15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  <a:defRPr sz="14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spcBef>
                <a:spcPts val="0"/>
              </a:spcBef>
              <a:buSzPts val="1100"/>
            </a:pPr>
            <a:r>
              <a:rPr lang="pt-BR" sz="1100" dirty="0"/>
              <a:t>NALIN, Carolina . Brasil é o 2º país do G20 com maior percentual de pessoas abaixo da linha da pobreza, atrás apenas da Índia: Indicador teve melhora no pós-pandemia, mas ainda há cerca de 3,5% dos brasileiros extremamente pobres. Governo brasileiro quer Aliança Global contra Pobreza. O Globo, 2024. Disponível em: </a:t>
            </a:r>
            <a:r>
              <a:rPr lang="pt-BR" sz="1100" u="sng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https://oglobo.globo.com/mundo/g20-no-brasil/noticia/2024/04/09/brasil-e-o-2o-pais-do-g20-com-maior-percentual-de-pessoas-abaixo-da-linha-da-pobreza-atras-apenas-da-india.ghtml. Acesso em: 09 abr. 2024.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12">
            <a:extLst>
              <a:ext uri="{FF2B5EF4-FFF2-40B4-BE49-F238E27FC236}">
                <a16:creationId xmlns:a16="http://schemas.microsoft.com/office/drawing/2014/main" id="{0089CD75-12CB-AC50-6504-F763B1A63896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759457" y="1702007"/>
            <a:ext cx="3353700" cy="233700"/>
          </a:xfrm>
        </p:spPr>
        <p:txBody>
          <a:bodyPr/>
          <a:lstStyle/>
          <a:p>
            <a:r>
              <a:rPr lang="pt-BR" sz="4000" dirty="0"/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4800" y="2010150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Desemprego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e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condições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de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trabalho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ruins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são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problemas que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sempre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existiram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em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nosso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país.</a:t>
            </a:r>
            <a:endParaRPr sz="1300" dirty="0">
              <a:latin typeface="Roboto Slab Light" pitchFamily="2" charset="0"/>
              <a:ea typeface="Roboto Slab Light" pitchFamily="2" charset="0"/>
              <a:cs typeface="Roboto Slab Light" pitchFamily="2" charset="0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4800" y="2972954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Geralmente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causados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devido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a problemas políticos como a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inflação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ou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simplesmente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por falta de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qualificação</a:t>
            </a:r>
            <a:r>
              <a:rPr lang="es-ES" sz="1300" dirty="0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 </a:t>
            </a:r>
            <a:r>
              <a:rPr lang="es-ES" sz="1300" dirty="0" err="1">
                <a:latin typeface="Roboto Slab Light" pitchFamily="2" charset="0"/>
                <a:ea typeface="Roboto Slab Light" pitchFamily="2" charset="0"/>
                <a:cs typeface="Roboto Slab Light" pitchFamily="2" charset="0"/>
              </a:rPr>
              <a:t>profissional</a:t>
            </a:r>
            <a:endParaRPr sz="1300" dirty="0">
              <a:latin typeface="Roboto Slab Light" pitchFamily="2" charset="0"/>
              <a:ea typeface="Roboto Slab Light" pitchFamily="2" charset="0"/>
              <a:cs typeface="Roboto Slab Light" pitchFamily="2" charset="0"/>
            </a:endParaRPr>
          </a:p>
        </p:txBody>
      </p:sp>
      <p:sp>
        <p:nvSpPr>
          <p:cNvPr id="21" name="Google Shape;331;p34">
            <a:extLst>
              <a:ext uri="{FF2B5EF4-FFF2-40B4-BE49-F238E27FC236}">
                <a16:creationId xmlns:a16="http://schemas.microsoft.com/office/drawing/2014/main" id="{6C772294-80C4-3D72-031E-8B5E6FC0CE29}"/>
              </a:ext>
            </a:extLst>
          </p:cNvPr>
          <p:cNvSpPr txBox="1">
            <a:spLocks/>
          </p:cNvSpPr>
          <p:nvPr/>
        </p:nvSpPr>
        <p:spPr>
          <a:xfrm flipH="1">
            <a:off x="3749147" y="651452"/>
            <a:ext cx="2388656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 algn="ctr"/>
            <a:r>
              <a:rPr lang="es-ES" sz="3000" dirty="0" err="1"/>
              <a:t>Introdução</a:t>
            </a:r>
            <a:endParaRPr lang="es-E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1229551" y="19510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sz="3000" dirty="0"/>
              <a:t>Pesquisas</a:t>
            </a:r>
            <a:endParaRPr sz="3000" b="0" dirty="0">
              <a:solidFill>
                <a:srgbClr val="FFFFFF"/>
              </a:solidFill>
            </a:endParaRPr>
          </a:p>
        </p:txBody>
      </p:sp>
      <p:sp>
        <p:nvSpPr>
          <p:cNvPr id="362" name="Google Shape;362;p37"/>
          <p:cNvSpPr txBox="1">
            <a:spLocks noGrp="1"/>
          </p:cNvSpPr>
          <p:nvPr>
            <p:ph type="subTitle" idx="1"/>
          </p:nvPr>
        </p:nvSpPr>
        <p:spPr>
          <a:xfrm>
            <a:off x="4572000" y="572137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s-ES" dirty="0">
                <a:solidFill>
                  <a:srgbClr val="FFFFFF"/>
                </a:solidFill>
              </a:rPr>
              <a:t>Segundo o site </a:t>
            </a:r>
            <a:r>
              <a:rPr lang="es-ES" dirty="0" err="1">
                <a:solidFill>
                  <a:srgbClr val="FFFFFF"/>
                </a:solidFill>
              </a:rPr>
              <a:t>Agência</a:t>
            </a:r>
            <a:r>
              <a:rPr lang="es-ES" dirty="0">
                <a:solidFill>
                  <a:srgbClr val="FFFFFF"/>
                </a:solidFill>
              </a:rPr>
              <a:t> Brasil, o Instituto Brasileiro de </a:t>
            </a:r>
            <a:r>
              <a:rPr lang="es-ES" dirty="0" err="1">
                <a:solidFill>
                  <a:srgbClr val="FFFFFF"/>
                </a:solidFill>
              </a:rPr>
              <a:t>Geografia</a:t>
            </a:r>
            <a:r>
              <a:rPr lang="es-ES" dirty="0">
                <a:solidFill>
                  <a:srgbClr val="FFFFFF"/>
                </a:solidFill>
              </a:rPr>
              <a:t> e </a:t>
            </a:r>
            <a:r>
              <a:rPr lang="es-ES" dirty="0" err="1">
                <a:solidFill>
                  <a:srgbClr val="FFFFFF"/>
                </a:solidFill>
              </a:rPr>
              <a:t>Estatística</a:t>
            </a:r>
            <a:r>
              <a:rPr lang="es-ES" dirty="0">
                <a:solidFill>
                  <a:srgbClr val="FFFFFF"/>
                </a:solidFill>
              </a:rPr>
              <a:t> (IBGE) </a:t>
            </a:r>
            <a:r>
              <a:rPr lang="es-ES" dirty="0" err="1">
                <a:solidFill>
                  <a:srgbClr val="FFFFFF"/>
                </a:solidFill>
              </a:rPr>
              <a:t>mostra</a:t>
            </a:r>
            <a:r>
              <a:rPr lang="es-ES" dirty="0">
                <a:solidFill>
                  <a:srgbClr val="FFFFFF"/>
                </a:solidFill>
              </a:rPr>
              <a:t> que </a:t>
            </a:r>
            <a:r>
              <a:rPr lang="pt-BR" dirty="0"/>
              <a:t>a</a:t>
            </a:r>
            <a:r>
              <a:rPr lang="pt-BR" dirty="0">
                <a:solidFill>
                  <a:srgbClr val="FFFFFF"/>
                </a:solidFill>
              </a:rPr>
              <a:t> taxa de desocupação do trimestre encerrado em janeiro de 2024 ficou em 7,6%.</a:t>
            </a:r>
            <a:br>
              <a:rPr lang="es-ES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2" name="Google Shape;362;p37">
            <a:extLst>
              <a:ext uri="{FF2B5EF4-FFF2-40B4-BE49-F238E27FC236}">
                <a16:creationId xmlns:a16="http://schemas.microsoft.com/office/drawing/2014/main" id="{0457A0E3-3DE1-BA95-E7B5-0975DDC4BE0B}"/>
              </a:ext>
            </a:extLst>
          </p:cNvPr>
          <p:cNvSpPr txBox="1">
            <a:spLocks/>
          </p:cNvSpPr>
          <p:nvPr/>
        </p:nvSpPr>
        <p:spPr>
          <a:xfrm>
            <a:off x="4572000" y="2085337"/>
            <a:ext cx="36282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900"/>
              <a:buFont typeface="Calibri"/>
              <a:buNone/>
            </a:pPr>
            <a:r>
              <a:rPr lang="pt-BR" dirty="0"/>
              <a:t>Brasil é o 2º país do G20 com maior percentual de pessoas abaixo da linha da pobreza, atrás apenas da Índia. De acordo com o site o globo e segundo pesquisa do Instituto Brasileiro de Geografia e Estatística (IBGE).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1525191" y="1633781"/>
            <a:ext cx="6093618" cy="155233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Mitigar o problema do desemprego em nosso país auxiliando pessoas que vivem abaixo da </a:t>
            </a:r>
            <a:r>
              <a:rPr lang="pt-BR"/>
              <a:t>linha da </a:t>
            </a:r>
            <a:r>
              <a:rPr lang="pt-BR" dirty="0"/>
              <a:t>pobreza.</a:t>
            </a:r>
          </a:p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Empregar pessoas em situação de pobreza.</a:t>
            </a:r>
          </a:p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Divulgar vagas de emprego.</a:t>
            </a:r>
          </a:p>
        </p:txBody>
      </p:sp>
      <p:sp>
        <p:nvSpPr>
          <p:cNvPr id="2" name="Google Shape;361;p37">
            <a:extLst>
              <a:ext uri="{FF2B5EF4-FFF2-40B4-BE49-F238E27FC236}">
                <a16:creationId xmlns:a16="http://schemas.microsoft.com/office/drawing/2014/main" id="{CB994871-857B-710A-868F-754BBDF9E1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752094" y="735806"/>
            <a:ext cx="1639812" cy="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sz="3000" b="0" dirty="0">
                <a:solidFill>
                  <a:srgbClr val="FFFFFF"/>
                </a:solidFill>
              </a:rPr>
              <a:t>Objetivos</a:t>
            </a:r>
            <a:endParaRPr sz="3000" b="0" dirty="0">
              <a:solidFill>
                <a:srgbClr val="FFFFFF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A5A79F1-3402-3A74-2754-D051A48A945A}"/>
              </a:ext>
            </a:extLst>
          </p:cNvPr>
          <p:cNvSpPr/>
          <p:nvPr/>
        </p:nvSpPr>
        <p:spPr>
          <a:xfrm flipV="1">
            <a:off x="3194881" y="2839786"/>
            <a:ext cx="2977319" cy="190784"/>
          </a:xfrm>
          <a:prstGeom prst="rect">
            <a:avLst/>
          </a:prstGeom>
          <a:ln>
            <a:solidFill>
              <a:srgbClr val="0D2E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E3915B-EF1D-7747-7E18-B9DD7618775F}"/>
              </a:ext>
            </a:extLst>
          </p:cNvPr>
          <p:cNvSpPr/>
          <p:nvPr/>
        </p:nvSpPr>
        <p:spPr>
          <a:xfrm>
            <a:off x="2414586" y="2796193"/>
            <a:ext cx="780293" cy="234372"/>
          </a:xfrm>
          <a:prstGeom prst="rect">
            <a:avLst/>
          </a:prstGeom>
          <a:solidFill>
            <a:srgbClr val="0F2935"/>
          </a:solidFill>
          <a:ln>
            <a:solidFill>
              <a:srgbClr val="0F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FB06B0-FA47-E289-99B4-E949EB1D3626}"/>
              </a:ext>
            </a:extLst>
          </p:cNvPr>
          <p:cNvSpPr/>
          <p:nvPr/>
        </p:nvSpPr>
        <p:spPr>
          <a:xfrm>
            <a:off x="6152555" y="2850260"/>
            <a:ext cx="557212" cy="223903"/>
          </a:xfrm>
          <a:prstGeom prst="rect">
            <a:avLst/>
          </a:prstGeom>
          <a:solidFill>
            <a:srgbClr val="0F2935"/>
          </a:solidFill>
          <a:ln>
            <a:solidFill>
              <a:srgbClr val="0E2A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0298A1-9BDF-AD17-DC4D-2E7D7F76D064}"/>
              </a:ext>
            </a:extLst>
          </p:cNvPr>
          <p:cNvSpPr/>
          <p:nvPr/>
        </p:nvSpPr>
        <p:spPr>
          <a:xfrm>
            <a:off x="3194882" y="2839786"/>
            <a:ext cx="557212" cy="201256"/>
          </a:xfrm>
          <a:prstGeom prst="rect">
            <a:avLst/>
          </a:prstGeom>
          <a:solidFill>
            <a:srgbClr val="0E2C37"/>
          </a:solidFill>
          <a:ln>
            <a:solidFill>
              <a:srgbClr val="0E2C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94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1866055" y="1278730"/>
            <a:ext cx="4824987" cy="82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3000" b="0" dirty="0"/>
              <a:t>Público-</a:t>
            </a:r>
            <a:r>
              <a:rPr lang="es-ES" sz="3000" b="0" dirty="0" err="1"/>
              <a:t>alvo</a:t>
            </a:r>
            <a:endParaRPr sz="3000" b="0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1675209" y="2437979"/>
            <a:ext cx="5793582" cy="103082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indent="-171450" algn="l">
              <a:buFontTx/>
              <a:buChar char="-"/>
            </a:pPr>
            <a:r>
              <a:rPr lang="es-ES" dirty="0" err="1"/>
              <a:t>Pessoas</a:t>
            </a:r>
            <a:r>
              <a:rPr lang="es-ES" dirty="0"/>
              <a:t> </a:t>
            </a:r>
            <a:r>
              <a:rPr lang="es-ES" dirty="0" err="1"/>
              <a:t>desempregadas</a:t>
            </a:r>
            <a:r>
              <a:rPr lang="es-ES" dirty="0"/>
              <a:t> .</a:t>
            </a:r>
          </a:p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es-ES" dirty="0" err="1"/>
              <a:t>Trabalhadores</a:t>
            </a:r>
            <a:r>
              <a:rPr lang="es-ES" dirty="0"/>
              <a:t> </a:t>
            </a:r>
            <a:r>
              <a:rPr lang="es-ES" dirty="0" err="1"/>
              <a:t>com</a:t>
            </a:r>
            <a:r>
              <a:rPr lang="es-ES" dirty="0"/>
              <a:t> </a:t>
            </a:r>
            <a:r>
              <a:rPr lang="es-ES" dirty="0" err="1"/>
              <a:t>péssimas</a:t>
            </a:r>
            <a:r>
              <a:rPr lang="es-ES" dirty="0"/>
              <a:t> </a:t>
            </a:r>
            <a:r>
              <a:rPr lang="es-ES" dirty="0" err="1"/>
              <a:t>condições</a:t>
            </a:r>
            <a:r>
              <a:rPr lang="es-ES" dirty="0"/>
              <a:t> de </a:t>
            </a:r>
            <a:r>
              <a:rPr lang="es-ES" dirty="0" err="1"/>
              <a:t>emprego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9"/>
          <p:cNvSpPr txBox="1">
            <a:spLocks noGrp="1"/>
          </p:cNvSpPr>
          <p:nvPr>
            <p:ph type="ctrTitle"/>
          </p:nvPr>
        </p:nvSpPr>
        <p:spPr>
          <a:xfrm flipH="1">
            <a:off x="992808" y="626424"/>
            <a:ext cx="1793255" cy="57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3000" b="0" dirty="0" err="1">
                <a:solidFill>
                  <a:srgbClr val="FFFFFF"/>
                </a:solidFill>
              </a:rPr>
              <a:t>Motivação</a:t>
            </a:r>
            <a:endParaRPr sz="3000" b="0" dirty="0">
              <a:solidFill>
                <a:srgbClr val="FFFFFF"/>
              </a:solidFill>
            </a:endParaRPr>
          </a:p>
        </p:txBody>
      </p:sp>
      <p:sp>
        <p:nvSpPr>
          <p:cNvPr id="2" name="Google Shape;320;p32">
            <a:extLst>
              <a:ext uri="{FF2B5EF4-FFF2-40B4-BE49-F238E27FC236}">
                <a16:creationId xmlns:a16="http://schemas.microsoft.com/office/drawing/2014/main" id="{DD88B06D-F31D-FD95-7D52-D1DEF28CAD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68252" y="1426612"/>
            <a:ext cx="4997053" cy="155233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Milhões de pessoas em nosso país não possuem emprego ou qualificação profissional.</a:t>
            </a:r>
          </a:p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Alto número de pessoas vivendo abaixo da linha de pobreza.</a:t>
            </a:r>
          </a:p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pt-BR" dirty="0"/>
              <a:t>Baixa visibilidade para ofertas de emprego disponíveis.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1993105" y="1208100"/>
            <a:ext cx="1457326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pt-BR" sz="3000" b="0" dirty="0">
                <a:solidFill>
                  <a:srgbClr val="FFFFFF"/>
                </a:solidFill>
              </a:rPr>
              <a:t>Proposta</a:t>
            </a:r>
            <a:endParaRPr sz="3000" b="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8C0769-D6C7-55BC-7596-479B5C8F0780}"/>
              </a:ext>
            </a:extLst>
          </p:cNvPr>
          <p:cNvSpPr txBox="1"/>
          <p:nvPr/>
        </p:nvSpPr>
        <p:spPr>
          <a:xfrm>
            <a:off x="4436268" y="1068792"/>
            <a:ext cx="3936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Slab Light"/>
                <a:ea typeface="Roboto Slab Light"/>
                <a:cs typeface="Roboto Slab Light"/>
                <a:sym typeface="Roboto Slab Light"/>
              </a:rPr>
              <a:t>Através de cursos online gratuitos disponibilizados no site, o usuário irá adquirir uma qualificação profissional ou enriquecer ainda mais o seu currículo.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lang="pt-BR" sz="12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r>
              <a:rPr lang="pt-BR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Empresas cadastradas no site poderão divulgar ofertas de emprego disponíveis.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lang="pt-BR" sz="12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A20B7F-6E58-9B1A-6AA6-5E69A5E8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43" y="262533"/>
            <a:ext cx="3527714" cy="46184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550C83B-5B0F-2317-622B-B4654623F918}"/>
              </a:ext>
            </a:extLst>
          </p:cNvPr>
          <p:cNvSpPr txBox="1"/>
          <p:nvPr/>
        </p:nvSpPr>
        <p:spPr>
          <a:xfrm>
            <a:off x="2106758" y="1156037"/>
            <a:ext cx="15151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B0604020202020204" charset="0"/>
                <a:ea typeface="Roboto Slab Light"/>
                <a:cs typeface="Roboto Slab Light"/>
                <a:sym typeface="Roboto Slab Light"/>
              </a:rPr>
              <a:t>Persona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lang="pt-BR" sz="12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7C3F95-44FC-495A-A98F-F670763024B1}"/>
              </a:ext>
            </a:extLst>
          </p:cNvPr>
          <p:cNvSpPr txBox="1"/>
          <p:nvPr/>
        </p:nvSpPr>
        <p:spPr>
          <a:xfrm>
            <a:off x="2957509" y="2017752"/>
            <a:ext cx="3357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r>
              <a:rPr kumimoji="0" lang="pt-BR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B0604020202020204" charset="0"/>
                <a:ea typeface="Roboto Slab Light"/>
                <a:cs typeface="Roboto Slab Light"/>
                <a:sym typeface="Roboto Slab Light"/>
              </a:rPr>
              <a:t>Mapa de navegação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lang="pt-BR" sz="12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900"/>
              <a:buFont typeface="Calibri"/>
              <a:buNone/>
              <a:tabLst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125109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461</Words>
  <Application>Microsoft Office PowerPoint</Application>
  <PresentationFormat>Apresentação na tela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5" baseType="lpstr">
      <vt:lpstr>Nunito Sans</vt:lpstr>
      <vt:lpstr>Roboto Light</vt:lpstr>
      <vt:lpstr>Nunito Sans SemiBold</vt:lpstr>
      <vt:lpstr>Squada One</vt:lpstr>
      <vt:lpstr>Nunito Sans ExtraBold</vt:lpstr>
      <vt:lpstr>Roboto</vt:lpstr>
      <vt:lpstr>Calibri</vt:lpstr>
      <vt:lpstr>Arial</vt:lpstr>
      <vt:lpstr>Nunito Sans Black</vt:lpstr>
      <vt:lpstr>Roboto Slab Light</vt:lpstr>
      <vt:lpstr>Elegant waves by slidesgo</vt:lpstr>
      <vt:lpstr>1_Elegant waves by slidesgo</vt:lpstr>
      <vt:lpstr>Tiaw - Brains Forge</vt:lpstr>
      <vt:lpstr>Apresentação do PowerPoint</vt:lpstr>
      <vt:lpstr>Pesquisas</vt:lpstr>
      <vt:lpstr>Objetivos</vt:lpstr>
      <vt:lpstr>Público-alvo</vt:lpstr>
      <vt:lpstr>Motivação</vt:lpstr>
      <vt:lpstr>Proposta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Tiaw - Brains Forge</dc:title>
  <cp:lastModifiedBy>Jáderson Válner</cp:lastModifiedBy>
  <cp:revision>7</cp:revision>
  <dcterms:modified xsi:type="dcterms:W3CDTF">2024-04-13T21:23:30Z</dcterms:modified>
</cp:coreProperties>
</file>