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6"/>
  </p:notesMasterIdLst>
  <p:sldIdLst>
    <p:sldId id="256" r:id="rId2"/>
    <p:sldId id="303" r:id="rId3"/>
    <p:sldId id="305" r:id="rId4"/>
    <p:sldId id="257" r:id="rId5"/>
    <p:sldId id="308" r:id="rId6"/>
    <p:sldId id="306" r:id="rId7"/>
    <p:sldId id="307" r:id="rId8"/>
    <p:sldId id="304" r:id="rId9"/>
    <p:sldId id="309" r:id="rId10"/>
    <p:sldId id="310" r:id="rId11"/>
    <p:sldId id="311" r:id="rId12"/>
    <p:sldId id="312" r:id="rId13"/>
    <p:sldId id="313" r:id="rId14"/>
    <p:sldId id="314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Livvic" pitchFamily="2" charset="0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Roboto Condensed Light" panose="02000000000000000000" pitchFamily="2" charset="0"/>
      <p:regular r:id="rId31"/>
      <p:italic r:id="rId32"/>
    </p:embeddedFont>
    <p:embeddedFont>
      <p:font typeface="Russo One" panose="020B0604020202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D38B22-EAB7-4109-833E-4CD8913EF6CA}">
  <a:tblStyle styleId="{8FD38B22-EAB7-4109-833E-4CD8913EF6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b0aa6b64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8b0aa6b64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9781f34141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9781f34141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4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694288" y="1377696"/>
            <a:ext cx="7738200" cy="1304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/>
          <p:nvPr/>
        </p:nvSpPr>
        <p:spPr>
          <a:xfrm rot="10800000">
            <a:off x="587605" y="3059788"/>
            <a:ext cx="88914" cy="89582"/>
          </a:xfrm>
          <a:custGeom>
            <a:avLst/>
            <a:gdLst/>
            <a:ahLst/>
            <a:cxnLst/>
            <a:rect l="l" t="t" r="r" b="b"/>
            <a:pathLst>
              <a:path w="421" h="420" extrusionOk="0">
                <a:moveTo>
                  <a:pt x="1" y="0"/>
                </a:moveTo>
                <a:lnTo>
                  <a:pt x="1" y="420"/>
                </a:lnTo>
                <a:lnTo>
                  <a:pt x="420" y="420"/>
                </a:lnTo>
                <a:lnTo>
                  <a:pt x="4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498480" y="3866452"/>
            <a:ext cx="89337" cy="89582"/>
          </a:xfrm>
          <a:custGeom>
            <a:avLst/>
            <a:gdLst/>
            <a:ahLst/>
            <a:cxnLst/>
            <a:rect l="l" t="t" r="r" b="b"/>
            <a:pathLst>
              <a:path w="423" h="420" extrusionOk="0">
                <a:moveTo>
                  <a:pt x="0" y="0"/>
                </a:moveTo>
                <a:lnTo>
                  <a:pt x="0" y="420"/>
                </a:lnTo>
                <a:lnTo>
                  <a:pt x="423" y="420"/>
                </a:lnTo>
                <a:lnTo>
                  <a:pt x="42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214225" y="2787236"/>
            <a:ext cx="88703" cy="89582"/>
          </a:xfrm>
          <a:custGeom>
            <a:avLst/>
            <a:gdLst/>
            <a:ahLst/>
            <a:cxnLst/>
            <a:rect l="l" t="t" r="r" b="b"/>
            <a:pathLst>
              <a:path w="420" h="420" extrusionOk="0">
                <a:moveTo>
                  <a:pt x="0" y="0"/>
                </a:moveTo>
                <a:lnTo>
                  <a:pt x="0" y="420"/>
                </a:lnTo>
                <a:lnTo>
                  <a:pt x="420" y="420"/>
                </a:lnTo>
                <a:lnTo>
                  <a:pt x="4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89545" y="3437976"/>
            <a:ext cx="88703" cy="90435"/>
          </a:xfrm>
          <a:custGeom>
            <a:avLst/>
            <a:gdLst/>
            <a:ahLst/>
            <a:cxnLst/>
            <a:rect l="l" t="t" r="r" b="b"/>
            <a:pathLst>
              <a:path w="420" h="424" extrusionOk="0">
                <a:moveTo>
                  <a:pt x="0" y="1"/>
                </a:moveTo>
                <a:lnTo>
                  <a:pt x="0" y="424"/>
                </a:lnTo>
                <a:lnTo>
                  <a:pt x="420" y="424"/>
                </a:lnTo>
                <a:lnTo>
                  <a:pt x="42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713225" y="539500"/>
            <a:ext cx="336631" cy="343199"/>
            <a:chOff x="713225" y="3660775"/>
            <a:chExt cx="336631" cy="343199"/>
          </a:xfrm>
        </p:grpSpPr>
        <p:sp>
          <p:nvSpPr>
            <p:cNvPr id="14" name="Google Shape;14;p2"/>
            <p:cNvSpPr/>
            <p:nvPr/>
          </p:nvSpPr>
          <p:spPr>
            <a:xfrm>
              <a:off x="980341" y="3660775"/>
              <a:ext cx="69515" cy="70815"/>
            </a:xfrm>
            <a:custGeom>
              <a:avLst/>
              <a:gdLst/>
              <a:ahLst/>
              <a:cxnLst/>
              <a:rect l="l" t="t" r="r" b="b"/>
              <a:pathLst>
                <a:path w="1016" h="1035" extrusionOk="0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13225" y="3933228"/>
              <a:ext cx="70746" cy="70746"/>
            </a:xfrm>
            <a:custGeom>
              <a:avLst/>
              <a:gdLst/>
              <a:ahLst/>
              <a:cxnLst/>
              <a:rect l="l" t="t" r="r" b="b"/>
              <a:pathLst>
                <a:path w="1034" h="1034" extrusionOk="0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80341" y="3933228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13225" y="3660775"/>
              <a:ext cx="70746" cy="70815"/>
            </a:xfrm>
            <a:custGeom>
              <a:avLst/>
              <a:gdLst/>
              <a:ahLst/>
              <a:cxnLst/>
              <a:rect l="l" t="t" r="r" b="b"/>
              <a:pathLst>
                <a:path w="1034" h="1035" extrusionOk="0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16230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80004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48083" y="3730222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49383" y="3866380"/>
              <a:ext cx="69515" cy="69515"/>
            </a:xfrm>
            <a:custGeom>
              <a:avLst/>
              <a:gdLst/>
              <a:ahLst/>
              <a:cxnLst/>
              <a:rect l="l" t="t" r="r" b="b"/>
              <a:pathLst>
                <a:path w="1016" h="1016" extrusionOk="0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8094100" y="539500"/>
            <a:ext cx="336631" cy="343199"/>
            <a:chOff x="8138150" y="3660775"/>
            <a:chExt cx="336631" cy="343199"/>
          </a:xfrm>
        </p:grpSpPr>
        <p:sp>
          <p:nvSpPr>
            <p:cNvPr id="23" name="Google Shape;23;p2"/>
            <p:cNvSpPr/>
            <p:nvPr/>
          </p:nvSpPr>
          <p:spPr>
            <a:xfrm>
              <a:off x="8405266" y="3660775"/>
              <a:ext cx="69515" cy="70815"/>
            </a:xfrm>
            <a:custGeom>
              <a:avLst/>
              <a:gdLst/>
              <a:ahLst/>
              <a:cxnLst/>
              <a:rect l="l" t="t" r="r" b="b"/>
              <a:pathLst>
                <a:path w="1016" h="1035" extrusionOk="0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138150" y="3933228"/>
              <a:ext cx="70746" cy="70746"/>
            </a:xfrm>
            <a:custGeom>
              <a:avLst/>
              <a:gdLst/>
              <a:ahLst/>
              <a:cxnLst/>
              <a:rect l="l" t="t" r="r" b="b"/>
              <a:pathLst>
                <a:path w="1034" h="1034" extrusionOk="0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405266" y="3933228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138150" y="3660775"/>
              <a:ext cx="70746" cy="70815"/>
            </a:xfrm>
            <a:custGeom>
              <a:avLst/>
              <a:gdLst/>
              <a:ahLst/>
              <a:cxnLst/>
              <a:rect l="l" t="t" r="r" b="b"/>
              <a:pathLst>
                <a:path w="1034" h="1035" extrusionOk="0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41155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204929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273008" y="3730222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274308" y="3866380"/>
              <a:ext cx="69515" cy="69515"/>
            </a:xfrm>
            <a:custGeom>
              <a:avLst/>
              <a:gdLst/>
              <a:ahLst/>
              <a:cxnLst/>
              <a:rect l="l" t="t" r="r" b="b"/>
              <a:pathLst>
                <a:path w="1016" h="1016" extrusionOk="0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2"/>
          <p:cNvSpPr/>
          <p:nvPr/>
        </p:nvSpPr>
        <p:spPr>
          <a:xfrm>
            <a:off x="4335763" y="3423388"/>
            <a:ext cx="472480" cy="2467791"/>
          </a:xfrm>
          <a:custGeom>
            <a:avLst/>
            <a:gdLst/>
            <a:ahLst/>
            <a:cxnLst/>
            <a:rect l="l" t="t" r="r" b="b"/>
            <a:pathLst>
              <a:path w="8231" h="42991" extrusionOk="0">
                <a:moveTo>
                  <a:pt x="6546" y="5705"/>
                </a:moveTo>
                <a:lnTo>
                  <a:pt x="6546" y="9093"/>
                </a:lnTo>
                <a:lnTo>
                  <a:pt x="1704" y="9093"/>
                </a:lnTo>
                <a:lnTo>
                  <a:pt x="1704" y="5705"/>
                </a:lnTo>
                <a:close/>
                <a:moveTo>
                  <a:pt x="6565" y="10164"/>
                </a:moveTo>
                <a:lnTo>
                  <a:pt x="6565" y="13495"/>
                </a:lnTo>
                <a:lnTo>
                  <a:pt x="1723" y="13495"/>
                </a:lnTo>
                <a:lnTo>
                  <a:pt x="1723" y="10164"/>
                </a:lnTo>
                <a:close/>
                <a:moveTo>
                  <a:pt x="6565" y="14567"/>
                </a:moveTo>
                <a:lnTo>
                  <a:pt x="6565" y="17936"/>
                </a:lnTo>
                <a:lnTo>
                  <a:pt x="1723" y="17936"/>
                </a:lnTo>
                <a:lnTo>
                  <a:pt x="1723" y="14567"/>
                </a:lnTo>
                <a:close/>
                <a:moveTo>
                  <a:pt x="6565" y="19007"/>
                </a:moveTo>
                <a:lnTo>
                  <a:pt x="6565" y="22300"/>
                </a:lnTo>
                <a:lnTo>
                  <a:pt x="1723" y="22300"/>
                </a:lnTo>
                <a:lnTo>
                  <a:pt x="1723" y="19007"/>
                </a:lnTo>
                <a:close/>
                <a:moveTo>
                  <a:pt x="6565" y="23371"/>
                </a:moveTo>
                <a:lnTo>
                  <a:pt x="6565" y="26740"/>
                </a:lnTo>
                <a:lnTo>
                  <a:pt x="1723" y="26740"/>
                </a:lnTo>
                <a:lnTo>
                  <a:pt x="1723" y="23371"/>
                </a:lnTo>
                <a:close/>
                <a:moveTo>
                  <a:pt x="6565" y="27793"/>
                </a:moveTo>
                <a:lnTo>
                  <a:pt x="6565" y="31123"/>
                </a:lnTo>
                <a:lnTo>
                  <a:pt x="1723" y="31123"/>
                </a:lnTo>
                <a:lnTo>
                  <a:pt x="1723" y="27793"/>
                </a:lnTo>
                <a:close/>
                <a:moveTo>
                  <a:pt x="6546" y="32195"/>
                </a:moveTo>
                <a:lnTo>
                  <a:pt x="6546" y="35564"/>
                </a:lnTo>
                <a:lnTo>
                  <a:pt x="1704" y="35564"/>
                </a:lnTo>
                <a:lnTo>
                  <a:pt x="1704" y="32195"/>
                </a:lnTo>
                <a:close/>
                <a:moveTo>
                  <a:pt x="6565" y="36655"/>
                </a:moveTo>
                <a:lnTo>
                  <a:pt x="6565" y="39966"/>
                </a:lnTo>
                <a:lnTo>
                  <a:pt x="1723" y="39966"/>
                </a:lnTo>
                <a:lnTo>
                  <a:pt x="1723" y="36655"/>
                </a:lnTo>
                <a:close/>
                <a:moveTo>
                  <a:pt x="0" y="1"/>
                </a:moveTo>
                <a:lnTo>
                  <a:pt x="0" y="42991"/>
                </a:lnTo>
                <a:lnTo>
                  <a:pt x="1704" y="42991"/>
                </a:lnTo>
                <a:lnTo>
                  <a:pt x="1704" y="41038"/>
                </a:lnTo>
                <a:lnTo>
                  <a:pt x="6546" y="41038"/>
                </a:lnTo>
                <a:lnTo>
                  <a:pt x="6546" y="42991"/>
                </a:lnTo>
                <a:lnTo>
                  <a:pt x="8231" y="42991"/>
                </a:lnTo>
                <a:lnTo>
                  <a:pt x="8231" y="1"/>
                </a:lnTo>
                <a:lnTo>
                  <a:pt x="6546" y="1"/>
                </a:lnTo>
                <a:lnTo>
                  <a:pt x="6546" y="4633"/>
                </a:lnTo>
                <a:lnTo>
                  <a:pt x="1704" y="4633"/>
                </a:lnTo>
                <a:lnTo>
                  <a:pt x="170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695488" y="2496125"/>
            <a:ext cx="7735800" cy="75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-975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 rot="10800000" flipH="1">
            <a:off x="8506925" y="3059788"/>
            <a:ext cx="88914" cy="89582"/>
          </a:xfrm>
          <a:custGeom>
            <a:avLst/>
            <a:gdLst/>
            <a:ahLst/>
            <a:cxnLst/>
            <a:rect l="l" t="t" r="r" b="b"/>
            <a:pathLst>
              <a:path w="421" h="420" extrusionOk="0">
                <a:moveTo>
                  <a:pt x="1" y="0"/>
                </a:moveTo>
                <a:lnTo>
                  <a:pt x="1" y="420"/>
                </a:lnTo>
                <a:lnTo>
                  <a:pt x="420" y="420"/>
                </a:lnTo>
                <a:lnTo>
                  <a:pt x="4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10800000" flipH="1">
            <a:off x="8595627" y="3866452"/>
            <a:ext cx="89337" cy="89582"/>
          </a:xfrm>
          <a:custGeom>
            <a:avLst/>
            <a:gdLst/>
            <a:ahLst/>
            <a:cxnLst/>
            <a:rect l="l" t="t" r="r" b="b"/>
            <a:pathLst>
              <a:path w="423" h="420" extrusionOk="0">
                <a:moveTo>
                  <a:pt x="0" y="0"/>
                </a:moveTo>
                <a:lnTo>
                  <a:pt x="0" y="420"/>
                </a:lnTo>
                <a:lnTo>
                  <a:pt x="423" y="420"/>
                </a:lnTo>
                <a:lnTo>
                  <a:pt x="42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9005196" y="3437976"/>
            <a:ext cx="88703" cy="90435"/>
          </a:xfrm>
          <a:custGeom>
            <a:avLst/>
            <a:gdLst/>
            <a:ahLst/>
            <a:cxnLst/>
            <a:rect l="l" t="t" r="r" b="b"/>
            <a:pathLst>
              <a:path w="420" h="424" extrusionOk="0">
                <a:moveTo>
                  <a:pt x="0" y="1"/>
                </a:moveTo>
                <a:lnTo>
                  <a:pt x="0" y="424"/>
                </a:lnTo>
                <a:lnTo>
                  <a:pt x="420" y="424"/>
                </a:lnTo>
                <a:lnTo>
                  <a:pt x="42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>
            <a:spLocks noGrp="1"/>
          </p:cNvSpPr>
          <p:nvPr>
            <p:ph type="sldNum" idx="12"/>
          </p:nvPr>
        </p:nvSpPr>
        <p:spPr>
          <a:xfrm>
            <a:off x="8516520" y="527600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2288750" y="346331"/>
            <a:ext cx="4572000" cy="64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title" idx="2"/>
          </p:nvPr>
        </p:nvSpPr>
        <p:spPr>
          <a:xfrm>
            <a:off x="718850" y="1295975"/>
            <a:ext cx="7711800" cy="64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subTitle" idx="1"/>
          </p:nvPr>
        </p:nvSpPr>
        <p:spPr>
          <a:xfrm>
            <a:off x="1831550" y="2204475"/>
            <a:ext cx="5486400" cy="60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8516520" y="527600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2" name="Google Shape;92;p10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0"/>
          <p:cNvSpPr txBox="1">
            <a:spLocks noGrp="1"/>
          </p:cNvSpPr>
          <p:nvPr>
            <p:ph type="title"/>
          </p:nvPr>
        </p:nvSpPr>
        <p:spPr>
          <a:xfrm>
            <a:off x="713232" y="420624"/>
            <a:ext cx="5596200" cy="6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"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7">
  <p:cSld name="CUSTOM_1_1_1_1_1_1_1_1_1_1_1">
    <p:bg>
      <p:bgPr>
        <a:solidFill>
          <a:schemeClr val="accent4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 txBox="1">
            <a:spLocks noGrp="1"/>
          </p:cNvSpPr>
          <p:nvPr>
            <p:ph type="title"/>
          </p:nvPr>
        </p:nvSpPr>
        <p:spPr>
          <a:xfrm>
            <a:off x="713225" y="463300"/>
            <a:ext cx="7717500" cy="49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1" name="Google Shape;271;p24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8">
  <p:cSld name="CUSTOM_1_1_1_1_1_1_1_1_1_1_1_1">
    <p:bg>
      <p:bgPr>
        <a:solidFill>
          <a:schemeClr val="accent4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>
            <a:spLocks noGrp="1"/>
          </p:cNvSpPr>
          <p:nvPr>
            <p:ph type="title"/>
          </p:nvPr>
        </p:nvSpPr>
        <p:spPr>
          <a:xfrm>
            <a:off x="713225" y="463300"/>
            <a:ext cx="7717500" cy="49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4" name="Google Shape;274;p25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3_1_2">
    <p:bg>
      <p:bgPr>
        <a:solidFill>
          <a:schemeClr val="accent4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29"/>
          <p:cNvGrpSpPr/>
          <p:nvPr/>
        </p:nvGrpSpPr>
        <p:grpSpPr>
          <a:xfrm>
            <a:off x="713225" y="547450"/>
            <a:ext cx="336631" cy="343199"/>
            <a:chOff x="713225" y="3660775"/>
            <a:chExt cx="336631" cy="343199"/>
          </a:xfrm>
        </p:grpSpPr>
        <p:sp>
          <p:nvSpPr>
            <p:cNvPr id="324" name="Google Shape;324;p29"/>
            <p:cNvSpPr/>
            <p:nvPr/>
          </p:nvSpPr>
          <p:spPr>
            <a:xfrm>
              <a:off x="980341" y="3660775"/>
              <a:ext cx="69515" cy="70815"/>
            </a:xfrm>
            <a:custGeom>
              <a:avLst/>
              <a:gdLst/>
              <a:ahLst/>
              <a:cxnLst/>
              <a:rect l="l" t="t" r="r" b="b"/>
              <a:pathLst>
                <a:path w="1016" h="1035" extrusionOk="0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713225" y="3933228"/>
              <a:ext cx="70746" cy="70746"/>
            </a:xfrm>
            <a:custGeom>
              <a:avLst/>
              <a:gdLst/>
              <a:ahLst/>
              <a:cxnLst/>
              <a:rect l="l" t="t" r="r" b="b"/>
              <a:pathLst>
                <a:path w="1034" h="1034" extrusionOk="0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980341" y="3933228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713225" y="3660775"/>
              <a:ext cx="70746" cy="70815"/>
            </a:xfrm>
            <a:custGeom>
              <a:avLst/>
              <a:gdLst/>
              <a:ahLst/>
              <a:cxnLst/>
              <a:rect l="l" t="t" r="r" b="b"/>
              <a:pathLst>
                <a:path w="1034" h="1035" extrusionOk="0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916230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780004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848083" y="3730222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849383" y="3866380"/>
              <a:ext cx="69515" cy="69515"/>
            </a:xfrm>
            <a:custGeom>
              <a:avLst/>
              <a:gdLst/>
              <a:ahLst/>
              <a:cxnLst/>
              <a:rect l="l" t="t" r="r" b="b"/>
              <a:pathLst>
                <a:path w="1016" h="1016" extrusionOk="0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" name="Google Shape;332;p29"/>
          <p:cNvGrpSpPr/>
          <p:nvPr/>
        </p:nvGrpSpPr>
        <p:grpSpPr>
          <a:xfrm>
            <a:off x="8094100" y="548640"/>
            <a:ext cx="336631" cy="343199"/>
            <a:chOff x="8138150" y="3660775"/>
            <a:chExt cx="336631" cy="343199"/>
          </a:xfrm>
        </p:grpSpPr>
        <p:sp>
          <p:nvSpPr>
            <p:cNvPr id="333" name="Google Shape;333;p29"/>
            <p:cNvSpPr/>
            <p:nvPr/>
          </p:nvSpPr>
          <p:spPr>
            <a:xfrm>
              <a:off x="8405266" y="3660775"/>
              <a:ext cx="69515" cy="70815"/>
            </a:xfrm>
            <a:custGeom>
              <a:avLst/>
              <a:gdLst/>
              <a:ahLst/>
              <a:cxnLst/>
              <a:rect l="l" t="t" r="r" b="b"/>
              <a:pathLst>
                <a:path w="1016" h="1035" extrusionOk="0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8138150" y="3933228"/>
              <a:ext cx="70746" cy="70746"/>
            </a:xfrm>
            <a:custGeom>
              <a:avLst/>
              <a:gdLst/>
              <a:ahLst/>
              <a:cxnLst/>
              <a:rect l="l" t="t" r="r" b="b"/>
              <a:pathLst>
                <a:path w="1034" h="1034" extrusionOk="0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8405266" y="3933228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8138150" y="3660775"/>
              <a:ext cx="70746" cy="70815"/>
            </a:xfrm>
            <a:custGeom>
              <a:avLst/>
              <a:gdLst/>
              <a:ahLst/>
              <a:cxnLst/>
              <a:rect l="l" t="t" r="r" b="b"/>
              <a:pathLst>
                <a:path w="1034" h="1035" extrusionOk="0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8341155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8204929" y="3799601"/>
              <a:ext cx="70746" cy="69515"/>
            </a:xfrm>
            <a:custGeom>
              <a:avLst/>
              <a:gdLst/>
              <a:ahLst/>
              <a:cxnLst/>
              <a:rect l="l" t="t" r="r" b="b"/>
              <a:pathLst>
                <a:path w="1034" h="1016" extrusionOk="0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8273008" y="3730222"/>
              <a:ext cx="69515" cy="70746"/>
            </a:xfrm>
            <a:custGeom>
              <a:avLst/>
              <a:gdLst/>
              <a:ahLst/>
              <a:cxnLst/>
              <a:rect l="l" t="t" r="r" b="b"/>
              <a:pathLst>
                <a:path w="1016" h="1034" extrusionOk="0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8274308" y="3866380"/>
              <a:ext cx="69515" cy="69515"/>
            </a:xfrm>
            <a:custGeom>
              <a:avLst/>
              <a:gdLst/>
              <a:ahLst/>
              <a:cxnLst/>
              <a:rect l="l" t="t" r="r" b="b"/>
              <a:pathLst>
                <a:path w="1016" h="1016" extrusionOk="0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Google Shape;341;p29"/>
          <p:cNvSpPr/>
          <p:nvPr/>
        </p:nvSpPr>
        <p:spPr>
          <a:xfrm rot="10800000" flipH="1">
            <a:off x="8065684" y="4618538"/>
            <a:ext cx="80176" cy="80206"/>
          </a:xfrm>
          <a:custGeom>
            <a:avLst/>
            <a:gdLst/>
            <a:ahLst/>
            <a:cxnLst/>
            <a:rect l="l" t="t" r="r" b="b"/>
            <a:pathLst>
              <a:path w="424" h="420" extrusionOk="0">
                <a:moveTo>
                  <a:pt x="1" y="0"/>
                </a:moveTo>
                <a:lnTo>
                  <a:pt x="1" y="420"/>
                </a:lnTo>
                <a:lnTo>
                  <a:pt x="424" y="420"/>
                </a:lnTo>
                <a:lnTo>
                  <a:pt x="42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9"/>
          <p:cNvSpPr txBox="1">
            <a:spLocks noGrp="1"/>
          </p:cNvSpPr>
          <p:nvPr>
            <p:ph type="title"/>
          </p:nvPr>
        </p:nvSpPr>
        <p:spPr>
          <a:xfrm>
            <a:off x="679400" y="448056"/>
            <a:ext cx="7751400" cy="5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29"/>
          <p:cNvSpPr txBox="1">
            <a:spLocks noGrp="1"/>
          </p:cNvSpPr>
          <p:nvPr>
            <p:ph type="subTitle" idx="1"/>
          </p:nvPr>
        </p:nvSpPr>
        <p:spPr>
          <a:xfrm>
            <a:off x="713225" y="1371600"/>
            <a:ext cx="7717500" cy="294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44" name="Google Shape;344;p29"/>
          <p:cNvSpPr/>
          <p:nvPr/>
        </p:nvSpPr>
        <p:spPr>
          <a:xfrm>
            <a:off x="-21375" y="4599425"/>
            <a:ext cx="9232896" cy="3012986"/>
          </a:xfrm>
          <a:custGeom>
            <a:avLst/>
            <a:gdLst/>
            <a:ahLst/>
            <a:cxnLst/>
            <a:rect l="l" t="t" r="r" b="b"/>
            <a:pathLst>
              <a:path w="102759" h="43638" extrusionOk="0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_1">
    <p:bg>
      <p:bgPr>
        <a:solidFill>
          <a:schemeClr val="accent4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79400" y="463300"/>
            <a:ext cx="77514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usso One"/>
              <a:buNone/>
              <a:defRPr sz="2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8" r:id="rId4"/>
    <p:sldLayoutId id="2147483670" r:id="rId5"/>
    <p:sldLayoutId id="2147483671" r:id="rId6"/>
    <p:sldLayoutId id="2147483675" r:id="rId7"/>
    <p:sldLayoutId id="214748368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8"/>
          <p:cNvSpPr txBox="1">
            <a:spLocks noGrp="1"/>
          </p:cNvSpPr>
          <p:nvPr>
            <p:ph type="ctrTitle"/>
          </p:nvPr>
        </p:nvSpPr>
        <p:spPr>
          <a:xfrm>
            <a:off x="702900" y="1780567"/>
            <a:ext cx="7738200" cy="56545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Calibre"/>
              </a:rPr>
              <a:t>ARCADE</a:t>
            </a:r>
            <a:endParaRPr sz="4000" b="1" dirty="0">
              <a:latin typeface="Calibre"/>
            </a:endParaRPr>
          </a:p>
        </p:txBody>
      </p:sp>
      <p:sp>
        <p:nvSpPr>
          <p:cNvPr id="426" name="Google Shape;426;p38"/>
          <p:cNvSpPr/>
          <p:nvPr/>
        </p:nvSpPr>
        <p:spPr>
          <a:xfrm rot="10800000">
            <a:off x="10871110" y="3596446"/>
            <a:ext cx="88914" cy="90435"/>
          </a:xfrm>
          <a:custGeom>
            <a:avLst/>
            <a:gdLst/>
            <a:ahLst/>
            <a:cxnLst/>
            <a:rect l="l" t="t" r="r" b="b"/>
            <a:pathLst>
              <a:path w="421" h="424" extrusionOk="0">
                <a:moveTo>
                  <a:pt x="1" y="1"/>
                </a:moveTo>
                <a:lnTo>
                  <a:pt x="1" y="424"/>
                </a:lnTo>
                <a:lnTo>
                  <a:pt x="420" y="424"/>
                </a:lnTo>
                <a:lnTo>
                  <a:pt x="42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8"/>
          <p:cNvSpPr/>
          <p:nvPr/>
        </p:nvSpPr>
        <p:spPr>
          <a:xfrm rot="10800000">
            <a:off x="9710170" y="4135588"/>
            <a:ext cx="88703" cy="90435"/>
          </a:xfrm>
          <a:custGeom>
            <a:avLst/>
            <a:gdLst/>
            <a:ahLst/>
            <a:cxnLst/>
            <a:rect l="l" t="t" r="r" b="b"/>
            <a:pathLst>
              <a:path w="420" h="424" extrusionOk="0">
                <a:moveTo>
                  <a:pt x="0" y="1"/>
                </a:moveTo>
                <a:lnTo>
                  <a:pt x="0" y="424"/>
                </a:lnTo>
                <a:lnTo>
                  <a:pt x="420" y="424"/>
                </a:lnTo>
                <a:lnTo>
                  <a:pt x="42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8" name="Google Shape;428;p38"/>
          <p:cNvGrpSpPr/>
          <p:nvPr/>
        </p:nvGrpSpPr>
        <p:grpSpPr>
          <a:xfrm>
            <a:off x="4388185" y="539492"/>
            <a:ext cx="367639" cy="663468"/>
            <a:chOff x="2827350" y="2820150"/>
            <a:chExt cx="242650" cy="437875"/>
          </a:xfrm>
        </p:grpSpPr>
        <p:sp>
          <p:nvSpPr>
            <p:cNvPr id="429" name="Google Shape;429;p38"/>
            <p:cNvSpPr/>
            <p:nvPr/>
          </p:nvSpPr>
          <p:spPr>
            <a:xfrm>
              <a:off x="2876175" y="2820150"/>
              <a:ext cx="144050" cy="47400"/>
            </a:xfrm>
            <a:custGeom>
              <a:avLst/>
              <a:gdLst/>
              <a:ahLst/>
              <a:cxnLst/>
              <a:rect l="l" t="t" r="r" b="b"/>
              <a:pathLst>
                <a:path w="5762" h="1896" extrusionOk="0">
                  <a:moveTo>
                    <a:pt x="0" y="1"/>
                  </a:moveTo>
                  <a:lnTo>
                    <a:pt x="0" y="1895"/>
                  </a:lnTo>
                  <a:lnTo>
                    <a:pt x="5761" y="1895"/>
                  </a:lnTo>
                  <a:lnTo>
                    <a:pt x="57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2827350" y="2870400"/>
              <a:ext cx="49325" cy="96200"/>
            </a:xfrm>
            <a:custGeom>
              <a:avLst/>
              <a:gdLst/>
              <a:ahLst/>
              <a:cxnLst/>
              <a:rect l="l" t="t" r="r" b="b"/>
              <a:pathLst>
                <a:path w="1973" h="3848" extrusionOk="0">
                  <a:moveTo>
                    <a:pt x="1" y="0"/>
                  </a:moveTo>
                  <a:lnTo>
                    <a:pt x="1" y="3848"/>
                  </a:lnTo>
                  <a:lnTo>
                    <a:pt x="1972" y="3848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3020675" y="2870400"/>
              <a:ext cx="49325" cy="96200"/>
            </a:xfrm>
            <a:custGeom>
              <a:avLst/>
              <a:gdLst/>
              <a:ahLst/>
              <a:cxnLst/>
              <a:rect l="l" t="t" r="r" b="b"/>
              <a:pathLst>
                <a:path w="1973" h="3848" extrusionOk="0">
                  <a:moveTo>
                    <a:pt x="1" y="0"/>
                  </a:moveTo>
                  <a:lnTo>
                    <a:pt x="1" y="3848"/>
                  </a:lnTo>
                  <a:lnTo>
                    <a:pt x="1972" y="3848"/>
                  </a:lnTo>
                  <a:lnTo>
                    <a:pt x="19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2876175" y="2963700"/>
              <a:ext cx="144050" cy="294325"/>
            </a:xfrm>
            <a:custGeom>
              <a:avLst/>
              <a:gdLst/>
              <a:ahLst/>
              <a:cxnLst/>
              <a:rect l="l" t="t" r="r" b="b"/>
              <a:pathLst>
                <a:path w="5762" h="11773" extrusionOk="0">
                  <a:moveTo>
                    <a:pt x="0" y="1"/>
                  </a:moveTo>
                  <a:lnTo>
                    <a:pt x="0" y="1915"/>
                  </a:lnTo>
                  <a:lnTo>
                    <a:pt x="2010" y="1915"/>
                  </a:lnTo>
                  <a:lnTo>
                    <a:pt x="2010" y="7887"/>
                  </a:lnTo>
                  <a:lnTo>
                    <a:pt x="0" y="7887"/>
                  </a:lnTo>
                  <a:lnTo>
                    <a:pt x="0" y="9782"/>
                  </a:lnTo>
                  <a:lnTo>
                    <a:pt x="2010" y="9782"/>
                  </a:lnTo>
                  <a:lnTo>
                    <a:pt x="2010" y="11772"/>
                  </a:lnTo>
                  <a:lnTo>
                    <a:pt x="3962" y="11772"/>
                  </a:lnTo>
                  <a:lnTo>
                    <a:pt x="3962" y="9782"/>
                  </a:lnTo>
                  <a:lnTo>
                    <a:pt x="3962" y="7887"/>
                  </a:lnTo>
                  <a:lnTo>
                    <a:pt x="3962" y="1915"/>
                  </a:lnTo>
                  <a:lnTo>
                    <a:pt x="5761" y="1915"/>
                  </a:lnTo>
                  <a:lnTo>
                    <a:pt x="57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0658E-C059-29A8-A7EE-5DB52776C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Calibre"/>
              </a:rPr>
              <a:t>Arquitetura e Componentes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83ADAA-B8D2-CDCF-2631-CEB576FA5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"ARCADE" adota uma arquitetura robusta, utilizando tecnologias modernas para oferecer uma experiência eficiente e inovadora aos usuários.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0" i="0" dirty="0">
              <a:solidFill>
                <a:schemeClr val="tx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b="1" i="0" dirty="0">
                <a:solidFill>
                  <a:schemeClr val="tx2"/>
                </a:solidFill>
                <a:effectLst/>
                <a:latin typeface="Söhne"/>
              </a:rPr>
              <a:t>Navegação Ágil: </a:t>
            </a:r>
            <a:r>
              <a:rPr lang="pt-BR" sz="2000" b="0" i="0" dirty="0">
                <a:solidFill>
                  <a:schemeClr val="tx2"/>
                </a:solidFill>
                <a:effectLst/>
                <a:latin typeface="Söhne"/>
              </a:rPr>
              <a:t>Arquitetura otimizada para proporcionar uma navegação rápida e eficaz, garantindo acesso fácil às informações.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b="1" i="0" dirty="0">
                <a:solidFill>
                  <a:schemeClr val="tx2"/>
                </a:solidFill>
                <a:effectLst/>
                <a:latin typeface="Söhne"/>
              </a:rPr>
              <a:t>Escalabilidade:</a:t>
            </a:r>
            <a:r>
              <a:rPr lang="pt-BR" sz="2000" dirty="0">
                <a:solidFill>
                  <a:schemeClr val="tx2"/>
                </a:solidFill>
                <a:latin typeface="Söhne"/>
              </a:rPr>
              <a:t> </a:t>
            </a:r>
            <a:r>
              <a:rPr lang="pt-BR" sz="2000" b="0" i="0" dirty="0">
                <a:solidFill>
                  <a:schemeClr val="tx2"/>
                </a:solidFill>
                <a:effectLst/>
                <a:latin typeface="Söhne"/>
              </a:rPr>
              <a:t>Adoção de uma arquitetura escalável, permitindo a expansão do site conforme o crescimento da comunidade.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551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5C2BA-D199-B428-36CE-D078402C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171609"/>
            <a:ext cx="7751400" cy="511500"/>
          </a:xfrm>
        </p:spPr>
        <p:txBody>
          <a:bodyPr/>
          <a:lstStyle/>
          <a:p>
            <a:r>
              <a:rPr lang="pt-BR" b="1" dirty="0">
                <a:latin typeface="Calibre"/>
              </a:rPr>
              <a:t>Ferramentas Utilizadas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74AE16-A721-A6AB-EE26-F0ACC3501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175" y="999460"/>
            <a:ext cx="7717500" cy="1350335"/>
          </a:xfrm>
        </p:spPr>
        <p:txBody>
          <a:bodyPr/>
          <a:lstStyle/>
          <a:p>
            <a:pPr algn="l">
              <a:buNone/>
            </a:pPr>
            <a:r>
              <a:rPr lang="pt-BR" b="1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pt-BR" sz="1800" b="1" i="0" dirty="0">
                <a:solidFill>
                  <a:schemeClr val="tx2"/>
                </a:solidFill>
                <a:effectLst/>
                <a:latin typeface="Söhne"/>
              </a:rPr>
              <a:t>Ambiente de Desenvolvimento: </a:t>
            </a:r>
            <a:r>
              <a:rPr lang="pt-BR" sz="1800" i="0" dirty="0">
                <a:solidFill>
                  <a:schemeClr val="tx2"/>
                </a:solidFill>
                <a:effectLst/>
                <a:latin typeface="Söhne"/>
              </a:rPr>
              <a:t>Visual </a:t>
            </a:r>
            <a:r>
              <a:rPr lang="pt-BR" sz="1800" b="0" i="0" dirty="0">
                <a:solidFill>
                  <a:schemeClr val="tx2"/>
                </a:solidFill>
                <a:effectLst/>
                <a:latin typeface="Söhne"/>
              </a:rPr>
              <a:t>Studio: Utilizado para codificação, proporcionando um ambiente integrado e eficiente para o desenvolvimento do projeto "ARCADE".</a:t>
            </a:r>
          </a:p>
          <a:p>
            <a:pPr algn="l">
              <a:buNone/>
            </a:pPr>
            <a:r>
              <a:rPr lang="pt-BR" sz="1800" b="1" i="0" dirty="0">
                <a:solidFill>
                  <a:schemeClr val="tx2"/>
                </a:solidFill>
                <a:effectLst/>
                <a:latin typeface="Söhne"/>
              </a:rPr>
              <a:t> Linguagens de Programação:</a:t>
            </a:r>
            <a:r>
              <a:rPr lang="pt-BR" sz="1800" dirty="0">
                <a:solidFill>
                  <a:schemeClr val="tx2"/>
                </a:solidFill>
                <a:latin typeface="Söhne"/>
              </a:rPr>
              <a:t> </a:t>
            </a:r>
            <a:r>
              <a:rPr lang="pt-BR" sz="1800" b="0" i="0" dirty="0">
                <a:solidFill>
                  <a:schemeClr val="tx2"/>
                </a:solidFill>
                <a:effectLst/>
                <a:latin typeface="Söhne"/>
              </a:rPr>
              <a:t>Javascript, CSS, HTML: Adotadas para a implementação do front-</a:t>
            </a:r>
            <a:r>
              <a:rPr lang="pt-BR" sz="1800" b="0" i="0" dirty="0" err="1">
                <a:solidFill>
                  <a:schemeClr val="tx2"/>
                </a:solidFill>
                <a:effectLst/>
                <a:latin typeface="Söhne"/>
              </a:rPr>
              <a:t>end</a:t>
            </a:r>
            <a:r>
              <a:rPr lang="pt-BR" sz="1800" b="0" i="0" dirty="0">
                <a:solidFill>
                  <a:schemeClr val="tx2"/>
                </a:solidFill>
                <a:effectLst/>
                <a:latin typeface="Söhne"/>
              </a:rPr>
              <a:t>, garantindo uma interface interativa e responsiva.</a:t>
            </a:r>
          </a:p>
          <a:p>
            <a:pPr algn="l">
              <a:buNone/>
            </a:pPr>
            <a:r>
              <a:rPr lang="pt-BR" sz="1800" b="1" i="0" dirty="0">
                <a:solidFill>
                  <a:schemeClr val="tx2"/>
                </a:solidFill>
                <a:effectLst/>
                <a:latin typeface="Söhne"/>
              </a:rPr>
              <a:t> Editores de Projeto:</a:t>
            </a:r>
            <a:r>
              <a:rPr lang="pt-BR" sz="1800" dirty="0">
                <a:solidFill>
                  <a:schemeClr val="tx2"/>
                </a:solidFill>
                <a:latin typeface="Söhne"/>
              </a:rPr>
              <a:t> </a:t>
            </a:r>
            <a:r>
              <a:rPr lang="pt-BR" sz="1800" b="0" i="0" dirty="0">
                <a:solidFill>
                  <a:schemeClr val="tx2"/>
                </a:solidFill>
                <a:effectLst/>
                <a:latin typeface="Söhne"/>
              </a:rPr>
              <a:t>Miro: Ferramenta de colaboração online utilizada para o design e planejamento do projeto, facilitando a comunicação e organização da equipe.</a:t>
            </a:r>
          </a:p>
          <a:p>
            <a:pPr algn="l">
              <a:buNone/>
            </a:pPr>
            <a:r>
              <a:rPr lang="pt-BR" sz="1800" b="1" i="0" dirty="0">
                <a:solidFill>
                  <a:schemeClr val="tx2"/>
                </a:solidFill>
                <a:effectLst/>
                <a:latin typeface="Söhne"/>
              </a:rPr>
              <a:t> Plataformas de Distribuição:</a:t>
            </a:r>
            <a:r>
              <a:rPr lang="pt-BR" sz="1800" dirty="0">
                <a:solidFill>
                  <a:schemeClr val="tx2"/>
                </a:solidFill>
                <a:latin typeface="Söhne"/>
              </a:rPr>
              <a:t> </a:t>
            </a:r>
            <a:r>
              <a:rPr lang="pt-BR" sz="1800" b="0" i="0" dirty="0" err="1">
                <a:solidFill>
                  <a:schemeClr val="tx2"/>
                </a:solidFill>
                <a:effectLst/>
                <a:latin typeface="Söhne"/>
              </a:rPr>
              <a:t>Steam</a:t>
            </a:r>
            <a:r>
              <a:rPr lang="pt-BR" sz="1800" b="0" i="0" dirty="0">
                <a:solidFill>
                  <a:schemeClr val="tx2"/>
                </a:solidFill>
                <a:effectLst/>
                <a:latin typeface="Söhne"/>
              </a:rPr>
              <a:t>, Epic Games: Integradas ao "ARCADE" como lojas online, permitindo aos usuários acessar e descobrir novos jogos diretamente da plataforma.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2601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32BD5-BEDD-D289-021D-FA7BB72B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Calibre"/>
              </a:rPr>
              <a:t>Divisão de Papeis e Processos Adotados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F6082D-8D95-DC62-CCAB-84A30DC3D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5" y="1095154"/>
            <a:ext cx="7717500" cy="3224546"/>
          </a:xfrm>
        </p:spPr>
        <p:txBody>
          <a:bodyPr/>
          <a:lstStyle/>
          <a:p>
            <a:pPr algn="l">
              <a:buNone/>
            </a:pPr>
            <a:r>
              <a:rPr lang="pt-BR" sz="2000" b="0" i="0" dirty="0">
                <a:solidFill>
                  <a:schemeClr val="tx2"/>
                </a:solidFill>
                <a:effectLst/>
                <a:latin typeface="Calibre"/>
              </a:rPr>
              <a:t>No desenvolvimento do projeto "ARCADE", a equipe adotou uma abordagem colaborativa e inclusiva na divisão de tarefas. Cada membro teve a oportunidade de expressar seus interesses e preferências, contribuindo para uma alocação de responsabilidades que refletisse tanto as habilidades individuais quanto as aspirações pessoais. </a:t>
            </a:r>
            <a:r>
              <a:rPr lang="pt-BR" sz="2000" b="0" i="0" dirty="0">
                <a:solidFill>
                  <a:schemeClr val="tx2"/>
                </a:solidFill>
                <a:effectLst/>
                <a:latin typeface="Söhne"/>
              </a:rPr>
              <a:t>A divisão de tarefas foi conduzida de maneira equitativa, assegurando que cada membro tivesse uma parcela igual de responsabilidade.</a:t>
            </a:r>
            <a:endParaRPr lang="pt-BR" sz="2000" b="0" i="0" dirty="0">
              <a:solidFill>
                <a:schemeClr val="tx2"/>
              </a:solidFill>
              <a:effectLst/>
              <a:latin typeface="Calibre"/>
            </a:endParaRPr>
          </a:p>
          <a:p>
            <a:pPr>
              <a:buNone/>
            </a:pP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7948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A8B8A8-1574-2B2B-DAD3-699DA0334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Calibre"/>
              </a:rPr>
              <a:t>Futuro Próximo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5A0FE7-E7C5-56FD-8890-13B1ED5A65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buNone/>
            </a:pPr>
            <a:r>
              <a:rPr lang="pt-BR" sz="2000" dirty="0">
                <a:solidFill>
                  <a:schemeClr val="tx2"/>
                </a:solidFill>
                <a:latin typeface="Calibre"/>
              </a:rPr>
              <a:t>O </a:t>
            </a:r>
            <a:r>
              <a:rPr lang="pt-BR" sz="2000" b="0" i="0" dirty="0">
                <a:solidFill>
                  <a:schemeClr val="tx2"/>
                </a:solidFill>
                <a:effectLst/>
                <a:latin typeface="Calibre"/>
              </a:rPr>
              <a:t> "ARCADE" está preparando atualizações emocionantes para aprimorar ainda mais a experiência dos usuários. Uma nova aba dedicada à comunidade será introduzida, proporcionando um espaço interativo onde os usuários podem compartilhar suas experiências, dicas e histórias sobre seus jogos preferidos. Além disso, visando personalização e conforto, uma interface editável estará disponível, permitindo que cada usuário adapte o ambiente do "ARCADE" de acordo com suas preferências individuais.</a:t>
            </a:r>
          </a:p>
          <a:p>
            <a:pP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8733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8A163F2-0F2F-7816-909B-E85C91E9C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50" y="1297173"/>
            <a:ext cx="7717500" cy="1456660"/>
          </a:xfrm>
        </p:spPr>
        <p:txBody>
          <a:bodyPr/>
          <a:lstStyle/>
          <a:p>
            <a:pPr algn="ctr">
              <a:buNone/>
            </a:pPr>
            <a:r>
              <a:rPr lang="pt-BR" sz="2400" b="0" i="0" dirty="0">
                <a:solidFill>
                  <a:schemeClr val="tx2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Agradecemos profundamente por fazer parte desta jornada conosco. Seu apoio é a faísca que impulsiona nosso projeto. Juntos, construímos algo especial. Obrigado! 🌟</a:t>
            </a:r>
            <a:endParaRPr lang="pt-BR" sz="2400" dirty="0">
              <a:solidFill>
                <a:schemeClr val="tx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71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B8EFE-4183-7A12-C7A5-18852D66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167" y="255181"/>
            <a:ext cx="4572000" cy="474781"/>
          </a:xfrm>
        </p:spPr>
        <p:txBody>
          <a:bodyPr/>
          <a:lstStyle/>
          <a:p>
            <a:r>
              <a:rPr lang="pt-BR" sz="3000" b="1" dirty="0">
                <a:latin typeface="Calibri" panose="020F0502020204030204" pitchFamily="34" charset="0"/>
                <a:cs typeface="Calibri" panose="020F0502020204030204" pitchFamily="34" charset="0"/>
              </a:rPr>
              <a:t>Integrantes do grupo: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70442DE-77AC-3816-C0A8-AD90AC9A3046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68565" y="972804"/>
            <a:ext cx="7485320" cy="2259494"/>
          </a:xfrm>
        </p:spPr>
        <p:txBody>
          <a:bodyPr/>
          <a:lstStyle/>
          <a:p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João Victor Ribeiro da Silva</a:t>
            </a: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Savio Belfort Nascimento Gama </a:t>
            </a: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Marcos Vinicius Ferreira Clemente</a:t>
            </a: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Debora Pereira Fonseca</a:t>
            </a:r>
            <a:b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3000" dirty="0">
                <a:latin typeface="Calibri" panose="020F0502020204030204" pitchFamily="34" charset="0"/>
                <a:cs typeface="Calibri" panose="020F0502020204030204" pitchFamily="34" charset="0"/>
              </a:rPr>
              <a:t>Luiz Sergio Aires Machado Junior</a:t>
            </a:r>
          </a:p>
        </p:txBody>
      </p:sp>
    </p:spTree>
    <p:extLst>
      <p:ext uri="{BB962C8B-B14F-4D97-AF65-F5344CB8AC3E}">
        <p14:creationId xmlns:p14="http://schemas.microsoft.com/office/powerpoint/2010/main" val="371978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C058F-D07F-3B28-6B47-80CE9EB1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Introdução</a:t>
            </a:r>
            <a:r>
              <a:rPr lang="pt-BR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DCBC4F-DF09-AA8D-12C8-4D38989856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pt-BR" sz="2000" b="0" i="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O projeto "ARCADE", dedicado à biblioteca de jogos, que tem como objetivo proporcionar aos entusiastas uma jornada envolvente e esclarecedora ao explorar e descobrir novos títulos. Através de descrições e sinopses criteriosamente elaboradas, a plataforma auxilia os usuários a adquirir uma compreensão completa das narrativas e, assim, tomar decisões bem informadas sobre quais jogos desejam explorar e seguir.</a:t>
            </a:r>
            <a:endParaRPr lang="pt-BR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76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"/>
          <p:cNvSpPr txBox="1">
            <a:spLocks noGrp="1"/>
          </p:cNvSpPr>
          <p:nvPr>
            <p:ph type="title"/>
          </p:nvPr>
        </p:nvSpPr>
        <p:spPr>
          <a:xfrm>
            <a:off x="696300" y="362996"/>
            <a:ext cx="7751400" cy="5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Problema</a:t>
            </a: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CF77AC-C751-57AE-B10F-B802450B0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824" y="978195"/>
            <a:ext cx="8080875" cy="3147238"/>
          </a:xfrm>
        </p:spPr>
        <p:txBody>
          <a:bodyPr/>
          <a:lstStyle/>
          <a:p>
            <a:pPr lvl="1">
              <a:buNone/>
            </a:pPr>
            <a:endParaRPr lang="pt-BR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pt-BR" sz="2000" b="0" i="0" dirty="0">
                <a:solidFill>
                  <a:schemeClr val="tx2"/>
                </a:solidFill>
                <a:effectLst/>
                <a:latin typeface="Söhne"/>
              </a:rPr>
              <a:t>Diante das dificuldades dos jogadores em obter informações confiáveis sobre jogos, propomos uma solução que sirva como fonte imparcial e abrangente. Buscando criar um ambiente inclusivo entre gerações e positivo para os jogadores, promovendo colaboração em meio à diversidade do cenário de jogos.</a:t>
            </a:r>
            <a:endParaRPr lang="pt-BR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C5A04-72BB-C1D6-7C10-A0593D62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Calibre"/>
              </a:rPr>
              <a:t>Publico Alvo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90EB0F-6CB8-F2E0-2A28-683250E32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5" y="1371600"/>
            <a:ext cx="3858775" cy="999460"/>
          </a:xfrm>
        </p:spPr>
        <p:txBody>
          <a:bodyPr/>
          <a:lstStyle/>
          <a:p>
            <a:pPr>
              <a:buNone/>
            </a:pPr>
            <a:r>
              <a:rPr lang="pt-BR" sz="2000" b="0" i="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público-alvo do "ARCADE" é, em sua maioria, adolescentes e jovens adultos que têm um conhecimento mínimo sobre jogos e plataformas online. O nosso público majoritário busca um site confiável, e esse é um dos nossos objetivos.</a:t>
            </a:r>
            <a:endParaRPr lang="pt-BR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dirty="0"/>
          </a:p>
        </p:txBody>
      </p:sp>
      <p:pic>
        <p:nvPicPr>
          <p:cNvPr id="3074" name="Picture 2" descr="53% de brasileiros de 16 a 59 anos jogam game fixo ou móvel | Exame">
            <a:extLst>
              <a:ext uri="{FF2B5EF4-FFF2-40B4-BE49-F238E27FC236}">
                <a16:creationId xmlns:a16="http://schemas.microsoft.com/office/drawing/2014/main" id="{491F7452-908C-DC10-1514-E307B00DB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210" y="1185530"/>
            <a:ext cx="3772565" cy="277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75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89188-3283-6D66-8B5F-9EBAF9E0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Dimensão do problema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01CCC9-819D-E174-2D87-580BB4E0C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5" y="959556"/>
            <a:ext cx="7717500" cy="3360144"/>
          </a:xfrm>
        </p:spPr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 cenário atual, a indústria de jogos se destaca por sua imensa diversidade de plataformas e gêneros, proporcionando aos jogadores uma ampla variedade de opções de entretenimento. Contudo, essa abundância de escolhas também introduz um desafio significativo: a obtenção de informações confiáveis.</a:t>
            </a:r>
            <a:br>
              <a:rPr lang="pt-BR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BR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000" b="0" i="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necessidade de uma solução eficaz se destaca ainda mais em um mercado saturado, onde a sobreposição de informações muitas vezes leva a escolhas pouco informadas. Diante desse contexto, a proposta de estabelecer uma fonte confiável surge como resposta à demanda latente por orientação especializada.</a:t>
            </a:r>
            <a:endParaRPr lang="pt-BR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238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B6021-07CC-BC6F-8037-3EA94436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Solução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E76470-9C62-740C-07D8-A9C7788E4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943" y="959556"/>
            <a:ext cx="7717500" cy="2948100"/>
          </a:xfrm>
        </p:spPr>
        <p:txBody>
          <a:bodyPr/>
          <a:lstStyle/>
          <a:p>
            <a:pPr>
              <a:buNone/>
            </a:pPr>
            <a:r>
              <a:rPr lang="pt-BR" sz="2000" i="0" dirty="0">
                <a:solidFill>
                  <a:schemeClr val="tx2"/>
                </a:solidFill>
                <a:effectLst/>
                <a:latin typeface="Calibre"/>
              </a:rPr>
              <a:t>O projeto "ARCADE" surge como resposta à necessidade de jogadores por informações confiáveis em meio à diversidade do universo de jogos. Com uma </a:t>
            </a:r>
            <a:r>
              <a:rPr lang="pt-BR" sz="2000" i="0" dirty="0">
                <a:solidFill>
                  <a:schemeClr val="tx2"/>
                </a:solidFill>
                <a:effectLst/>
                <a:latin typeface="Calibre"/>
                <a:cs typeface="Calibri" panose="020F0502020204030204" pitchFamily="34" charset="0"/>
              </a:rPr>
              <a:t>interface</a:t>
            </a:r>
            <a:r>
              <a:rPr lang="pt-BR" sz="2000" i="0" dirty="0">
                <a:solidFill>
                  <a:schemeClr val="tx2"/>
                </a:solidFill>
                <a:effectLst/>
                <a:latin typeface="Calibre"/>
              </a:rPr>
              <a:t> intuitiva, o site visa conectar comunidades, proporcionando uma experiência virtual acessível a todas as idades.</a:t>
            </a:r>
          </a:p>
          <a:p>
            <a:pPr>
              <a:buNone/>
            </a:pPr>
            <a:endParaRPr lang="pt-BR" sz="2000" i="0" dirty="0">
              <a:solidFill>
                <a:schemeClr val="tx2"/>
              </a:solidFill>
              <a:effectLst/>
              <a:latin typeface="Calibre"/>
            </a:endParaRPr>
          </a:p>
          <a:p>
            <a:pPr>
              <a:buNone/>
            </a:pPr>
            <a:r>
              <a:rPr lang="pt-BR" sz="2000" dirty="0">
                <a:solidFill>
                  <a:schemeClr val="tx2"/>
                </a:solidFill>
                <a:latin typeface="Söhne"/>
              </a:rPr>
              <a:t>Para conectar jogadores de todas as idades, o "ARCADE" oferece uma interface intuitiva, proporcionando novas experiências virtuais. Este diferencial não apenas facilita a navegação, mas também torna o acesso à informação e à comunidade de jogadores mais acessível.</a:t>
            </a:r>
            <a:endParaRPr lang="pt-BR" sz="2000" dirty="0">
              <a:solidFill>
                <a:schemeClr val="tx2"/>
              </a:solidFill>
              <a:latin typeface="Calibre"/>
            </a:endParaRPr>
          </a:p>
          <a:p>
            <a:pPr>
              <a:buNone/>
            </a:pPr>
            <a:endParaRPr lang="pt-BR" sz="2000" dirty="0">
              <a:solidFill>
                <a:schemeClr val="tx2"/>
              </a:solidFill>
              <a:latin typeface="Calibre"/>
            </a:endParaRPr>
          </a:p>
        </p:txBody>
      </p:sp>
    </p:spTree>
    <p:extLst>
      <p:ext uri="{BB962C8B-B14F-4D97-AF65-F5344CB8AC3E}">
        <p14:creationId xmlns:p14="http://schemas.microsoft.com/office/powerpoint/2010/main" val="1414308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C13D3-6CD9-0C23-C0AC-A393EDE1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Historias de Usuário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45E90A-CB82-0F41-8DAE-B7BC0E87A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5" y="1371600"/>
            <a:ext cx="4879501" cy="1913860"/>
          </a:xfrm>
        </p:spPr>
        <p:txBody>
          <a:bodyPr/>
          <a:lstStyle/>
          <a:p>
            <a:pPr>
              <a:buNone/>
            </a:pPr>
            <a:r>
              <a:rPr lang="pt-BR" sz="2200" b="0" i="0" dirty="0">
                <a:solidFill>
                  <a:schemeClr val="tx2"/>
                </a:solidFill>
                <a:effectLst/>
                <a:latin typeface="Söhne"/>
              </a:rPr>
              <a:t>Eduardo da Silva, um estudante de 13 anos de Juiz de Fora. Apaixonado por esportes, especialmente futebol, ele se destaca nos campos da cidade e nas partidas virtuais em seu Playstation. Participando regularmente de campeonatos locais, Eduardo encontrou na "ARCADE" uma comunidade envolvente de jogadores. </a:t>
            </a:r>
            <a:endParaRPr lang="pt-BR" sz="2200" dirty="0">
              <a:solidFill>
                <a:schemeClr val="tx2"/>
              </a:solidFill>
            </a:endParaRPr>
          </a:p>
        </p:txBody>
      </p:sp>
      <p:sp>
        <p:nvSpPr>
          <p:cNvPr id="5" name="AutoShape 4" descr="garoto">
            <a:extLst>
              <a:ext uri="{FF2B5EF4-FFF2-40B4-BE49-F238E27FC236}">
                <a16:creationId xmlns:a16="http://schemas.microsoft.com/office/drawing/2014/main" id="{8640B0E6-B3FD-8F2C-D06B-FEDD7DBBDA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EB9F03A-03B3-1E51-347E-98DEA67EC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726" y="1371600"/>
            <a:ext cx="3334028" cy="221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07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1E2CD-CCC0-11D5-A0FC-85B1BE351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00" y="416158"/>
            <a:ext cx="7751400" cy="511500"/>
          </a:xfrm>
        </p:spPr>
        <p:txBody>
          <a:bodyPr/>
          <a:lstStyle/>
          <a:p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Interface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D6F6AA-5762-1B2A-9FDB-91483C7D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77" y="1299798"/>
            <a:ext cx="4816551" cy="29017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E6A8486-76B0-0E96-14CA-2754046779CE}"/>
              </a:ext>
            </a:extLst>
          </p:cNvPr>
          <p:cNvSpPr txBox="1"/>
          <p:nvPr/>
        </p:nvSpPr>
        <p:spPr>
          <a:xfrm>
            <a:off x="5497033" y="1414129"/>
            <a:ext cx="33598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Tela de Login para os usuários, ela está disponível após criarem sua conta, assim tornando mais fácil o acesso sempre que desejar.</a:t>
            </a:r>
          </a:p>
        </p:txBody>
      </p:sp>
    </p:spTree>
    <p:extLst>
      <p:ext uri="{BB962C8B-B14F-4D97-AF65-F5344CB8AC3E}">
        <p14:creationId xmlns:p14="http://schemas.microsoft.com/office/powerpoint/2010/main" val="203514316"/>
      </p:ext>
    </p:extLst>
  </p:cSld>
  <p:clrMapOvr>
    <a:masterClrMapping/>
  </p:clrMapOvr>
</p:sld>
</file>

<file path=ppt/theme/theme1.xml><?xml version="1.0" encoding="utf-8"?>
<a:theme xmlns:a="http://schemas.openxmlformats.org/drawingml/2006/main" name="Arcade Game Lesson by Slidesgo">
  <a:themeElements>
    <a:clrScheme name="Simple Light">
      <a:dk1>
        <a:srgbClr val="692D17"/>
      </a:dk1>
      <a:lt1>
        <a:srgbClr val="FFFFFF"/>
      </a:lt1>
      <a:dk2>
        <a:srgbClr val="E5B0A1"/>
      </a:dk2>
      <a:lt2>
        <a:srgbClr val="1E130F"/>
      </a:lt2>
      <a:accent1>
        <a:srgbClr val="2DC252"/>
      </a:accent1>
      <a:accent2>
        <a:srgbClr val="FF0000"/>
      </a:accent2>
      <a:accent3>
        <a:srgbClr val="FF006E"/>
      </a:accent3>
      <a:accent4>
        <a:srgbClr val="8338EC"/>
      </a:accent4>
      <a:accent5>
        <a:srgbClr val="FFFF82"/>
      </a:accent5>
      <a:accent6>
        <a:srgbClr val="00BAD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827</Words>
  <Application>Microsoft Office PowerPoint</Application>
  <PresentationFormat>Apresentação na tela (16:9)</PresentationFormat>
  <Paragraphs>38</Paragraphs>
  <Slides>14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5" baseType="lpstr">
      <vt:lpstr>Calibri</vt:lpstr>
      <vt:lpstr>Livvic</vt:lpstr>
      <vt:lpstr>Arial</vt:lpstr>
      <vt:lpstr>Wingdings</vt:lpstr>
      <vt:lpstr>Open Sans</vt:lpstr>
      <vt:lpstr>Roboto Condensed Light</vt:lpstr>
      <vt:lpstr>Calibri Light</vt:lpstr>
      <vt:lpstr>Calibre</vt:lpstr>
      <vt:lpstr>Söhne</vt:lpstr>
      <vt:lpstr>Russo One</vt:lpstr>
      <vt:lpstr>Arcade Game Lesson by Slidesgo</vt:lpstr>
      <vt:lpstr>ARCADE</vt:lpstr>
      <vt:lpstr>Integrantes do grupo:</vt:lpstr>
      <vt:lpstr>Introdução </vt:lpstr>
      <vt:lpstr>Problema </vt:lpstr>
      <vt:lpstr>Publico Alvo</vt:lpstr>
      <vt:lpstr>Dimensão do problema</vt:lpstr>
      <vt:lpstr>Solução</vt:lpstr>
      <vt:lpstr>Historias de Usuário</vt:lpstr>
      <vt:lpstr>Interface</vt:lpstr>
      <vt:lpstr>Arquitetura e Componentes</vt:lpstr>
      <vt:lpstr>Ferramentas Utilizadas</vt:lpstr>
      <vt:lpstr>Divisão de Papeis e Processos Adotados</vt:lpstr>
      <vt:lpstr>Futuro Próximo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ARCADE</dc:title>
  <dc:creator>Azul .</dc:creator>
  <cp:lastModifiedBy>Azul .</cp:lastModifiedBy>
  <cp:revision>3</cp:revision>
  <dcterms:modified xsi:type="dcterms:W3CDTF">2023-12-12T13:04:16Z</dcterms:modified>
</cp:coreProperties>
</file>