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7" r:id="rId5"/>
    <p:sldId id="268" r:id="rId6"/>
    <p:sldId id="272" r:id="rId7"/>
    <p:sldId id="271" r:id="rId8"/>
    <p:sldId id="275" r:id="rId9"/>
    <p:sldId id="277" r:id="rId10"/>
    <p:sldId id="278" r:id="rId11"/>
    <p:sldId id="273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(a)" id="{E75E278A-FF0E-49A4-B170-79828D63BBAD}">
          <p14:sldIdLst>
            <p14:sldId id="267"/>
          </p14:sldIdLst>
        </p14:section>
        <p14:section name="Projetar, Impressionar, Trabalhar em Conjunto" id="{B9B51309-D148-4332-87C2-07BE32FBCA3B}">
          <p14:sldIdLst>
            <p14:sldId id="268"/>
            <p14:sldId id="272"/>
            <p14:sldId id="271"/>
            <p14:sldId id="275"/>
            <p14:sldId id="277"/>
            <p14:sldId id="278"/>
          </p14:sldIdLst>
        </p14:section>
        <p14:section name="Saiba Mais" id="{2CC34DB2-6590-42C0-AD4B-A04C6060184E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pt-BR" initials="Tp" lastIdx="1" clrIdx="2">
    <p:extLst>
      <p:ext uri="{19B8F6BF-5375-455C-9EA6-DF929625EA0E}">
        <p15:presenceInfo xmlns:p15="http://schemas.microsoft.com/office/powerpoint/2012/main" userId="Tester pt-B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734F29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>
        <p:guide orient="horz" pos="84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sldOrd modMainMaster modSection modNotesMaster modHandout">
      <pc:chgData name="Fake Test User" userId="SID-0" providerId="Test" clId="FakeClientId" dt="2019-08-07T10:29:58.461" v="123" actId="20577"/>
      <pc:docMkLst>
        <pc:docMk/>
      </pc:docMkLst>
      <pc:sldChg chg="modSp mod modNotes">
        <pc:chgData name="Fake Test User" userId="SID-0" providerId="Test" clId="FakeClientId" dt="2019-08-06T08:17:39.910" v="96" actId="790"/>
        <pc:sldMkLst>
          <pc:docMk/>
          <pc:sldMk cId="2471807738" sldId="256"/>
        </pc:sldMkLst>
        <pc:spChg chg="mod">
          <ac:chgData name="Fake Test User" userId="SID-0" providerId="Test" clId="FakeClientId" dt="2019-08-06T08:01:11.555" v="28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6T08:01:11.555" v="28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ord modNotes">
        <pc:chgData name="Fake Test User" userId="SID-0" providerId="Test" clId="FakeClientId" dt="2019-08-07T10:29:29.092" v="98"/>
        <pc:sldMkLst>
          <pc:docMk/>
          <pc:sldMk cId="1328676004" sldId="257"/>
        </pc:sldMkLst>
        <pc:spChg chg="mod">
          <ac:chgData name="Fake Test User" userId="SID-0" providerId="Test" clId="FakeClientId" dt="2019-08-06T08:01:30.351" v="30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6T08:02:15.381" v="37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6T08:02:29.255" v="80" actId="1035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6T08:04:49.301" v="87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6T08:02:40.004" v="83" actId="1036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6T08:05:21.987" v="88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ord modNotes">
        <pc:chgData name="Fake Test User" userId="SID-0" providerId="Test" clId="FakeClientId" dt="2019-08-07T10:29:58.461" v="123" actId="20577"/>
        <pc:sldMkLst>
          <pc:docMk/>
          <pc:sldMk cId="2090733893" sldId="262"/>
        </pc:sldMkLst>
        <pc:spChg chg="mod">
          <ac:chgData name="Fake Test User" userId="SID-0" providerId="Test" clId="FakeClientId" dt="2019-08-07T10:29:58.461" v="123" actId="20577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6T08:01:20.664" v="29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6T08:04:10.616" v="8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6T08:04:27.349" v="86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6T08:03:51.991" v="8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6T08:14:35.177" v="95"/>
        <pc:sldMkLst>
          <pc:docMk/>
          <pc:sldMk cId="2317502127" sldId="263"/>
        </pc:sldMkLst>
        <pc:spChg chg="mod">
          <ac:chgData name="Fake Test User" userId="SID-0" providerId="Test" clId="FakeClientId" dt="2019-08-06T08:01:47.085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6T08:01:53.946" v="35" actId="14100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6T08:02:06.522" v="36" actId="14100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6T08:14:35.177" v="95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6T08:13:37.154" v="94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ord addCm delCm modNotes">
        <pc:chgData name="Fake Test User" userId="SID-0" providerId="Test" clId="FakeClientId" dt="2019-08-07T10:29:29.092" v="98"/>
        <pc:sldMkLst>
          <pc:docMk/>
          <pc:sldMk cId="1531532291" sldId="264"/>
        </pc:sldMkLst>
        <pc:spChg chg="mod">
          <ac:chgData name="Fake Test User" userId="SID-0" providerId="Test" clId="FakeClientId" dt="2019-08-06T08:01:38.835" v="31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6T08:01:38.835" v="31" actId="790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6T08:07:37.075" v="89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6T08:08:22.011" v="91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6T07:58:56.073" v="20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6T07:56:54.540" v="9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07.743" v="10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17.102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29.697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39.51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47.134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13.875" v="16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6T07:58:13.875" v="16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13.875" v="16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13.875" v="16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21.547" v="17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34.846" v="18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47.151" v="19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56.073" v="20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D0918A31-EAF4-431A-B2F9-68565F9D1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1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9DEB986D-9626-4C11-B921-6C21D7CD5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041CD-8A51-4A55-A8D6-7BF694C9BD77}" type="datetime1">
              <a:rPr lang="pt-BR" noProof="1" smtClean="0"/>
              <a:t>13/07/2022</a:t>
            </a:fld>
            <a:endParaRPr lang="pt-BR" noProof="1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E80386E-DD31-47D6-97DD-F1E2E23BD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1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8F6E6220-4775-416A-9E42-D598BD4C7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C771-8C97-41CB-A636-0764BAF42284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92404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8F8374-048E-4910-8D8F-7A52D033B91F}" type="datetime1">
              <a:rPr lang="pt-BR" noProof="1" dirty="0" smtClean="0"/>
              <a:t>13/07/2022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08244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8933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3450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31369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125097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06415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EAE8F6-2E0A-44A2-9B33-CBA66C9B24BA}" type="datetime1">
              <a:rPr lang="pt-BR" noProof="1" smtClean="0"/>
              <a:t>13/07/2022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FEE911-76C8-4C30-9DDF-8AB7E7F0F344}" type="datetime1">
              <a:rPr lang="pt-BR" noProof="1" smtClean="0"/>
              <a:t>13/07/2022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7CFDF8-BD99-48B9-BFF3-3D5773817FD2}" type="datetime1">
              <a:rPr lang="pt-BR" noProof="1" smtClean="0"/>
              <a:t>13/07/2022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8" name="Retângulo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DBE9E-E534-487A-B78E-54AD5186FCF8}" type="datetime1">
              <a:rPr lang="pt-BR" noProof="1" smtClean="0"/>
              <a:t>13/07/2022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A827E-90C2-4770-AD6B-8EC662168B0C}" type="datetime1">
              <a:rPr lang="pt-BR" noProof="1" smtClean="0"/>
              <a:t>13/07/2022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8" name="Retângulo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FDC5A-BB96-445E-B48B-0740DA83916E}" type="datetime1">
              <a:rPr lang="pt-BR" noProof="1" smtClean="0"/>
              <a:t>13/07/2022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2F6C7-1E41-4322-B60E-05287FB895E4}" type="datetime1">
              <a:rPr lang="pt-BR" noProof="1" smtClean="0"/>
              <a:t>13/07/2022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3642B9-8427-4CD7-AEBA-B24D0DCE6043}" type="datetime1">
              <a:rPr lang="pt-BR" noProof="1" smtClean="0"/>
              <a:t>13/07/2022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BFC6CC-2B1F-410D-90B0-CDC01063F7EF}" type="datetime1">
              <a:rPr lang="pt-BR" noProof="1" smtClean="0"/>
              <a:t>13/07/2022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27804E-5EC4-47EE-9683-B10D3AF5EA4F}" type="datetime1">
              <a:rPr lang="pt-BR" noProof="1" smtClean="0"/>
              <a:t>13/07/2022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378E7F-53AE-4C23-AB3A-DA06E8B7F2E7}" type="datetime1">
              <a:rPr lang="pt-BR" noProof="1" smtClean="0"/>
              <a:t>13/07/2022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CDE6B2E-BEDB-4D88-B150-80848800DA83}" type="datetime1">
              <a:rPr lang="pt-BR" noProof="1" smtClean="0"/>
              <a:t>13/07/2022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C0EF464C-3886-46F9-89D2-762E7A8E3848}"/>
              </a:ext>
            </a:extLst>
          </p:cNvPr>
          <p:cNvSpPr txBox="1"/>
          <p:nvPr/>
        </p:nvSpPr>
        <p:spPr>
          <a:xfrm>
            <a:off x="551597" y="4590952"/>
            <a:ext cx="6490641" cy="91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pt-BR"/>
            </a:defPPr>
            <a:lvl1pPr>
              <a:spcAft>
                <a:spcPts val="300"/>
              </a:spcAft>
              <a:defRPr sz="1600" b="1">
                <a:solidFill>
                  <a:srgbClr val="F17F29"/>
                </a:solidFill>
                <a:latin typeface="Century Gothic" panose="020B0502020202020204" pitchFamily="34" charset="0"/>
                <a:ea typeface="Montserrat"/>
                <a:cs typeface="Montserrat"/>
              </a:defRPr>
            </a:lvl1pPr>
          </a:lstStyle>
          <a:p>
            <a:pPr algn="just"/>
            <a:r>
              <a:rPr lang="pt-BR" dirty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Trabalho </a:t>
            </a:r>
            <a:r>
              <a:rPr lang="pt-BR" dirty="0" smtClean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acadêmico </a:t>
            </a:r>
            <a:r>
              <a:rPr lang="pt-BR" dirty="0" err="1" smtClean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Blood</a:t>
            </a:r>
            <a:r>
              <a:rPr lang="pt-BR" dirty="0" smtClean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 Center, </a:t>
            </a:r>
            <a:r>
              <a:rPr lang="pt-BR" dirty="0" smtClean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apresentado junto a disciplina de </a:t>
            </a:r>
            <a:r>
              <a:rPr lang="pt-BR" dirty="0" smtClean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Trabalho Interdisciplinar: Aplicações Web</a:t>
            </a:r>
            <a:r>
              <a:rPr lang="pt-BR" dirty="0" smtClean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 </a:t>
            </a:r>
            <a:r>
              <a:rPr lang="pt-BR" dirty="0" smtClean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- Pontifícia </a:t>
            </a:r>
            <a:r>
              <a:rPr lang="pt-BR" dirty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Universidade Católica de Minas Gerais – Graduação em Sistemas de </a:t>
            </a:r>
            <a:r>
              <a:rPr lang="pt-BR" dirty="0" smtClean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Informação.</a:t>
            </a:r>
            <a:endParaRPr lang="pt-BR" dirty="0">
              <a:solidFill>
                <a:srgbClr val="2E3C39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B149193B-596F-4F8F-B98E-E24B280AFE09}"/>
              </a:ext>
            </a:extLst>
          </p:cNvPr>
          <p:cNvSpPr txBox="1"/>
          <p:nvPr/>
        </p:nvSpPr>
        <p:spPr>
          <a:xfrm>
            <a:off x="551597" y="5560043"/>
            <a:ext cx="1468266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pt-BR"/>
            </a:defPPr>
            <a:lvl1pPr>
              <a:spcAft>
                <a:spcPts val="300"/>
              </a:spcAft>
              <a:defRPr sz="1600" b="1">
                <a:solidFill>
                  <a:srgbClr val="F17F29"/>
                </a:solidFill>
                <a:latin typeface="Century Gothic" panose="020B0502020202020204" pitchFamily="34" charset="0"/>
                <a:ea typeface="Montserrat"/>
                <a:cs typeface="Montserrat"/>
              </a:defRPr>
            </a:lvl1pPr>
          </a:lstStyle>
          <a:p>
            <a:pPr algn="just"/>
            <a:r>
              <a:rPr lang="pt-BR" dirty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Orientador: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FD923B6C-AD58-4C06-B1EB-455402017C7D}"/>
              </a:ext>
            </a:extLst>
          </p:cNvPr>
          <p:cNvSpPr txBox="1"/>
          <p:nvPr/>
        </p:nvSpPr>
        <p:spPr>
          <a:xfrm>
            <a:off x="1711889" y="5573672"/>
            <a:ext cx="3137615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pt-BR"/>
            </a:defPPr>
            <a:lvl1pPr>
              <a:spcAft>
                <a:spcPts val="300"/>
              </a:spcAft>
              <a:defRPr sz="1600" b="1">
                <a:solidFill>
                  <a:srgbClr val="F17F29"/>
                </a:solidFill>
                <a:latin typeface="Century Gothic" panose="020B0502020202020204" pitchFamily="34" charset="0"/>
                <a:ea typeface="Montserrat"/>
                <a:cs typeface="Montserrat"/>
              </a:defRPr>
            </a:lvl1pPr>
          </a:lstStyle>
          <a:p>
            <a:pPr algn="just"/>
            <a:r>
              <a:rPr lang="pt-BR" dirty="0" smtClean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Prof</a:t>
            </a:r>
            <a:r>
              <a:rPr lang="pt-BR" dirty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. </a:t>
            </a:r>
            <a:r>
              <a:rPr lang="pt-BR" dirty="0" smtClean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João Caran</a:t>
            </a:r>
          </a:p>
          <a:p>
            <a:pPr algn="just"/>
            <a:r>
              <a:rPr lang="pt-BR" dirty="0" smtClean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Marta </a:t>
            </a:r>
            <a:endParaRPr lang="pt-BR" dirty="0">
              <a:solidFill>
                <a:srgbClr val="2E3C39"/>
              </a:solidFill>
              <a:latin typeface="Bell MT" panose="02020503060305020303" pitchFamily="18" charset="0"/>
              <a:ea typeface="Lato Medium" panose="020F0502020204030203" pitchFamily="34" charset="0"/>
              <a:cs typeface="Lato Medium" panose="020F0502020204030203" pitchFamily="34" charset="0"/>
              <a:sym typeface="Montserrat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="" xmlns:a16="http://schemas.microsoft.com/office/drawing/2014/main" id="{B1546559-216F-42EC-9C8D-EC9D5925EBB9}"/>
              </a:ext>
            </a:extLst>
          </p:cNvPr>
          <p:cNvCxnSpPr>
            <a:cxnSpLocks/>
          </p:cNvCxnSpPr>
          <p:nvPr/>
        </p:nvCxnSpPr>
        <p:spPr>
          <a:xfrm>
            <a:off x="7679146" y="4601332"/>
            <a:ext cx="0" cy="181515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hape 59">
            <a:extLst>
              <a:ext uri="{FF2B5EF4-FFF2-40B4-BE49-F238E27FC236}">
                <a16:creationId xmlns="" xmlns:a16="http://schemas.microsoft.com/office/drawing/2014/main" id="{9B2E9016-D767-4634-949C-88B402E4838D}"/>
              </a:ext>
            </a:extLst>
          </p:cNvPr>
          <p:cNvSpPr txBox="1"/>
          <p:nvPr/>
        </p:nvSpPr>
        <p:spPr>
          <a:xfrm>
            <a:off x="8120093" y="4505884"/>
            <a:ext cx="3520310" cy="9723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91666"/>
            </a:pPr>
            <a:r>
              <a:rPr lang="pt-BR" sz="1600" b="1" dirty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Júlia Mello Leal</a:t>
            </a:r>
          </a:p>
          <a:p>
            <a:pPr>
              <a:buClr>
                <a:schemeClr val="dk1"/>
              </a:buClr>
              <a:buSzPct val="91666"/>
            </a:pPr>
            <a:r>
              <a:rPr lang="pt-BR" sz="1600" b="1" dirty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Karen de Jesus Bicalho</a:t>
            </a:r>
          </a:p>
          <a:p>
            <a:pPr>
              <a:buClr>
                <a:schemeClr val="dk1"/>
              </a:buClr>
              <a:buSzPct val="91666"/>
            </a:pPr>
            <a:r>
              <a:rPr lang="pt-BR" sz="1600" b="1" dirty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Kthelly Maievy Aguiar Leite</a:t>
            </a:r>
          </a:p>
          <a:p>
            <a:pPr>
              <a:buClr>
                <a:schemeClr val="dk1"/>
              </a:buClr>
              <a:buSzPct val="91666"/>
            </a:pPr>
            <a:r>
              <a:rPr lang="pt-BR" sz="1600" b="1" dirty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Lucas Antônio Gregório </a:t>
            </a:r>
            <a:r>
              <a:rPr lang="pt-BR" sz="1600" b="1" dirty="0" err="1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Pidner</a:t>
            </a:r>
            <a:endParaRPr lang="pt-BR" sz="1600" b="1" dirty="0">
              <a:solidFill>
                <a:srgbClr val="2E3C39"/>
              </a:solidFill>
              <a:latin typeface="Bell MT" panose="02020503060305020303" pitchFamily="18" charset="0"/>
              <a:ea typeface="Lato Medium" panose="020F0502020204030203" pitchFamily="34" charset="0"/>
              <a:cs typeface="Lato Medium" panose="020F0502020204030203" pitchFamily="34" charset="0"/>
              <a:sym typeface="Montserrat"/>
            </a:endParaRPr>
          </a:p>
          <a:p>
            <a:pPr>
              <a:buClr>
                <a:schemeClr val="dk1"/>
              </a:buClr>
              <a:buSzPct val="91666"/>
            </a:pPr>
            <a:r>
              <a:rPr lang="pt-BR" sz="1600" b="1" dirty="0">
                <a:solidFill>
                  <a:srgbClr val="2E3C39"/>
                </a:solidFill>
                <a:latin typeface="Bell MT" panose="02020503060305020303" pitchFamily="18" charset="0"/>
                <a:ea typeface="Lato Medium" panose="020F0502020204030203" pitchFamily="34" charset="0"/>
                <a:cs typeface="Lato Medium" panose="020F0502020204030203" pitchFamily="34" charset="0"/>
                <a:sym typeface="Montserrat"/>
              </a:rPr>
              <a:t>Rafael Lopes Fraga</a:t>
            </a:r>
            <a:endParaRPr lang="pt-BR" sz="1600" b="1" dirty="0">
              <a:solidFill>
                <a:srgbClr val="454F5B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  <a:sym typeface="Montserrat"/>
            </a:endParaRPr>
          </a:p>
          <a:p>
            <a:pPr>
              <a:spcBef>
                <a:spcPts val="600"/>
              </a:spcBef>
            </a:pPr>
            <a:endParaRPr sz="1600" b="1" dirty="0">
              <a:solidFill>
                <a:srgbClr val="454F5B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  <a:sym typeface="Montserrat"/>
            </a:endParaRPr>
          </a:p>
        </p:txBody>
      </p:sp>
      <p:sp>
        <p:nvSpPr>
          <p:cNvPr id="7" name="Espaço Reservado para Número de Slide 10">
            <a:extLst>
              <a:ext uri="{FF2B5EF4-FFF2-40B4-BE49-F238E27FC236}">
                <a16:creationId xmlns="" xmlns:a16="http://schemas.microsoft.com/office/drawing/2014/main" id="{749FC9FA-090B-496D-88CF-8A21C6D6BBE4}"/>
              </a:ext>
            </a:extLst>
          </p:cNvPr>
          <p:cNvSpPr txBox="1">
            <a:spLocks/>
          </p:cNvSpPr>
          <p:nvPr/>
        </p:nvSpPr>
        <p:spPr>
          <a:xfrm>
            <a:off x="6529137" y="6475731"/>
            <a:ext cx="5111266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 smtClean="0">
                <a:solidFill>
                  <a:srgbClr val="244D51"/>
                </a:solidFill>
                <a:latin typeface="Bahnschrift Ligh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PUC Minas – Sistemas de Informação</a:t>
            </a:r>
            <a:endParaRPr lang="pt-BR" sz="1000" dirty="0">
              <a:solidFill>
                <a:srgbClr val="244D51"/>
              </a:solidFill>
              <a:latin typeface="Bahnschrift Ligh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30" y="-117522"/>
            <a:ext cx="9259910" cy="46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7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1673" y="128789"/>
            <a:ext cx="10362128" cy="1442901"/>
          </a:xfrm>
        </p:spPr>
        <p:txBody>
          <a:bodyPr rtlCol="0">
            <a:normAutofit/>
          </a:bodyPr>
          <a:lstStyle/>
          <a:p>
            <a:r>
              <a:rPr lang="pt-BR" sz="4000" b="1" noProof="1" smtClean="0">
                <a:latin typeface="+mn-lt"/>
              </a:rPr>
              <a:t>INTRODUÇÃO</a:t>
            </a:r>
            <a:r>
              <a:rPr lang="pt-BR" noProof="1"/>
              <a:t/>
            </a:r>
            <a:br>
              <a:rPr lang="pt-BR" noProof="1"/>
            </a:br>
            <a:endParaRPr lang="pt-BR" noProof="1"/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35D35541-EC25-433F-9432-5B3BE3434841}"/>
              </a:ext>
            </a:extLst>
          </p:cNvPr>
          <p:cNvCxnSpPr>
            <a:cxnSpLocks/>
          </p:cNvCxnSpPr>
          <p:nvPr/>
        </p:nvCxnSpPr>
        <p:spPr>
          <a:xfrm flipV="1">
            <a:off x="6450217" y="6293749"/>
            <a:ext cx="5190186" cy="12880"/>
          </a:xfrm>
          <a:prstGeom prst="line">
            <a:avLst/>
          </a:prstGeom>
          <a:ln w="38100" cap="flat" cmpd="sng" algn="ctr">
            <a:solidFill>
              <a:srgbClr val="D2472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Espaço Reservado para Número de Slide 10">
            <a:extLst>
              <a:ext uri="{FF2B5EF4-FFF2-40B4-BE49-F238E27FC236}">
                <a16:creationId xmlns="" xmlns:a16="http://schemas.microsoft.com/office/drawing/2014/main" id="{749FC9FA-090B-496D-88CF-8A21C6D6BBE4}"/>
              </a:ext>
            </a:extLst>
          </p:cNvPr>
          <p:cNvSpPr txBox="1">
            <a:spLocks/>
          </p:cNvSpPr>
          <p:nvPr/>
        </p:nvSpPr>
        <p:spPr>
          <a:xfrm>
            <a:off x="6529137" y="6475731"/>
            <a:ext cx="5111266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 smtClean="0">
                <a:solidFill>
                  <a:srgbClr val="244D51"/>
                </a:solidFill>
                <a:latin typeface="Bahnschrift Ligh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PUC Minas – Sistemas de </a:t>
            </a:r>
            <a:r>
              <a:rPr lang="pt-BR" sz="1000" dirty="0" smtClean="0">
                <a:solidFill>
                  <a:srgbClr val="244D51"/>
                </a:solidFill>
                <a:latin typeface="Bahnschrift Ligh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Informação   3</a:t>
            </a:r>
            <a:endParaRPr lang="pt-BR" sz="1000" dirty="0">
              <a:solidFill>
                <a:srgbClr val="244D51"/>
              </a:solidFill>
              <a:latin typeface="Bahnschrift Ligh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024389" y="1407415"/>
            <a:ext cx="6296695" cy="1159099"/>
          </a:xfrm>
        </p:spPr>
        <p:txBody>
          <a:bodyPr/>
          <a:lstStyle/>
          <a:p>
            <a:r>
              <a:rPr lang="pt-BR" sz="4000" b="1" dirty="0">
                <a:solidFill>
                  <a:srgbClr val="D24726"/>
                </a:solidFill>
                <a:latin typeface="+mj-lt"/>
                <a:ea typeface="+mj-ea"/>
                <a:cs typeface="+mj-cs"/>
              </a:rPr>
              <a:t>POR QUE </a:t>
            </a:r>
            <a:r>
              <a:rPr lang="pt-BR" sz="4000" b="1" dirty="0" smtClean="0">
                <a:solidFill>
                  <a:srgbClr val="D24726"/>
                </a:solidFill>
                <a:latin typeface="+mj-lt"/>
                <a:ea typeface="+mj-ea"/>
                <a:cs typeface="+mj-cs"/>
              </a:rPr>
              <a:t>DOAR SANGUE?</a:t>
            </a:r>
            <a:endParaRPr lang="pt-BR" sz="4000" b="1" dirty="0">
              <a:solidFill>
                <a:srgbClr val="D24726"/>
              </a:solidFill>
              <a:latin typeface="+mj-lt"/>
              <a:ea typeface="+mj-ea"/>
              <a:cs typeface="+mj-cs"/>
            </a:endParaRP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" name="Picture 2" descr="C:\Users\516953\Downloads\writ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38" y="342721"/>
            <a:ext cx="652863" cy="6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2093262" y="1313645"/>
            <a:ext cx="98738" cy="721217"/>
          </a:xfrm>
          <a:prstGeom prst="rect">
            <a:avLst/>
          </a:prstGeom>
          <a:solidFill>
            <a:srgbClr val="D24726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38201" y="2402238"/>
            <a:ext cx="4508715" cy="218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noProof="1" smtClean="0"/>
              <a:t>PowerPoint 2013</a:t>
            </a:r>
            <a:endParaRPr lang="pt-BR" noProof="1"/>
          </a:p>
        </p:txBody>
      </p:sp>
      <p:sp>
        <p:nvSpPr>
          <p:cNvPr id="11" name="Retângulo 10"/>
          <p:cNvSpPr/>
          <p:nvPr/>
        </p:nvSpPr>
        <p:spPr>
          <a:xfrm>
            <a:off x="5497132" y="2457843"/>
            <a:ext cx="6096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400" b="1" dirty="0">
                <a:solidFill>
                  <a:srgbClr val="BF090D"/>
                </a:solidFill>
                <a:latin typeface="Roboto Slab"/>
              </a:rPr>
              <a:t>1,8%</a:t>
            </a:r>
          </a:p>
          <a:p>
            <a:pPr algn="ctr">
              <a:lnSpc>
                <a:spcPct val="150000"/>
              </a:lnSpc>
            </a:pPr>
            <a:r>
              <a:rPr lang="pt-BR" sz="2400" b="1" dirty="0">
                <a:solidFill>
                  <a:srgbClr val="BF090D"/>
                </a:solidFill>
                <a:latin typeface="Montserrat"/>
              </a:rPr>
              <a:t>Doações no Brasil</a:t>
            </a:r>
          </a:p>
          <a:p>
            <a:pPr algn="ctr">
              <a:lnSpc>
                <a:spcPct val="150000"/>
              </a:lnSpc>
            </a:pPr>
            <a:r>
              <a:rPr lang="pt-BR" sz="2400" b="1" dirty="0"/>
              <a:t>Apenas 1,8% da população brasileira doa sangue. Com isso, apenas 3,6 milhões de bolsas de sangue são coletadas por ano no Brasil, em média</a:t>
            </a:r>
            <a:endParaRPr lang="pt-BR" sz="2400" b="1" dirty="0">
              <a:solidFill>
                <a:srgbClr val="BF090D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411" y="2483280"/>
            <a:ext cx="3438294" cy="39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1673" y="128789"/>
            <a:ext cx="10362128" cy="1442901"/>
          </a:xfrm>
        </p:spPr>
        <p:txBody>
          <a:bodyPr rtlCol="0">
            <a:normAutofit/>
          </a:bodyPr>
          <a:lstStyle/>
          <a:p>
            <a:r>
              <a:rPr lang="pt-BR" sz="4000" b="1" noProof="1" smtClean="0">
                <a:latin typeface="+mn-lt"/>
              </a:rPr>
              <a:t>INTRODUÇÃO</a:t>
            </a:r>
            <a:r>
              <a:rPr lang="pt-BR" noProof="1"/>
              <a:t/>
            </a:r>
            <a:br>
              <a:rPr lang="pt-BR" noProof="1"/>
            </a:br>
            <a:endParaRPr lang="pt-BR" noProof="1"/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35D35541-EC25-433F-9432-5B3BE3434841}"/>
              </a:ext>
            </a:extLst>
          </p:cNvPr>
          <p:cNvCxnSpPr>
            <a:cxnSpLocks/>
          </p:cNvCxnSpPr>
          <p:nvPr/>
        </p:nvCxnSpPr>
        <p:spPr>
          <a:xfrm flipV="1">
            <a:off x="6450217" y="6293749"/>
            <a:ext cx="5190186" cy="12880"/>
          </a:xfrm>
          <a:prstGeom prst="line">
            <a:avLst/>
          </a:prstGeom>
          <a:ln w="38100" cap="flat" cmpd="sng" algn="ctr">
            <a:solidFill>
              <a:srgbClr val="D2472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Espaço Reservado para Número de Slide 10">
            <a:extLst>
              <a:ext uri="{FF2B5EF4-FFF2-40B4-BE49-F238E27FC236}">
                <a16:creationId xmlns="" xmlns:a16="http://schemas.microsoft.com/office/drawing/2014/main" id="{749FC9FA-090B-496D-88CF-8A21C6D6BBE4}"/>
              </a:ext>
            </a:extLst>
          </p:cNvPr>
          <p:cNvSpPr txBox="1">
            <a:spLocks/>
          </p:cNvSpPr>
          <p:nvPr/>
        </p:nvSpPr>
        <p:spPr>
          <a:xfrm>
            <a:off x="6529137" y="6475731"/>
            <a:ext cx="5111266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 smtClean="0">
                <a:solidFill>
                  <a:srgbClr val="244D51"/>
                </a:solidFill>
                <a:latin typeface="Bahnschrift Ligh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PUC Minas – Sistemas de </a:t>
            </a:r>
            <a:r>
              <a:rPr lang="pt-BR" sz="1000" dirty="0" smtClean="0">
                <a:solidFill>
                  <a:srgbClr val="244D51"/>
                </a:solidFill>
                <a:latin typeface="Bahnschrift Ligh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Informação   3</a:t>
            </a:r>
            <a:endParaRPr lang="pt-BR" sz="1000" dirty="0">
              <a:solidFill>
                <a:srgbClr val="244D51"/>
              </a:solidFill>
              <a:latin typeface="Bahnschrift Ligh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024389" y="1407415"/>
            <a:ext cx="6296695" cy="1159099"/>
          </a:xfrm>
        </p:spPr>
        <p:txBody>
          <a:bodyPr/>
          <a:lstStyle/>
          <a:p>
            <a:r>
              <a:rPr lang="pt-BR" sz="4000" b="1" dirty="0">
                <a:solidFill>
                  <a:srgbClr val="D24726"/>
                </a:solidFill>
                <a:latin typeface="+mj-lt"/>
                <a:ea typeface="+mj-ea"/>
                <a:cs typeface="+mj-cs"/>
              </a:rPr>
              <a:t>POR QUE </a:t>
            </a:r>
            <a:r>
              <a:rPr lang="pt-BR" sz="4000" b="1" dirty="0" smtClean="0">
                <a:solidFill>
                  <a:srgbClr val="D24726"/>
                </a:solidFill>
                <a:latin typeface="+mj-lt"/>
                <a:ea typeface="+mj-ea"/>
                <a:cs typeface="+mj-cs"/>
              </a:rPr>
              <a:t>DOAR SANGUE?</a:t>
            </a:r>
            <a:endParaRPr lang="pt-BR" sz="4000" b="1" dirty="0">
              <a:solidFill>
                <a:srgbClr val="D24726"/>
              </a:solidFill>
              <a:latin typeface="+mj-lt"/>
              <a:ea typeface="+mj-ea"/>
              <a:cs typeface="+mj-cs"/>
            </a:endParaRP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" name="Picture 2" descr="C:\Users\516953\Downloads\writ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38" y="342721"/>
            <a:ext cx="652863" cy="6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2093262" y="1313645"/>
            <a:ext cx="98738" cy="721217"/>
          </a:xfrm>
          <a:prstGeom prst="rect">
            <a:avLst/>
          </a:prstGeom>
          <a:solidFill>
            <a:srgbClr val="D24726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38201" y="2402238"/>
            <a:ext cx="4508715" cy="218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noProof="1" smtClean="0"/>
              <a:t>PowerPoint 2013</a:t>
            </a:r>
            <a:endParaRPr lang="pt-BR" noProof="1"/>
          </a:p>
        </p:txBody>
      </p:sp>
      <p:sp>
        <p:nvSpPr>
          <p:cNvPr id="11" name="Retângulo 10"/>
          <p:cNvSpPr/>
          <p:nvPr/>
        </p:nvSpPr>
        <p:spPr>
          <a:xfrm>
            <a:off x="5497132" y="2457843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pt-BR" sz="4400" b="1" dirty="0">
                <a:solidFill>
                  <a:srgbClr val="BF090D"/>
                </a:solidFill>
                <a:latin typeface="Roboto Slab"/>
              </a:rPr>
              <a:t>3,5%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400" b="1" dirty="0">
                <a:solidFill>
                  <a:srgbClr val="BF090D"/>
                </a:solidFill>
                <a:latin typeface="Montserrat"/>
              </a:rPr>
              <a:t>Mínimo necessário?</a:t>
            </a:r>
          </a:p>
          <a:p>
            <a:pPr algn="ctr">
              <a:lnSpc>
                <a:spcPct val="150000"/>
              </a:lnSpc>
            </a:pPr>
            <a:r>
              <a:rPr lang="pt-BR" sz="2400" b="1" dirty="0"/>
              <a:t>3,5% da população doando é o mínimo indicado pela OMS para se ter um banco de sangue saudável</a:t>
            </a:r>
          </a:p>
        </p:txBody>
      </p:sp>
      <p:pic>
        <p:nvPicPr>
          <p:cNvPr id="16" name="Imagem 1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66254" y="2566514"/>
            <a:ext cx="2903847" cy="35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1673" y="128789"/>
            <a:ext cx="10362128" cy="1442901"/>
          </a:xfrm>
        </p:spPr>
        <p:txBody>
          <a:bodyPr rtlCol="0">
            <a:normAutofit/>
          </a:bodyPr>
          <a:lstStyle/>
          <a:p>
            <a:r>
              <a:rPr lang="pt-BR" sz="4000" b="1" noProof="1" smtClean="0">
                <a:latin typeface="+mn-lt"/>
              </a:rPr>
              <a:t>INTRODUÇÃO</a:t>
            </a:r>
            <a:r>
              <a:rPr lang="pt-BR" noProof="1"/>
              <a:t/>
            </a:r>
            <a:br>
              <a:rPr lang="pt-BR" noProof="1"/>
            </a:br>
            <a:endParaRPr lang="pt-BR" noProof="1"/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35D35541-EC25-433F-9432-5B3BE3434841}"/>
              </a:ext>
            </a:extLst>
          </p:cNvPr>
          <p:cNvCxnSpPr>
            <a:cxnSpLocks/>
          </p:cNvCxnSpPr>
          <p:nvPr/>
        </p:nvCxnSpPr>
        <p:spPr>
          <a:xfrm flipV="1">
            <a:off x="6450217" y="6293749"/>
            <a:ext cx="5190186" cy="12880"/>
          </a:xfrm>
          <a:prstGeom prst="line">
            <a:avLst/>
          </a:prstGeom>
          <a:ln w="38100" cap="flat" cmpd="sng" algn="ctr">
            <a:solidFill>
              <a:srgbClr val="D2472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Espaço Reservado para Número de Slide 10">
            <a:extLst>
              <a:ext uri="{FF2B5EF4-FFF2-40B4-BE49-F238E27FC236}">
                <a16:creationId xmlns="" xmlns:a16="http://schemas.microsoft.com/office/drawing/2014/main" id="{749FC9FA-090B-496D-88CF-8A21C6D6BBE4}"/>
              </a:ext>
            </a:extLst>
          </p:cNvPr>
          <p:cNvSpPr txBox="1">
            <a:spLocks/>
          </p:cNvSpPr>
          <p:nvPr/>
        </p:nvSpPr>
        <p:spPr>
          <a:xfrm>
            <a:off x="6529137" y="6475731"/>
            <a:ext cx="5111266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 smtClean="0">
                <a:solidFill>
                  <a:srgbClr val="244D51"/>
                </a:solidFill>
                <a:latin typeface="Bahnschrift Ligh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PUC Minas – Sistemas de </a:t>
            </a:r>
            <a:r>
              <a:rPr lang="pt-BR" sz="1000" dirty="0" smtClean="0">
                <a:solidFill>
                  <a:srgbClr val="244D51"/>
                </a:solidFill>
                <a:latin typeface="Bahnschrift Ligh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Informação   4</a:t>
            </a:r>
            <a:endParaRPr lang="pt-BR" sz="1000" dirty="0">
              <a:solidFill>
                <a:srgbClr val="244D51"/>
              </a:solidFill>
              <a:latin typeface="Bahnschrift Ligh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024389" y="1407415"/>
            <a:ext cx="6296695" cy="1159099"/>
          </a:xfrm>
        </p:spPr>
        <p:txBody>
          <a:bodyPr/>
          <a:lstStyle/>
          <a:p>
            <a:r>
              <a:rPr lang="pt-BR" sz="4000" b="1" dirty="0">
                <a:solidFill>
                  <a:srgbClr val="D24726"/>
                </a:solidFill>
                <a:latin typeface="+mj-lt"/>
                <a:ea typeface="+mj-ea"/>
                <a:cs typeface="+mj-cs"/>
              </a:rPr>
              <a:t>POR QUE </a:t>
            </a:r>
            <a:r>
              <a:rPr lang="pt-BR" sz="4000" b="1" dirty="0" smtClean="0">
                <a:solidFill>
                  <a:srgbClr val="D24726"/>
                </a:solidFill>
                <a:latin typeface="+mj-lt"/>
                <a:ea typeface="+mj-ea"/>
                <a:cs typeface="+mj-cs"/>
              </a:rPr>
              <a:t>DOAR SANGUE?</a:t>
            </a:r>
            <a:endParaRPr lang="pt-BR" sz="4000" b="1" dirty="0">
              <a:solidFill>
                <a:srgbClr val="D24726"/>
              </a:solidFill>
              <a:latin typeface="+mj-lt"/>
              <a:ea typeface="+mj-ea"/>
              <a:cs typeface="+mj-cs"/>
            </a:endParaRP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" name="Picture 2" descr="C:\Users\516953\Downloads\writ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38" y="342721"/>
            <a:ext cx="652863" cy="6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2093262" y="1313645"/>
            <a:ext cx="98738" cy="721217"/>
          </a:xfrm>
          <a:prstGeom prst="rect">
            <a:avLst/>
          </a:prstGeom>
          <a:solidFill>
            <a:srgbClr val="D24726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38201" y="2402238"/>
            <a:ext cx="4508715" cy="218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noProof="1" smtClean="0"/>
              <a:t>PowerPoint 2013</a:t>
            </a:r>
            <a:endParaRPr lang="pt-BR" noProof="1"/>
          </a:p>
        </p:txBody>
      </p:sp>
      <p:sp>
        <p:nvSpPr>
          <p:cNvPr id="11" name="Retângulo 10"/>
          <p:cNvSpPr/>
          <p:nvPr/>
        </p:nvSpPr>
        <p:spPr>
          <a:xfrm>
            <a:off x="5497132" y="2457843"/>
            <a:ext cx="6096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pt-BR" sz="4400" b="1" dirty="0">
                <a:solidFill>
                  <a:srgbClr val="BF090D"/>
                </a:solidFill>
                <a:latin typeface="Roboto Slab"/>
              </a:rPr>
              <a:t>5%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400" b="1" dirty="0">
                <a:solidFill>
                  <a:srgbClr val="BF090D"/>
                </a:solidFill>
                <a:latin typeface="Roboto Slab"/>
              </a:rPr>
              <a:t>Cenário ideal</a:t>
            </a:r>
          </a:p>
          <a:p>
            <a:pPr algn="ctr">
              <a:lnSpc>
                <a:spcPct val="150000"/>
              </a:lnSpc>
            </a:pPr>
            <a:r>
              <a:rPr lang="pt-BR" sz="2400" b="1" dirty="0"/>
              <a:t>O ideal, segundo a OMS, é que pelo menos 5% da população doe sangue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926" y="2457842"/>
            <a:ext cx="3230022" cy="37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1673" y="128789"/>
            <a:ext cx="10362128" cy="864275"/>
          </a:xfrm>
        </p:spPr>
        <p:txBody>
          <a:bodyPr rtlCol="0">
            <a:normAutofit/>
          </a:bodyPr>
          <a:lstStyle/>
          <a:p>
            <a:r>
              <a:rPr lang="pt-BR" sz="4000" b="1" noProof="1" smtClean="0">
                <a:latin typeface="+mn-lt"/>
              </a:rPr>
              <a:t>PÚBLICO-ALVO</a:t>
            </a:r>
            <a:endParaRPr lang="pt-BR" sz="4000" b="1" noProof="1">
              <a:latin typeface="+mn-lt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35D35541-EC25-433F-9432-5B3BE3434841}"/>
              </a:ext>
            </a:extLst>
          </p:cNvPr>
          <p:cNvCxnSpPr>
            <a:cxnSpLocks/>
          </p:cNvCxnSpPr>
          <p:nvPr/>
        </p:nvCxnSpPr>
        <p:spPr>
          <a:xfrm flipV="1">
            <a:off x="6450217" y="6293749"/>
            <a:ext cx="5190186" cy="12880"/>
          </a:xfrm>
          <a:prstGeom prst="line">
            <a:avLst/>
          </a:prstGeom>
          <a:ln w="38100" cap="flat" cmpd="sng" algn="ctr">
            <a:solidFill>
              <a:srgbClr val="D2472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Espaço Reservado para Número de Slide 10">
            <a:extLst>
              <a:ext uri="{FF2B5EF4-FFF2-40B4-BE49-F238E27FC236}">
                <a16:creationId xmlns="" xmlns:a16="http://schemas.microsoft.com/office/drawing/2014/main" id="{749FC9FA-090B-496D-88CF-8A21C6D6BBE4}"/>
              </a:ext>
            </a:extLst>
          </p:cNvPr>
          <p:cNvSpPr txBox="1">
            <a:spLocks/>
          </p:cNvSpPr>
          <p:nvPr/>
        </p:nvSpPr>
        <p:spPr>
          <a:xfrm>
            <a:off x="6529137" y="6475731"/>
            <a:ext cx="5111266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 smtClean="0">
                <a:solidFill>
                  <a:srgbClr val="244D51"/>
                </a:solidFill>
                <a:latin typeface="Bahnschrift Ligh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PUC Minas – Sistemas de </a:t>
            </a:r>
            <a:r>
              <a:rPr lang="pt-BR" sz="1000" dirty="0" smtClean="0">
                <a:solidFill>
                  <a:srgbClr val="244D51"/>
                </a:solidFill>
                <a:latin typeface="Bahnschrift Ligh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Informação   5</a:t>
            </a:r>
            <a:endParaRPr lang="pt-BR" sz="1000" dirty="0">
              <a:solidFill>
                <a:srgbClr val="244D51"/>
              </a:solidFill>
              <a:latin typeface="Bahnschrift Ligh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2093262" y="1313645"/>
            <a:ext cx="98738" cy="1088593"/>
          </a:xfrm>
          <a:prstGeom prst="rect">
            <a:avLst/>
          </a:prstGeom>
          <a:solidFill>
            <a:srgbClr val="D24726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38201" y="2402238"/>
            <a:ext cx="4508715" cy="218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noProof="1" smtClean="0"/>
              <a:t>PowerPoint 2013</a:t>
            </a:r>
            <a:endParaRPr lang="pt-BR" noProof="1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1" y="328515"/>
            <a:ext cx="664549" cy="6645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44" y="2144220"/>
            <a:ext cx="6121167" cy="3792346"/>
          </a:xfrm>
          <a:prstGeom prst="rect">
            <a:avLst/>
          </a:prstGeom>
        </p:spPr>
      </p:pic>
      <p:sp>
        <p:nvSpPr>
          <p:cNvPr id="16" name="Espaço Reservado para Texto 2"/>
          <p:cNvSpPr txBox="1">
            <a:spLocks/>
          </p:cNvSpPr>
          <p:nvPr/>
        </p:nvSpPr>
        <p:spPr>
          <a:xfrm>
            <a:off x="6450216" y="1533814"/>
            <a:ext cx="5394561" cy="2686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b="1" noProof="1" smtClean="0">
                <a:solidFill>
                  <a:srgbClr val="C00000"/>
                </a:solidFill>
              </a:rPr>
              <a:t>Doador de sangue:</a:t>
            </a:r>
          </a:p>
          <a:p>
            <a:pPr>
              <a:lnSpc>
                <a:spcPct val="100000"/>
              </a:lnSpc>
            </a:pPr>
            <a:r>
              <a:rPr lang="pt-BR" sz="2200" noProof="1"/>
              <a:t>Ana Carla </a:t>
            </a:r>
            <a:r>
              <a:rPr lang="pt-BR" sz="2200" noProof="1"/>
              <a:t>Ferreira </a:t>
            </a:r>
            <a:r>
              <a:rPr lang="pt-BR" sz="2200" noProof="1" smtClean="0"/>
              <a:t>Rocha</a:t>
            </a:r>
          </a:p>
          <a:p>
            <a:pPr>
              <a:lnSpc>
                <a:spcPct val="100000"/>
              </a:lnSpc>
            </a:pPr>
            <a:r>
              <a:rPr lang="pt-BR" sz="2200" noProof="1" smtClean="0"/>
              <a:t>25 anos</a:t>
            </a:r>
          </a:p>
          <a:p>
            <a:pPr>
              <a:lnSpc>
                <a:spcPct val="100000"/>
              </a:lnSpc>
            </a:pPr>
            <a:r>
              <a:rPr lang="pt-BR" sz="2200" noProof="1" smtClean="0"/>
              <a:t>Belo Horizonte</a:t>
            </a:r>
            <a:endParaRPr lang="pt-BR" sz="2200" noProof="1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b="1" noProof="1" smtClean="0">
                <a:solidFill>
                  <a:srgbClr val="C00000"/>
                </a:solidFill>
              </a:rPr>
              <a:t>Receptor de sangue: </a:t>
            </a:r>
          </a:p>
          <a:p>
            <a:pPr>
              <a:lnSpc>
                <a:spcPct val="100000"/>
              </a:lnSpc>
            </a:pPr>
            <a:r>
              <a:rPr lang="pt-BR" sz="2200" noProof="1"/>
              <a:t>Felipe </a:t>
            </a:r>
            <a:r>
              <a:rPr lang="pt-BR" sz="2200" noProof="1"/>
              <a:t>Costa </a:t>
            </a:r>
            <a:r>
              <a:rPr lang="pt-BR" sz="2200" noProof="1" smtClean="0"/>
              <a:t>Araújo</a:t>
            </a:r>
          </a:p>
          <a:p>
            <a:pPr>
              <a:lnSpc>
                <a:spcPct val="100000"/>
              </a:lnSpc>
            </a:pPr>
            <a:r>
              <a:rPr lang="pt-BR" sz="2200" noProof="1"/>
              <a:t>25 anos</a:t>
            </a:r>
          </a:p>
          <a:p>
            <a:pPr>
              <a:lnSpc>
                <a:spcPct val="100000"/>
              </a:lnSpc>
            </a:pPr>
            <a:r>
              <a:rPr lang="pt-BR" sz="2200" noProof="1"/>
              <a:t>Belo Horizonte</a:t>
            </a:r>
          </a:p>
          <a:p>
            <a:pPr>
              <a:lnSpc>
                <a:spcPct val="100000"/>
              </a:lnSpc>
            </a:pPr>
            <a:endParaRPr lang="pt-BR" sz="2400" noProof="1" smtClean="0"/>
          </a:p>
          <a:p>
            <a:pPr>
              <a:lnSpc>
                <a:spcPct val="100000"/>
              </a:lnSpc>
            </a:pPr>
            <a:endParaRPr lang="pt-BR" sz="2400" noProof="1"/>
          </a:p>
        </p:txBody>
      </p:sp>
    </p:spTree>
    <p:extLst>
      <p:ext uri="{BB962C8B-B14F-4D97-AF65-F5344CB8AC3E}">
        <p14:creationId xmlns:p14="http://schemas.microsoft.com/office/powerpoint/2010/main" val="18743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128789"/>
            <a:ext cx="10515600" cy="1442901"/>
          </a:xfrm>
        </p:spPr>
        <p:txBody>
          <a:bodyPr rtlCol="0">
            <a:normAutofit/>
          </a:bodyPr>
          <a:lstStyle/>
          <a:p>
            <a:r>
              <a:rPr lang="pt-BR" sz="4000" b="1" noProof="1" smtClean="0">
                <a:latin typeface="+mn-lt"/>
              </a:rPr>
              <a:t>LOOD CENTER</a:t>
            </a:r>
            <a:r>
              <a:rPr lang="pt-BR" noProof="1"/>
              <a:t/>
            </a:r>
            <a:br>
              <a:rPr lang="pt-BR" noProof="1"/>
            </a:br>
            <a:endParaRPr lang="pt-BR" noProof="1"/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35D35541-EC25-433F-9432-5B3BE3434841}"/>
              </a:ext>
            </a:extLst>
          </p:cNvPr>
          <p:cNvCxnSpPr>
            <a:cxnSpLocks/>
          </p:cNvCxnSpPr>
          <p:nvPr/>
        </p:nvCxnSpPr>
        <p:spPr>
          <a:xfrm flipV="1">
            <a:off x="6450217" y="6293749"/>
            <a:ext cx="5190186" cy="12880"/>
          </a:xfrm>
          <a:prstGeom prst="line">
            <a:avLst/>
          </a:prstGeom>
          <a:ln w="38100" cap="flat" cmpd="sng" algn="ctr">
            <a:solidFill>
              <a:srgbClr val="D2472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Espaço Reservado para Número de Slide 10">
            <a:extLst>
              <a:ext uri="{FF2B5EF4-FFF2-40B4-BE49-F238E27FC236}">
                <a16:creationId xmlns="" xmlns:a16="http://schemas.microsoft.com/office/drawing/2014/main" id="{749FC9FA-090B-496D-88CF-8A21C6D6BBE4}"/>
              </a:ext>
            </a:extLst>
          </p:cNvPr>
          <p:cNvSpPr txBox="1">
            <a:spLocks/>
          </p:cNvSpPr>
          <p:nvPr/>
        </p:nvSpPr>
        <p:spPr>
          <a:xfrm>
            <a:off x="6529137" y="6475731"/>
            <a:ext cx="5111266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 smtClean="0">
                <a:solidFill>
                  <a:srgbClr val="244D51"/>
                </a:solidFill>
                <a:latin typeface="Bahnschrift Ligh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PUC Minas – Sistemas de </a:t>
            </a:r>
            <a:r>
              <a:rPr lang="pt-BR" sz="1000" dirty="0" smtClean="0">
                <a:solidFill>
                  <a:srgbClr val="244D51"/>
                </a:solidFill>
                <a:latin typeface="Bahnschrift Ligh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Informação   6</a:t>
            </a:r>
            <a:endParaRPr lang="pt-BR" sz="1000" dirty="0">
              <a:solidFill>
                <a:srgbClr val="244D51"/>
              </a:solidFill>
              <a:latin typeface="Bahnschrift Ligh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2093262" y="1313645"/>
            <a:ext cx="98738" cy="721217"/>
          </a:xfrm>
          <a:prstGeom prst="rect">
            <a:avLst/>
          </a:prstGeom>
          <a:solidFill>
            <a:srgbClr val="D24726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38201" y="2402238"/>
            <a:ext cx="4508715" cy="218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noProof="1" smtClean="0"/>
              <a:t>PowerPoint 2013</a:t>
            </a:r>
            <a:endParaRPr lang="pt-BR" noProof="1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5" y="231824"/>
            <a:ext cx="851388" cy="8513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09383"/>
            <a:ext cx="3646672" cy="3646672"/>
          </a:xfrm>
          <a:prstGeom prst="rect">
            <a:avLst/>
          </a:prstGeom>
        </p:spPr>
      </p:pic>
      <p:sp>
        <p:nvSpPr>
          <p:cNvPr id="15" name="Espaço Reservado para Texto 2"/>
          <p:cNvSpPr txBox="1">
            <a:spLocks/>
          </p:cNvSpPr>
          <p:nvPr/>
        </p:nvSpPr>
        <p:spPr>
          <a:xfrm>
            <a:off x="4959041" y="2361439"/>
            <a:ext cx="6681362" cy="2686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2400" noProof="1">
                <a:solidFill>
                  <a:schemeClr val="tx1"/>
                </a:solidFill>
              </a:rPr>
              <a:t>O</a:t>
            </a:r>
            <a:r>
              <a:rPr lang="pt-BR" sz="2800" b="1" noProof="1" smtClean="0">
                <a:solidFill>
                  <a:srgbClr val="C00000"/>
                </a:solidFill>
              </a:rPr>
              <a:t> </a:t>
            </a:r>
            <a:r>
              <a:rPr lang="pt-BR" sz="2800" noProof="1" smtClean="0">
                <a:solidFill>
                  <a:schemeClr val="tx1"/>
                </a:solidFill>
              </a:rPr>
              <a:t>que é o </a:t>
            </a:r>
            <a:r>
              <a:rPr lang="pt-BR" sz="2800" b="1" noProof="1" smtClean="0">
                <a:solidFill>
                  <a:srgbClr val="C00000"/>
                </a:solidFill>
              </a:rPr>
              <a:t>BLOND CENTER? </a:t>
            </a:r>
          </a:p>
          <a:p>
            <a:pPr algn="just">
              <a:lnSpc>
                <a:spcPct val="100000"/>
              </a:lnSpc>
            </a:pPr>
            <a:r>
              <a:rPr lang="pt-BR" sz="2400" noProof="1" smtClean="0">
                <a:solidFill>
                  <a:schemeClr val="tx1"/>
                </a:solidFill>
              </a:rPr>
              <a:t>Site informativo;</a:t>
            </a:r>
          </a:p>
          <a:p>
            <a:pPr algn="just">
              <a:lnSpc>
                <a:spcPct val="100000"/>
              </a:lnSpc>
            </a:pPr>
            <a:r>
              <a:rPr lang="pt-BR" sz="2400" noProof="1" smtClean="0">
                <a:solidFill>
                  <a:schemeClr val="tx1"/>
                </a:solidFill>
              </a:rPr>
              <a:t>Pedidos de doação;</a:t>
            </a:r>
          </a:p>
          <a:p>
            <a:pPr algn="just">
              <a:lnSpc>
                <a:spcPct val="100000"/>
              </a:lnSpc>
            </a:pPr>
            <a:r>
              <a:rPr lang="pt-BR" sz="2400" noProof="1" smtClean="0">
                <a:solidFill>
                  <a:schemeClr val="tx1"/>
                </a:solidFill>
              </a:rPr>
              <a:t>Doadores disponíveis;</a:t>
            </a:r>
          </a:p>
          <a:p>
            <a:pPr algn="just">
              <a:lnSpc>
                <a:spcPct val="100000"/>
              </a:lnSpc>
            </a:pPr>
            <a:r>
              <a:rPr lang="pt-BR" sz="2400" noProof="1" smtClean="0">
                <a:solidFill>
                  <a:schemeClr val="tx1"/>
                </a:solidFill>
              </a:rPr>
              <a:t>Abrangência: Doadores de sangue;</a:t>
            </a:r>
            <a:r>
              <a:rPr lang="pt-BR" sz="2200" noProof="1" smtClean="0">
                <a:solidFill>
                  <a:schemeClr val="tx1"/>
                </a:solidFill>
              </a:rPr>
              <a:t> </a:t>
            </a:r>
            <a:endParaRPr lang="pt-BR" sz="2200" noProof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pt-BR" sz="2400" noProof="1" smtClean="0"/>
          </a:p>
          <a:p>
            <a:pPr>
              <a:lnSpc>
                <a:spcPct val="100000"/>
              </a:lnSpc>
            </a:pPr>
            <a:endParaRPr lang="pt-BR" sz="2400" noProof="1"/>
          </a:p>
        </p:txBody>
      </p:sp>
    </p:spTree>
    <p:extLst>
      <p:ext uri="{BB962C8B-B14F-4D97-AF65-F5344CB8AC3E}">
        <p14:creationId xmlns:p14="http://schemas.microsoft.com/office/powerpoint/2010/main" val="19630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128789"/>
            <a:ext cx="10515600" cy="1442901"/>
          </a:xfrm>
        </p:spPr>
        <p:txBody>
          <a:bodyPr rtlCol="0">
            <a:normAutofit/>
          </a:bodyPr>
          <a:lstStyle/>
          <a:p>
            <a:r>
              <a:rPr lang="pt-BR" sz="4000" b="1" u="sng" noProof="1" smtClean="0">
                <a:latin typeface="+mn-lt"/>
              </a:rPr>
              <a:t>LOOD CENTER</a:t>
            </a:r>
            <a:r>
              <a:rPr lang="pt-BR" u="sng" noProof="1"/>
              <a:t/>
            </a:r>
            <a:br>
              <a:rPr lang="pt-BR" u="sng" noProof="1"/>
            </a:br>
            <a:endParaRPr lang="pt-BR" u="sng" noProof="1"/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35D35541-EC25-433F-9432-5B3BE3434841}"/>
              </a:ext>
            </a:extLst>
          </p:cNvPr>
          <p:cNvCxnSpPr>
            <a:cxnSpLocks/>
          </p:cNvCxnSpPr>
          <p:nvPr/>
        </p:nvCxnSpPr>
        <p:spPr>
          <a:xfrm flipV="1">
            <a:off x="6450217" y="6293749"/>
            <a:ext cx="5190186" cy="12880"/>
          </a:xfrm>
          <a:prstGeom prst="line">
            <a:avLst/>
          </a:prstGeom>
          <a:ln w="38100" cap="flat" cmpd="sng" algn="ctr">
            <a:solidFill>
              <a:srgbClr val="D2472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Espaço Reservado para Número de Slide 10">
            <a:extLst>
              <a:ext uri="{FF2B5EF4-FFF2-40B4-BE49-F238E27FC236}">
                <a16:creationId xmlns="" xmlns:a16="http://schemas.microsoft.com/office/drawing/2014/main" id="{749FC9FA-090B-496D-88CF-8A21C6D6BBE4}"/>
              </a:ext>
            </a:extLst>
          </p:cNvPr>
          <p:cNvSpPr txBox="1">
            <a:spLocks/>
          </p:cNvSpPr>
          <p:nvPr/>
        </p:nvSpPr>
        <p:spPr>
          <a:xfrm>
            <a:off x="6529137" y="6475731"/>
            <a:ext cx="5111266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 smtClean="0">
                <a:solidFill>
                  <a:srgbClr val="244D51"/>
                </a:solidFill>
                <a:latin typeface="Bahnschrift Ligh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PUC Minas – Sistemas de </a:t>
            </a:r>
            <a:r>
              <a:rPr lang="pt-BR" sz="1000" dirty="0" smtClean="0">
                <a:solidFill>
                  <a:srgbClr val="244D51"/>
                </a:solidFill>
                <a:latin typeface="Bahnschrift Ligh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Informação   6</a:t>
            </a:r>
            <a:endParaRPr lang="pt-BR" sz="1000" dirty="0">
              <a:solidFill>
                <a:srgbClr val="244D51"/>
              </a:solidFill>
              <a:latin typeface="Bahnschrift Ligh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2093262" y="1313645"/>
            <a:ext cx="98738" cy="721217"/>
          </a:xfrm>
          <a:prstGeom prst="rect">
            <a:avLst/>
          </a:prstGeom>
          <a:solidFill>
            <a:srgbClr val="D24726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38201" y="2402238"/>
            <a:ext cx="4508715" cy="218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noProof="1" smtClean="0"/>
              <a:t>PowerPoint 2013</a:t>
            </a:r>
            <a:endParaRPr lang="pt-BR" noProof="1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5" y="231824"/>
            <a:ext cx="851388" cy="851388"/>
          </a:xfrm>
          <a:prstGeom prst="rect">
            <a:avLst/>
          </a:prstGeom>
        </p:spPr>
      </p:pic>
      <p:sp>
        <p:nvSpPr>
          <p:cNvPr id="15" name="Espaço Reservado para Texto 2"/>
          <p:cNvSpPr txBox="1">
            <a:spLocks/>
          </p:cNvSpPr>
          <p:nvPr/>
        </p:nvSpPr>
        <p:spPr>
          <a:xfrm>
            <a:off x="838201" y="1902971"/>
            <a:ext cx="6681362" cy="2686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2800" b="1" noProof="1" smtClean="0">
                <a:solidFill>
                  <a:srgbClr val="C00000"/>
                </a:solidFill>
              </a:rPr>
              <a:t>Como funciona?  </a:t>
            </a:r>
          </a:p>
          <a:p>
            <a:pPr algn="just">
              <a:lnSpc>
                <a:spcPct val="100000"/>
              </a:lnSpc>
            </a:pPr>
            <a:r>
              <a:rPr lang="pt-BR" sz="2200" noProof="1" smtClean="0">
                <a:solidFill>
                  <a:schemeClr val="tx1"/>
                </a:solidFill>
              </a:rPr>
              <a:t>Vídeo  </a:t>
            </a:r>
            <a:endParaRPr lang="pt-BR" sz="2200" noProof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pt-BR" sz="2400" noProof="1" smtClean="0"/>
          </a:p>
          <a:p>
            <a:pPr>
              <a:lnSpc>
                <a:spcPct val="100000"/>
              </a:lnSpc>
            </a:pPr>
            <a:endParaRPr lang="pt-BR" sz="2400" noProof="1"/>
          </a:p>
        </p:txBody>
      </p:sp>
    </p:spTree>
    <p:extLst>
      <p:ext uri="{BB962C8B-B14F-4D97-AF65-F5344CB8AC3E}">
        <p14:creationId xmlns:p14="http://schemas.microsoft.com/office/powerpoint/2010/main" val="15175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17424B74-B135-42F5-A691-A7C79849B8E0}"/>
              </a:ext>
            </a:extLst>
          </p:cNvPr>
          <p:cNvSpPr txBox="1"/>
          <p:nvPr/>
        </p:nvSpPr>
        <p:spPr>
          <a:xfrm>
            <a:off x="1761819" y="1448972"/>
            <a:ext cx="476731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C00000"/>
                </a:solidFill>
                <a:latin typeface="Bell MT" panose="020205030603050203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Obrigado!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855E9364-6C3B-434C-B3C2-FC0484CC1427}"/>
              </a:ext>
            </a:extLst>
          </p:cNvPr>
          <p:cNvSpPr txBox="1"/>
          <p:nvPr/>
        </p:nvSpPr>
        <p:spPr>
          <a:xfrm>
            <a:off x="2072674" y="4107773"/>
            <a:ext cx="32308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C00000"/>
                </a:solidFill>
                <a:latin typeface="Bell MT" panose="020205030603050203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Dúvidas?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="" xmlns:a16="http://schemas.microsoft.com/office/drawing/2014/main" id="{45A2DDCF-71B0-4ACD-8863-289E8712B782}"/>
              </a:ext>
            </a:extLst>
          </p:cNvPr>
          <p:cNvCxnSpPr>
            <a:cxnSpLocks/>
          </p:cNvCxnSpPr>
          <p:nvPr/>
        </p:nvCxnSpPr>
        <p:spPr>
          <a:xfrm>
            <a:off x="1961196" y="4155285"/>
            <a:ext cx="0" cy="533548"/>
          </a:xfrm>
          <a:prstGeom prst="line">
            <a:avLst/>
          </a:prstGeom>
          <a:ln w="5715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460227E6-C11C-4D7A-90F1-95D204D39A73}"/>
              </a:ext>
            </a:extLst>
          </p:cNvPr>
          <p:cNvCxnSpPr>
            <a:cxnSpLocks/>
          </p:cNvCxnSpPr>
          <p:nvPr/>
        </p:nvCxnSpPr>
        <p:spPr>
          <a:xfrm>
            <a:off x="1910687" y="5544355"/>
            <a:ext cx="8696477" cy="0"/>
          </a:xfrm>
          <a:prstGeom prst="line">
            <a:avLst/>
          </a:prstGeom>
          <a:ln w="38100" cap="flat" cmpd="sng" algn="ctr">
            <a:solidFill>
              <a:srgbClr val="D2472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14E7A7DD-8B11-4503-A0AF-8805887964A2}"/>
              </a:ext>
            </a:extLst>
          </p:cNvPr>
          <p:cNvSpPr/>
          <p:nvPr/>
        </p:nvSpPr>
        <p:spPr>
          <a:xfrm>
            <a:off x="12109452" y="-13648"/>
            <a:ext cx="82548" cy="6871648"/>
          </a:xfrm>
          <a:prstGeom prst="rect">
            <a:avLst/>
          </a:prstGeom>
          <a:solidFill>
            <a:srgbClr val="C00000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10">
            <a:extLst>
              <a:ext uri="{FF2B5EF4-FFF2-40B4-BE49-F238E27FC236}">
                <a16:creationId xmlns="" xmlns:a16="http://schemas.microsoft.com/office/drawing/2014/main" id="{749FC9FA-090B-496D-88CF-8A21C6D6BBE4}"/>
              </a:ext>
            </a:extLst>
          </p:cNvPr>
          <p:cNvSpPr txBox="1">
            <a:spLocks/>
          </p:cNvSpPr>
          <p:nvPr/>
        </p:nvSpPr>
        <p:spPr>
          <a:xfrm>
            <a:off x="6529137" y="6475731"/>
            <a:ext cx="5111266" cy="36512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 smtClean="0">
                <a:solidFill>
                  <a:srgbClr val="244D51"/>
                </a:solidFill>
                <a:latin typeface="Bahnschrift Ligh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PUC Minas – Sistemas de Informação</a:t>
            </a:r>
            <a:endParaRPr lang="pt-BR" sz="1000" dirty="0">
              <a:solidFill>
                <a:srgbClr val="244D51"/>
              </a:solidFill>
              <a:latin typeface="Bahnschrift Ligh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3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661_TF02923944" id="{78AED0CF-641D-43D9-A19C-8CABC55A79DB}" vid="{EBF99C22-0D24-4CD0-974E-23BD03D461D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</Template>
  <TotalTime>134</TotalTime>
  <Words>281</Words>
  <Application>Microsoft Office PowerPoint</Application>
  <PresentationFormat>Widescreen</PresentationFormat>
  <Paragraphs>64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9" baseType="lpstr">
      <vt:lpstr>Arial</vt:lpstr>
      <vt:lpstr>Bahnschrift Light</vt:lpstr>
      <vt:lpstr>Bell MT</vt:lpstr>
      <vt:lpstr>Calibri</vt:lpstr>
      <vt:lpstr>Lato Black</vt:lpstr>
      <vt:lpstr>Lato Medium</vt:lpstr>
      <vt:lpstr>Montserrat</vt:lpstr>
      <vt:lpstr>Roboto Slab</vt:lpstr>
      <vt:lpstr>Segoe UI</vt:lpstr>
      <vt:lpstr>Segoe UI Light</vt:lpstr>
      <vt:lpstr>DocBoas-vindas</vt:lpstr>
      <vt:lpstr>Apresentação do PowerPoint</vt:lpstr>
      <vt:lpstr>INTRODUÇÃO </vt:lpstr>
      <vt:lpstr>INTRODUÇÃO </vt:lpstr>
      <vt:lpstr>INTRODUÇÃO </vt:lpstr>
      <vt:lpstr>PÚBLICO-ALVO</vt:lpstr>
      <vt:lpstr>LOOD CENTER </vt:lpstr>
      <vt:lpstr>LOOD CENTER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Kthelly Aguiar</dc:creator>
  <cp:keywords/>
  <cp:lastModifiedBy>Kthelly Aguiar</cp:lastModifiedBy>
  <cp:revision>14</cp:revision>
  <dcterms:created xsi:type="dcterms:W3CDTF">2022-07-13T12:38:18Z</dcterms:created>
  <dcterms:modified xsi:type="dcterms:W3CDTF">2022-07-13T14:52:50Z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