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" charset="1" panose="00000500000000000000"/>
      <p:regular r:id="rId10"/>
    </p:embeddedFon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Open Sauce Bold Italics" charset="1" panose="000008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Italics" charset="1" panose="00000400000000000000"/>
      <p:regular r:id="rId15"/>
    </p:embeddedFont>
    <p:embeddedFont>
      <p:font typeface="Open Sauce Medium" charset="1" panose="00000600000000000000"/>
      <p:regular r:id="rId16"/>
    </p:embeddedFont>
    <p:embeddedFont>
      <p:font typeface="Open Sauce Medium Italics" charset="1" panose="00000600000000000000"/>
      <p:regular r:id="rId17"/>
    </p:embeddedFont>
    <p:embeddedFont>
      <p:font typeface="Open Sauce Semi-Bold" charset="1" panose="00000700000000000000"/>
      <p:regular r:id="rId18"/>
    </p:embeddedFont>
    <p:embeddedFont>
      <p:font typeface="Open Sauce Semi-Bold Italics" charset="1" panose="000007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Heavy Italics" charset="1" panose="00000A00000000000000"/>
      <p:regular r:id="rId21"/>
    </p:embeddedFont>
    <p:embeddedFont>
      <p:font typeface="Open Sans" charset="1" panose="020B0606030504020204"/>
      <p:regular r:id="rId22"/>
    </p:embeddedFont>
    <p:embeddedFont>
      <p:font typeface="Open Sans Bold" charset="1" panose="020B0806030504020204"/>
      <p:regular r:id="rId23"/>
    </p:embeddedFont>
    <p:embeddedFont>
      <p:font typeface="Open Sans Italics" charset="1" panose="020B0606030504020204"/>
      <p:regular r:id="rId24"/>
    </p:embeddedFont>
    <p:embeddedFont>
      <p:font typeface="Open Sans Bold Italics" charset="1" panose="020B0806030504020204"/>
      <p:regular r:id="rId25"/>
    </p:embeddedFont>
    <p:embeddedFont>
      <p:font typeface="Open Sans Light" charset="1" panose="020B0306030504020204"/>
      <p:regular r:id="rId26"/>
    </p:embeddedFont>
    <p:embeddedFont>
      <p:font typeface="Open Sans Light Italics" charset="1" panose="020B0306030504020204"/>
      <p:regular r:id="rId27"/>
    </p:embeddedFont>
    <p:embeddedFont>
      <p:font typeface="Open Sans Ultra-Bold" charset="1" panose="00000000000000000000"/>
      <p:regular r:id="rId28"/>
    </p:embeddedFont>
    <p:embeddedFont>
      <p:font typeface="Open Sans Ultra-Bold Italic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9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44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40377"/>
            <a:ext cx="11225792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2500">
                <a:solidFill>
                  <a:srgbClr val="FFFFFF"/>
                </a:solidFill>
                <a:latin typeface="Open Sauce"/>
              </a:rPr>
              <a:t>PUCTORIA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441570"/>
            <a:ext cx="688002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Para Aprender da Melhor Maneira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5801975" y="0"/>
            <a:ext cx="4972050" cy="4972050"/>
          </a:xfrm>
          <a:custGeom>
            <a:avLst/>
            <a:gdLst/>
            <a:ahLst/>
            <a:cxnLst/>
            <a:rect r="r" b="b" t="t" l="l"/>
            <a:pathLst>
              <a:path h="4972050" w="4972050">
                <a:moveTo>
                  <a:pt x="0" y="0"/>
                </a:moveTo>
                <a:lnTo>
                  <a:pt x="4972050" y="0"/>
                </a:lnTo>
                <a:lnTo>
                  <a:pt x="4972050" y="4972050"/>
                </a:lnTo>
                <a:lnTo>
                  <a:pt x="0" y="4972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1293" y="1754126"/>
            <a:ext cx="4225634" cy="1191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440"/>
              </a:lnSpc>
            </a:pPr>
            <a:r>
              <a:rPr lang="en-US" sz="7866">
                <a:solidFill>
                  <a:srgbClr val="129B5D"/>
                </a:solidFill>
                <a:latin typeface="Open Sauce"/>
              </a:rPr>
              <a:t>Tópicos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939024"/>
            <a:ext cx="2667000" cy="1580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34"/>
              </a:lnSpc>
              <a:spcBef>
                <a:spcPct val="0"/>
              </a:spcBef>
            </a:pPr>
            <a:r>
              <a:rPr lang="en-US" sz="3024">
                <a:solidFill>
                  <a:srgbClr val="129B5D"/>
                </a:solidFill>
                <a:latin typeface="Open Sauce"/>
              </a:rPr>
              <a:t>O que nos levou a essa solução</a:t>
            </a:r>
            <a:r>
              <a:rPr lang="en-US" sz="3024">
                <a:solidFill>
                  <a:srgbClr val="129B5D"/>
                </a:solidFill>
                <a:latin typeface="Open Sauce"/>
              </a:rPr>
              <a:t>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567880"/>
            <a:ext cx="26670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spc="39">
                <a:solidFill>
                  <a:srgbClr val="129B5D"/>
                </a:solidFill>
                <a:latin typeface="Open Sauce Bold"/>
              </a:rPr>
              <a:t>Problema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83841" y="6939024"/>
            <a:ext cx="2819025" cy="104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34"/>
              </a:lnSpc>
              <a:spcBef>
                <a:spcPct val="0"/>
              </a:spcBef>
            </a:pPr>
            <a:r>
              <a:rPr lang="en-US" sz="3024">
                <a:solidFill>
                  <a:srgbClr val="129B5D"/>
                </a:solidFill>
                <a:latin typeface="Open Sauce"/>
              </a:rPr>
              <a:t>Integrantes e contribuições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83841" y="5567880"/>
            <a:ext cx="26670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pc="39" strike="noStrike" u="none">
                <a:solidFill>
                  <a:srgbClr val="129B5D"/>
                </a:solidFill>
                <a:latin typeface="Open Sauce Bold"/>
              </a:rPr>
              <a:t>Equipe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83441" y="6977442"/>
            <a:ext cx="2667000" cy="104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34"/>
              </a:lnSpc>
              <a:spcBef>
                <a:spcPct val="0"/>
              </a:spcBef>
            </a:pPr>
            <a:r>
              <a:rPr lang="en-US" sz="3024">
                <a:solidFill>
                  <a:srgbClr val="129B5D"/>
                </a:solidFill>
                <a:latin typeface="Open Sauce"/>
              </a:rPr>
              <a:t>Como trabalhamos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83441" y="5606298"/>
            <a:ext cx="26670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pc="39" strike="noStrike" u="none">
                <a:solidFill>
                  <a:srgbClr val="129B5D"/>
                </a:solidFill>
                <a:latin typeface="Open Sauce Bold"/>
              </a:rPr>
              <a:t>Metodo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83812" y="6939024"/>
            <a:ext cx="2666229" cy="211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34"/>
              </a:lnSpc>
              <a:spcBef>
                <a:spcPct val="0"/>
              </a:spcBef>
            </a:pPr>
            <a:r>
              <a:rPr lang="en-US" sz="3024">
                <a:solidFill>
                  <a:srgbClr val="129B5D"/>
                </a:solidFill>
                <a:latin typeface="Open Sauce"/>
              </a:rPr>
              <a:t>O que pensamos  para como solução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83041" y="5567880"/>
            <a:ext cx="26670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pc="39" strike="noStrike" u="none">
                <a:solidFill>
                  <a:srgbClr val="129B5D"/>
                </a:solidFill>
                <a:latin typeface="Open Sauce Bold"/>
              </a:rPr>
              <a:t>Solução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36267" y="6939024"/>
            <a:ext cx="3427459" cy="104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34"/>
              </a:lnSpc>
              <a:spcBef>
                <a:spcPct val="0"/>
              </a:spcBef>
            </a:pPr>
            <a:r>
              <a:rPr lang="en-US" sz="3024">
                <a:solidFill>
                  <a:srgbClr val="129B5D"/>
                </a:solidFill>
                <a:latin typeface="Open Sauce"/>
              </a:rPr>
              <a:t>estado do projeto e planos futuros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36267" y="5567880"/>
            <a:ext cx="32244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pc="39" strike="noStrike" u="none">
                <a:solidFill>
                  <a:srgbClr val="129B5D"/>
                </a:solidFill>
                <a:latin typeface="Open Sauce Bold"/>
              </a:rPr>
              <a:t>Status Atual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45755" y="1854266"/>
            <a:ext cx="47625" cy="990952"/>
            <a:chOff x="0" y="0"/>
            <a:chExt cx="12543" cy="26099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43" cy="260991"/>
            </a:xfrm>
            <a:custGeom>
              <a:avLst/>
              <a:gdLst/>
              <a:ahLst/>
              <a:cxnLst/>
              <a:rect r="r" b="b" t="t" l="l"/>
              <a:pathLst>
                <a:path h="260991" w="12543">
                  <a:moveTo>
                    <a:pt x="6272" y="0"/>
                  </a:moveTo>
                  <a:lnTo>
                    <a:pt x="6272" y="0"/>
                  </a:lnTo>
                  <a:cubicBezTo>
                    <a:pt x="7935" y="0"/>
                    <a:pt x="9530" y="661"/>
                    <a:pt x="10706" y="1837"/>
                  </a:cubicBezTo>
                  <a:cubicBezTo>
                    <a:pt x="11882" y="3013"/>
                    <a:pt x="12543" y="4608"/>
                    <a:pt x="12543" y="6272"/>
                  </a:cubicBezTo>
                  <a:lnTo>
                    <a:pt x="12543" y="254720"/>
                  </a:lnTo>
                  <a:cubicBezTo>
                    <a:pt x="12543" y="256383"/>
                    <a:pt x="11882" y="257978"/>
                    <a:pt x="10706" y="259155"/>
                  </a:cubicBezTo>
                  <a:cubicBezTo>
                    <a:pt x="9530" y="260331"/>
                    <a:pt x="7935" y="260991"/>
                    <a:pt x="6272" y="260991"/>
                  </a:cubicBezTo>
                  <a:lnTo>
                    <a:pt x="6272" y="260991"/>
                  </a:lnTo>
                  <a:cubicBezTo>
                    <a:pt x="4608" y="260991"/>
                    <a:pt x="3013" y="260331"/>
                    <a:pt x="1837" y="259155"/>
                  </a:cubicBezTo>
                  <a:cubicBezTo>
                    <a:pt x="661" y="257978"/>
                    <a:pt x="0" y="256383"/>
                    <a:pt x="0" y="254720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3BE4D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F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0" y="7568293"/>
            <a:ext cx="5437414" cy="5437414"/>
          </a:xfrm>
          <a:custGeom>
            <a:avLst/>
            <a:gdLst/>
            <a:ahLst/>
            <a:cxnLst/>
            <a:rect r="r" b="b" t="t" l="l"/>
            <a:pathLst>
              <a:path h="5437414" w="5437414">
                <a:moveTo>
                  <a:pt x="0" y="0"/>
                </a:moveTo>
                <a:lnTo>
                  <a:pt x="5437414" y="0"/>
                </a:lnTo>
                <a:lnTo>
                  <a:pt x="5437414" y="5437414"/>
                </a:lnTo>
                <a:lnTo>
                  <a:pt x="0" y="5437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162581" y="1263067"/>
            <a:ext cx="11294633" cy="7760865"/>
            <a:chOff x="0" y="0"/>
            <a:chExt cx="15059511" cy="103478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107960" cy="10347821"/>
              <a:chOff x="0" y="0"/>
              <a:chExt cx="2194165" cy="204401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194165" cy="2044014"/>
              </a:xfrm>
              <a:custGeom>
                <a:avLst/>
                <a:gdLst/>
                <a:ahLst/>
                <a:cxnLst/>
                <a:rect r="r" b="b" t="t" l="l"/>
                <a:pathLst>
                  <a:path h="2044014" w="2194165">
                    <a:moveTo>
                      <a:pt x="0" y="0"/>
                    </a:moveTo>
                    <a:lnTo>
                      <a:pt x="2194165" y="0"/>
                    </a:lnTo>
                    <a:lnTo>
                      <a:pt x="2194165" y="2044014"/>
                    </a:lnTo>
                    <a:lnTo>
                      <a:pt x="0" y="2044014"/>
                    </a:lnTo>
                    <a:close/>
                  </a:path>
                </a:pathLst>
              </a:custGeom>
              <a:solidFill>
                <a:srgbClr val="3BE4D4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332166" y="267864"/>
              <a:ext cx="14727345" cy="9812094"/>
            </a:xfrm>
            <a:custGeom>
              <a:avLst/>
              <a:gdLst/>
              <a:ahLst/>
              <a:cxnLst/>
              <a:rect r="r" b="b" t="t" l="l"/>
              <a:pathLst>
                <a:path h="9812094" w="14727345">
                  <a:moveTo>
                    <a:pt x="0" y="0"/>
                  </a:moveTo>
                  <a:lnTo>
                    <a:pt x="14727345" y="0"/>
                  </a:lnTo>
                  <a:lnTo>
                    <a:pt x="14727345" y="9812093"/>
                  </a:lnTo>
                  <a:lnTo>
                    <a:pt x="0" y="9812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623299" y="637613"/>
            <a:ext cx="9214278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129B5D"/>
                </a:solidFill>
                <a:latin typeface="Open Sauce"/>
              </a:rPr>
              <a:t>Problema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3299" y="1995091"/>
            <a:ext cx="9214278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29B5D"/>
                </a:solidFill>
                <a:latin typeface="Open Sauce"/>
              </a:rPr>
              <a:t>Como funciona aquela metodologia de Fundamentos?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29B5D"/>
                </a:solidFill>
                <a:latin typeface="Open Sauce"/>
              </a:rPr>
              <a:t>Não entendi aquela aula de Introdução a Computação, quem poderia me ajudar?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29B5D"/>
                </a:solidFill>
                <a:latin typeface="Open Sauce"/>
              </a:rPr>
              <a:t>Fui mal na prova de ATP. Preciso estudar mais.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29B5D"/>
                </a:solidFill>
                <a:latin typeface="Open Sauce"/>
              </a:rPr>
              <a:t>Como posso aprimorar meus conhecimentos em DIW?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-578174" y="-1874"/>
            <a:ext cx="1201473" cy="1258612"/>
            <a:chOff x="0" y="0"/>
            <a:chExt cx="812800" cy="85145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51455"/>
            </a:xfrm>
            <a:custGeom>
              <a:avLst/>
              <a:gdLst/>
              <a:ahLst/>
              <a:cxnLst/>
              <a:rect r="r" b="b" t="t" l="l"/>
              <a:pathLst>
                <a:path h="851455" w="812800">
                  <a:moveTo>
                    <a:pt x="406400" y="0"/>
                  </a:moveTo>
                  <a:lnTo>
                    <a:pt x="812800" y="851455"/>
                  </a:lnTo>
                  <a:lnTo>
                    <a:pt x="0" y="85145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29B5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72353" y="2073164"/>
            <a:ext cx="47625" cy="990952"/>
            <a:chOff x="0" y="0"/>
            <a:chExt cx="12543" cy="2609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260991"/>
            </a:xfrm>
            <a:custGeom>
              <a:avLst/>
              <a:gdLst/>
              <a:ahLst/>
              <a:cxnLst/>
              <a:rect r="r" b="b" t="t" l="l"/>
              <a:pathLst>
                <a:path h="260991" w="12543">
                  <a:moveTo>
                    <a:pt x="6272" y="0"/>
                  </a:moveTo>
                  <a:lnTo>
                    <a:pt x="6272" y="0"/>
                  </a:lnTo>
                  <a:cubicBezTo>
                    <a:pt x="7935" y="0"/>
                    <a:pt x="9530" y="661"/>
                    <a:pt x="10706" y="1837"/>
                  </a:cubicBezTo>
                  <a:cubicBezTo>
                    <a:pt x="11882" y="3013"/>
                    <a:pt x="12543" y="4608"/>
                    <a:pt x="12543" y="6272"/>
                  </a:cubicBezTo>
                  <a:lnTo>
                    <a:pt x="12543" y="254720"/>
                  </a:lnTo>
                  <a:cubicBezTo>
                    <a:pt x="12543" y="256383"/>
                    <a:pt x="11882" y="257978"/>
                    <a:pt x="10706" y="259155"/>
                  </a:cubicBezTo>
                  <a:cubicBezTo>
                    <a:pt x="9530" y="260331"/>
                    <a:pt x="7935" y="260991"/>
                    <a:pt x="6272" y="260991"/>
                  </a:cubicBezTo>
                  <a:lnTo>
                    <a:pt x="6272" y="260991"/>
                  </a:lnTo>
                  <a:cubicBezTo>
                    <a:pt x="4608" y="260991"/>
                    <a:pt x="3013" y="260331"/>
                    <a:pt x="1837" y="259155"/>
                  </a:cubicBezTo>
                  <a:cubicBezTo>
                    <a:pt x="661" y="257978"/>
                    <a:pt x="0" y="256383"/>
                    <a:pt x="0" y="254720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3BE4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86926" y="0"/>
            <a:ext cx="8291928" cy="10287000"/>
            <a:chOff x="0" y="0"/>
            <a:chExt cx="2183882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388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83882">
                  <a:moveTo>
                    <a:pt x="0" y="0"/>
                  </a:moveTo>
                  <a:lnTo>
                    <a:pt x="2183882" y="0"/>
                  </a:lnTo>
                  <a:lnTo>
                    <a:pt x="218388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29B5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1266877"/>
            <a:ext cx="8071652" cy="7659559"/>
            <a:chOff x="0" y="0"/>
            <a:chExt cx="2125867" cy="20173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25867" cy="2017332"/>
            </a:xfrm>
            <a:custGeom>
              <a:avLst/>
              <a:gdLst/>
              <a:ahLst/>
              <a:cxnLst/>
              <a:rect r="r" b="b" t="t" l="l"/>
              <a:pathLst>
                <a:path h="2017332" w="2125867">
                  <a:moveTo>
                    <a:pt x="0" y="0"/>
                  </a:moveTo>
                  <a:lnTo>
                    <a:pt x="2125867" y="0"/>
                  </a:lnTo>
                  <a:lnTo>
                    <a:pt x="2125867" y="2017332"/>
                  </a:lnTo>
                  <a:lnTo>
                    <a:pt x="0" y="2017332"/>
                  </a:lnTo>
                  <a:close/>
                </a:path>
              </a:pathLst>
            </a:custGeom>
            <a:solidFill>
              <a:srgbClr val="3BE4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86926" y="1427074"/>
            <a:ext cx="8034753" cy="7383803"/>
          </a:xfrm>
          <a:custGeom>
            <a:avLst/>
            <a:gdLst/>
            <a:ahLst/>
            <a:cxnLst/>
            <a:rect r="r" b="b" t="t" l="l"/>
            <a:pathLst>
              <a:path h="7383803" w="8034753">
                <a:moveTo>
                  <a:pt x="0" y="0"/>
                </a:moveTo>
                <a:lnTo>
                  <a:pt x="8034753" y="0"/>
                </a:lnTo>
                <a:lnTo>
                  <a:pt x="8034753" y="7383803"/>
                </a:lnTo>
                <a:lnTo>
                  <a:pt x="0" y="7383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86" t="0" r="-5741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0" y="409575"/>
            <a:ext cx="7030331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129B5D"/>
                </a:solidFill>
                <a:latin typeface="Open Sauce"/>
              </a:rPr>
              <a:t>Solução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17312" y="3653510"/>
            <a:ext cx="72837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129B5D"/>
                </a:solidFill>
                <a:latin typeface="Open Sans"/>
              </a:rPr>
              <a:t>Aprender e ensinar em um só lugar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17330" y="4748250"/>
            <a:ext cx="81419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9B5D"/>
                </a:solidFill>
                <a:latin typeface="Open Sans"/>
              </a:rPr>
              <a:t>Monitores específicos para cada matéria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17330" y="8041996"/>
            <a:ext cx="53285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9B5D"/>
                </a:solidFill>
                <a:latin typeface="Open Sans"/>
              </a:rPr>
              <a:t>Monitorias personalizadas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5789440"/>
            <a:ext cx="50733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9B5D"/>
                </a:solidFill>
                <a:latin typeface="Open Sans"/>
              </a:rPr>
              <a:t>Fóruns para tirar duvidas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17330" y="6884180"/>
            <a:ext cx="65062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9B5D"/>
                </a:solidFill>
                <a:latin typeface="Open Sans"/>
              </a:rPr>
              <a:t>Possibilidade de ser um Monitor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2077467"/>
            <a:ext cx="28797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129B5D"/>
                </a:solidFill>
                <a:latin typeface="Open Sans Bold"/>
              </a:rPr>
              <a:t>PucToria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-2057400" y="-2057400"/>
            <a:ext cx="3086100" cy="308610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E4D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2057400" y="9164561"/>
            <a:ext cx="3086100" cy="308610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E4D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9B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9471" y="1021110"/>
            <a:ext cx="6338926" cy="122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Open Sauce"/>
              </a:rPr>
              <a:t>Metodologia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042898" y="-1749741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E4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10483" y="3504679"/>
            <a:ext cx="7494831" cy="4455793"/>
            <a:chOff x="0" y="0"/>
            <a:chExt cx="1973947" cy="11735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73947" cy="1173542"/>
            </a:xfrm>
            <a:custGeom>
              <a:avLst/>
              <a:gdLst/>
              <a:ahLst/>
              <a:cxnLst/>
              <a:rect r="r" b="b" t="t" l="l"/>
              <a:pathLst>
                <a:path h="1173542" w="1973947">
                  <a:moveTo>
                    <a:pt x="0" y="0"/>
                  </a:moveTo>
                  <a:lnTo>
                    <a:pt x="1973947" y="0"/>
                  </a:lnTo>
                  <a:lnTo>
                    <a:pt x="1973947" y="1173542"/>
                  </a:lnTo>
                  <a:lnTo>
                    <a:pt x="0" y="1173542"/>
                  </a:lnTo>
                  <a:close/>
                </a:path>
              </a:pathLst>
            </a:custGeom>
            <a:solidFill>
              <a:srgbClr val="3BE4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87756" y="3680696"/>
            <a:ext cx="7140286" cy="4114800"/>
          </a:xfrm>
          <a:custGeom>
            <a:avLst/>
            <a:gdLst/>
            <a:ahLst/>
            <a:cxnLst/>
            <a:rect r="r" b="b" t="t" l="l"/>
            <a:pathLst>
              <a:path h="4114800" w="7140286">
                <a:moveTo>
                  <a:pt x="0" y="0"/>
                </a:moveTo>
                <a:lnTo>
                  <a:pt x="7140285" y="0"/>
                </a:lnTo>
                <a:lnTo>
                  <a:pt x="7140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31" r="-12218" b="-1588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365648" y="5648779"/>
            <a:ext cx="506749" cy="253375"/>
            <a:chOff x="0" y="0"/>
            <a:chExt cx="81280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3BE4D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365648" y="3854046"/>
            <a:ext cx="506749" cy="253375"/>
            <a:chOff x="0" y="0"/>
            <a:chExt cx="812800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3BE4D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1108771">
            <a:off x="7406891" y="1028700"/>
            <a:ext cx="621151" cy="547742"/>
          </a:xfrm>
          <a:custGeom>
            <a:avLst/>
            <a:gdLst/>
            <a:ahLst/>
            <a:cxnLst/>
            <a:rect r="r" b="b" t="t" l="l"/>
            <a:pathLst>
              <a:path h="547742" w="621151">
                <a:moveTo>
                  <a:pt x="0" y="0"/>
                </a:moveTo>
                <a:lnTo>
                  <a:pt x="621150" y="0"/>
                </a:lnTo>
                <a:lnTo>
                  <a:pt x="621150" y="547742"/>
                </a:lnTo>
                <a:lnTo>
                  <a:pt x="0" y="5477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154922" y="4413363"/>
            <a:ext cx="7104378" cy="51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491" indent="-329245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FFFFFF"/>
                </a:solidFill>
                <a:latin typeface="Open Sauce"/>
              </a:rPr>
              <a:t>Método ágil adotado pelo grupo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54922" y="3680696"/>
            <a:ext cx="7104378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pc="39" strike="noStrike" u="none">
                <a:solidFill>
                  <a:srgbClr val="FFFFFF"/>
                </a:solidFill>
                <a:latin typeface="Open Sauce Bold"/>
              </a:rPr>
              <a:t>SCRUM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154922" y="5475429"/>
            <a:ext cx="7104378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pc="39">
                <a:solidFill>
                  <a:srgbClr val="FFFFFF"/>
                </a:solidFill>
                <a:latin typeface="Open Sauce Bold"/>
              </a:rPr>
              <a:t>Ferramentas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65648" y="6223077"/>
            <a:ext cx="2011533" cy="51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491" indent="-329245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FFFFFF"/>
                </a:solidFill>
                <a:latin typeface="Open Sauce"/>
              </a:rPr>
              <a:t>Figma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72009" y="6223077"/>
            <a:ext cx="2011533" cy="51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491" indent="-329245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FFFFFF"/>
                </a:solidFill>
                <a:latin typeface="Open Sauce"/>
              </a:rPr>
              <a:t>Trello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04830" y="6223077"/>
            <a:ext cx="2011533" cy="51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491" indent="-329245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FFFFFF"/>
                </a:solidFill>
                <a:latin typeface="Open Sauce"/>
              </a:rPr>
              <a:t>Canva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349420" y="7290508"/>
            <a:ext cx="506749" cy="253375"/>
            <a:chOff x="0" y="0"/>
            <a:chExt cx="812800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3BE4D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138694" y="7117158"/>
            <a:ext cx="8133078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pc="39">
                <a:solidFill>
                  <a:srgbClr val="FFFFFF"/>
                </a:solidFill>
                <a:latin typeface="Open Sauce Bold"/>
              </a:rPr>
              <a:t>Ambiente de Desenvolvimetno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602795" y="8041083"/>
            <a:ext cx="2680401" cy="51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491" indent="-329245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FFFFFF"/>
                </a:solidFill>
                <a:latin typeface="Open Sauce"/>
              </a:rPr>
              <a:t>VS.code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283196" y="8041083"/>
            <a:ext cx="2011533" cy="51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491" indent="-329245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FFFFFF"/>
                </a:solidFill>
                <a:latin typeface="Open Sauce"/>
              </a:rPr>
              <a:t>GitHub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9144000" y="1446143"/>
            <a:ext cx="0" cy="7125678"/>
          </a:xfrm>
          <a:prstGeom prst="line">
            <a:avLst/>
          </a:prstGeom>
          <a:ln cap="flat" w="38100">
            <a:solidFill>
              <a:srgbClr val="3BE4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944726" y="3956681"/>
            <a:ext cx="945735" cy="756588"/>
          </a:xfrm>
          <a:custGeom>
            <a:avLst/>
            <a:gdLst/>
            <a:ahLst/>
            <a:cxnLst/>
            <a:rect r="r" b="b" t="t" l="l"/>
            <a:pathLst>
              <a:path h="756588" w="945735">
                <a:moveTo>
                  <a:pt x="0" y="0"/>
                </a:moveTo>
                <a:lnTo>
                  <a:pt x="945735" y="0"/>
                </a:lnTo>
                <a:lnTo>
                  <a:pt x="945735" y="756588"/>
                </a:lnTo>
                <a:lnTo>
                  <a:pt x="0" y="756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8973" y="4073038"/>
            <a:ext cx="967850" cy="798916"/>
          </a:xfrm>
          <a:custGeom>
            <a:avLst/>
            <a:gdLst/>
            <a:ahLst/>
            <a:cxnLst/>
            <a:rect r="r" b="b" t="t" l="l"/>
            <a:pathLst>
              <a:path h="798916" w="967850">
                <a:moveTo>
                  <a:pt x="0" y="0"/>
                </a:moveTo>
                <a:lnTo>
                  <a:pt x="967850" y="0"/>
                </a:lnTo>
                <a:lnTo>
                  <a:pt x="967850" y="798916"/>
                </a:lnTo>
                <a:lnTo>
                  <a:pt x="0" y="798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5418" y="1940118"/>
            <a:ext cx="786219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>
                <a:solidFill>
                  <a:srgbClr val="129B5D"/>
                </a:solidFill>
                <a:latin typeface="Open Sauce"/>
              </a:rPr>
              <a:t>Estado do Projeto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07823" y="4942307"/>
            <a:ext cx="5299794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29B5D"/>
                </a:solidFill>
                <a:latin typeface="Open Sauce"/>
              </a:rPr>
              <a:t>Levantamento dos requisitos e idealização da ferramenta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07823" y="4119028"/>
            <a:ext cx="4083592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spc="39">
                <a:solidFill>
                  <a:srgbClr val="129B5D"/>
                </a:solidFill>
                <a:latin typeface="Open Sauce Bold"/>
              </a:rPr>
              <a:t>Idealização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75648" y="4942307"/>
            <a:ext cx="498365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29B5D"/>
                </a:solidFill>
                <a:latin typeface="Open Sauce"/>
              </a:rPr>
              <a:t>Desenvolver e testar os requisitos levantados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75648" y="4073038"/>
            <a:ext cx="4488993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spc="39">
                <a:solidFill>
                  <a:srgbClr val="129B5D"/>
                </a:solidFill>
                <a:latin typeface="Open Sauce Bold"/>
              </a:rPr>
              <a:t>Desenvolvimento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20265" y="1940118"/>
            <a:ext cx="723903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>
                <a:solidFill>
                  <a:srgbClr val="129B5D"/>
                </a:solidFill>
                <a:latin typeface="Open Sauce"/>
              </a:rPr>
              <a:t>Próximos Planos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78" y="554132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6FF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2998761"/>
            <a:ext cx="18288000" cy="7544261"/>
            <a:chOff x="0" y="0"/>
            <a:chExt cx="4816593" cy="19869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986966"/>
            </a:xfrm>
            <a:custGeom>
              <a:avLst/>
              <a:gdLst/>
              <a:ahLst/>
              <a:cxnLst/>
              <a:rect r="r" b="b" t="t" l="l"/>
              <a:pathLst>
                <a:path h="198696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86966"/>
                  </a:lnTo>
                  <a:lnTo>
                    <a:pt x="0" y="1986966"/>
                  </a:lnTo>
                  <a:close/>
                </a:path>
              </a:pathLst>
            </a:custGeom>
            <a:solidFill>
              <a:srgbClr val="129B5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019175"/>
            <a:ext cx="13080023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600"/>
              </a:lnSpc>
            </a:pPr>
            <a:r>
              <a:rPr lang="en-US" sz="8000">
                <a:solidFill>
                  <a:srgbClr val="129B5D"/>
                </a:solidFill>
                <a:latin typeface="Open Sauce"/>
              </a:rPr>
              <a:t>Integrantes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54644" y="3737871"/>
            <a:ext cx="592537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Nathanael Victor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54659" y="5999366"/>
            <a:ext cx="592536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Daniel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54615" y="4873381"/>
            <a:ext cx="592540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Vinicius Tivo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31419" y="3739906"/>
            <a:ext cx="400252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Bruno Silveira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31419" y="7132841"/>
            <a:ext cx="463510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Gabriel Coimbra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31419" y="5436374"/>
            <a:ext cx="149721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Cairo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54659" y="7132841"/>
            <a:ext cx="592536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Open Sans Bold"/>
              </a:rPr>
              <a:t>Gustavo Barcelos</a:t>
            </a:r>
          </a:p>
        </p:txBody>
      </p:sp>
      <p:sp>
        <p:nvSpPr>
          <p:cNvPr name="AutoShape 16" id="16"/>
          <p:cNvSpPr/>
          <p:nvPr/>
        </p:nvSpPr>
        <p:spPr>
          <a:xfrm flipH="true">
            <a:off x="9136928" y="3640232"/>
            <a:ext cx="14143" cy="4447497"/>
          </a:xfrm>
          <a:prstGeom prst="line">
            <a:avLst/>
          </a:prstGeom>
          <a:ln cap="flat" w="38100">
            <a:solidFill>
              <a:srgbClr val="3BE4D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DAFv7uwOw2k</dc:identifier>
  <dcterms:modified xsi:type="dcterms:W3CDTF">2011-08-01T06:04:30Z</dcterms:modified>
  <cp:revision>1</cp:revision>
  <dc:title>Slides - Apresentação do Projeto </dc:title>
</cp:coreProperties>
</file>