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B1A82-A7E5-4318-8327-D0A4E6CD41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28B1F-4E0C-416E-A2F0-6FCCDDD5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6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28B1F-4E0C-416E-A2F0-6FCCDDD5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7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7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8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3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0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C2D0-FF3A-4A1A-A7F0-0CAF953A8636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4B58-BB11-4022-BE88-C720669A8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9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31476" y="1343405"/>
            <a:ext cx="8129049" cy="1665732"/>
            <a:chOff x="507492" y="1343405"/>
            <a:chExt cx="8129049" cy="1665732"/>
          </a:xfrm>
        </p:grpSpPr>
        <p:grpSp>
          <p:nvGrpSpPr>
            <p:cNvPr id="5" name="组合 4"/>
            <p:cNvGrpSpPr/>
            <p:nvPr/>
          </p:nvGrpSpPr>
          <p:grpSpPr>
            <a:xfrm>
              <a:off x="3093103" y="1343405"/>
              <a:ext cx="1853906" cy="1665732"/>
              <a:chOff x="3645064" y="1343405"/>
              <a:chExt cx="1853906" cy="1665732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4470559" y="1343405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645064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057812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470559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883307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96055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851438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4264186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4676933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089681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>
                <a:stCxn id="86" idx="0"/>
                <a:endCxn id="85" idx="4"/>
              </p:cNvCxnSpPr>
              <p:nvPr/>
            </p:nvCxnSpPr>
            <p:spPr>
              <a:xfrm flipV="1">
                <a:off x="3746522" y="1546320"/>
                <a:ext cx="825495" cy="52849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87" idx="0"/>
                <a:endCxn id="85" idx="4"/>
              </p:cNvCxnSpPr>
              <p:nvPr/>
            </p:nvCxnSpPr>
            <p:spPr>
              <a:xfrm flipV="1">
                <a:off x="4159270" y="1546320"/>
                <a:ext cx="412747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88" idx="0"/>
                <a:endCxn id="85" idx="4"/>
              </p:cNvCxnSpPr>
              <p:nvPr/>
            </p:nvCxnSpPr>
            <p:spPr>
              <a:xfrm flipV="1">
                <a:off x="4572017" y="1546320"/>
                <a:ext cx="0" cy="52849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89" idx="0"/>
                <a:endCxn id="85" idx="4"/>
              </p:cNvCxnSpPr>
              <p:nvPr/>
            </p:nvCxnSpPr>
            <p:spPr>
              <a:xfrm flipH="1" flipV="1">
                <a:off x="4572017" y="1546320"/>
                <a:ext cx="412748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85" idx="4"/>
                <a:endCxn id="90" idx="0"/>
              </p:cNvCxnSpPr>
              <p:nvPr/>
            </p:nvCxnSpPr>
            <p:spPr>
              <a:xfrm>
                <a:off x="4572017" y="1546320"/>
                <a:ext cx="825496" cy="52849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91" idx="0"/>
                <a:endCxn id="86" idx="4"/>
              </p:cNvCxnSpPr>
              <p:nvPr/>
            </p:nvCxnSpPr>
            <p:spPr>
              <a:xfrm flipH="1" flipV="1">
                <a:off x="3746522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1" idx="0"/>
                <a:endCxn id="87" idx="4"/>
              </p:cNvCxnSpPr>
              <p:nvPr/>
            </p:nvCxnSpPr>
            <p:spPr>
              <a:xfrm flipV="1">
                <a:off x="3952896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91" idx="0"/>
                <a:endCxn id="88" idx="4"/>
              </p:cNvCxnSpPr>
              <p:nvPr/>
            </p:nvCxnSpPr>
            <p:spPr>
              <a:xfrm flipV="1">
                <a:off x="3952896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2" idx="0"/>
                <a:endCxn id="88" idx="4"/>
              </p:cNvCxnSpPr>
              <p:nvPr/>
            </p:nvCxnSpPr>
            <p:spPr>
              <a:xfrm flipV="1">
                <a:off x="4365644" y="2277728"/>
                <a:ext cx="206373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91" idx="0"/>
                <a:endCxn id="89" idx="4"/>
              </p:cNvCxnSpPr>
              <p:nvPr/>
            </p:nvCxnSpPr>
            <p:spPr>
              <a:xfrm flipV="1">
                <a:off x="3952896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91" idx="0"/>
                <a:endCxn id="90" idx="4"/>
              </p:cNvCxnSpPr>
              <p:nvPr/>
            </p:nvCxnSpPr>
            <p:spPr>
              <a:xfrm flipV="1">
                <a:off x="3952896" y="2277728"/>
                <a:ext cx="1444617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86" idx="4"/>
                <a:endCxn id="92" idx="0"/>
              </p:cNvCxnSpPr>
              <p:nvPr/>
            </p:nvCxnSpPr>
            <p:spPr>
              <a:xfrm>
                <a:off x="3746522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87" idx="4"/>
                <a:endCxn id="92" idx="0"/>
              </p:cNvCxnSpPr>
              <p:nvPr/>
            </p:nvCxnSpPr>
            <p:spPr>
              <a:xfrm>
                <a:off x="4159270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89" idx="4"/>
                <a:endCxn id="92" idx="0"/>
              </p:cNvCxnSpPr>
              <p:nvPr/>
            </p:nvCxnSpPr>
            <p:spPr>
              <a:xfrm flipH="1">
                <a:off x="4365644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90" idx="4"/>
                <a:endCxn id="92" idx="0"/>
              </p:cNvCxnSpPr>
              <p:nvPr/>
            </p:nvCxnSpPr>
            <p:spPr>
              <a:xfrm flipH="1">
                <a:off x="4365644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87" idx="4"/>
                <a:endCxn id="93" idx="0"/>
              </p:cNvCxnSpPr>
              <p:nvPr/>
            </p:nvCxnSpPr>
            <p:spPr>
              <a:xfrm>
                <a:off x="4159270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93" idx="0"/>
                <a:endCxn id="86" idx="4"/>
              </p:cNvCxnSpPr>
              <p:nvPr/>
            </p:nvCxnSpPr>
            <p:spPr>
              <a:xfrm flipH="1" flipV="1">
                <a:off x="3746522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93" idx="0"/>
                <a:endCxn id="88" idx="4"/>
              </p:cNvCxnSpPr>
              <p:nvPr/>
            </p:nvCxnSpPr>
            <p:spPr>
              <a:xfrm flipH="1" flipV="1">
                <a:off x="4572017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>
                <a:stCxn id="93" idx="0"/>
                <a:endCxn id="89" idx="4"/>
              </p:cNvCxnSpPr>
              <p:nvPr/>
            </p:nvCxnSpPr>
            <p:spPr>
              <a:xfrm flipV="1">
                <a:off x="4778391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93" idx="0"/>
                <a:endCxn id="90" idx="4"/>
              </p:cNvCxnSpPr>
              <p:nvPr/>
            </p:nvCxnSpPr>
            <p:spPr>
              <a:xfrm flipV="1">
                <a:off x="4778391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94" idx="0"/>
                <a:endCxn id="90" idx="4"/>
              </p:cNvCxnSpPr>
              <p:nvPr/>
            </p:nvCxnSpPr>
            <p:spPr>
              <a:xfrm flipV="1">
                <a:off x="5191139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94" idx="0"/>
                <a:endCxn id="89" idx="4"/>
              </p:cNvCxnSpPr>
              <p:nvPr/>
            </p:nvCxnSpPr>
            <p:spPr>
              <a:xfrm flipH="1" flipV="1">
                <a:off x="4984765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>
                <a:stCxn id="94" idx="0"/>
                <a:endCxn id="88" idx="4"/>
              </p:cNvCxnSpPr>
              <p:nvPr/>
            </p:nvCxnSpPr>
            <p:spPr>
              <a:xfrm flipH="1" flipV="1">
                <a:off x="4572017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94" idx="0"/>
                <a:endCxn id="86" idx="4"/>
              </p:cNvCxnSpPr>
              <p:nvPr/>
            </p:nvCxnSpPr>
            <p:spPr>
              <a:xfrm flipH="1" flipV="1">
                <a:off x="3746522" y="2277728"/>
                <a:ext cx="1444617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>
                <a:stCxn id="87" idx="4"/>
                <a:endCxn id="94" idx="0"/>
              </p:cNvCxnSpPr>
              <p:nvPr/>
            </p:nvCxnSpPr>
            <p:spPr>
              <a:xfrm>
                <a:off x="4159270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507492" y="1343405"/>
              <a:ext cx="1853906" cy="1665732"/>
              <a:chOff x="507492" y="1343405"/>
              <a:chExt cx="1853906" cy="1665732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332987" y="1343405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07492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920240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332987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745735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158483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713866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126614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539361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952109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stCxn id="51" idx="0"/>
                <a:endCxn id="50" idx="4"/>
              </p:cNvCxnSpPr>
              <p:nvPr/>
            </p:nvCxnSpPr>
            <p:spPr>
              <a:xfrm flipV="1">
                <a:off x="608950" y="1546320"/>
                <a:ext cx="825495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2" idx="0"/>
                <a:endCxn id="50" idx="4"/>
              </p:cNvCxnSpPr>
              <p:nvPr/>
            </p:nvCxnSpPr>
            <p:spPr>
              <a:xfrm flipV="1">
                <a:off x="1021698" y="1546320"/>
                <a:ext cx="412747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3" idx="0"/>
                <a:endCxn id="50" idx="4"/>
              </p:cNvCxnSpPr>
              <p:nvPr/>
            </p:nvCxnSpPr>
            <p:spPr>
              <a:xfrm flipV="1">
                <a:off x="1434445" y="1546320"/>
                <a:ext cx="0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4" idx="0"/>
                <a:endCxn id="50" idx="4"/>
              </p:cNvCxnSpPr>
              <p:nvPr/>
            </p:nvCxnSpPr>
            <p:spPr>
              <a:xfrm flipH="1" flipV="1">
                <a:off x="1434445" y="1546320"/>
                <a:ext cx="412748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0" idx="4"/>
                <a:endCxn id="55" idx="0"/>
              </p:cNvCxnSpPr>
              <p:nvPr/>
            </p:nvCxnSpPr>
            <p:spPr>
              <a:xfrm>
                <a:off x="1434445" y="1546320"/>
                <a:ext cx="825496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6" idx="0"/>
                <a:endCxn id="51" idx="4"/>
              </p:cNvCxnSpPr>
              <p:nvPr/>
            </p:nvCxnSpPr>
            <p:spPr>
              <a:xfrm flipH="1" flipV="1">
                <a:off x="608950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6" idx="0"/>
                <a:endCxn id="52" idx="4"/>
              </p:cNvCxnSpPr>
              <p:nvPr/>
            </p:nvCxnSpPr>
            <p:spPr>
              <a:xfrm flipV="1">
                <a:off x="815324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6" idx="0"/>
                <a:endCxn id="53" idx="4"/>
              </p:cNvCxnSpPr>
              <p:nvPr/>
            </p:nvCxnSpPr>
            <p:spPr>
              <a:xfrm flipV="1">
                <a:off x="815324" y="2277728"/>
                <a:ext cx="619121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57" idx="0"/>
                <a:endCxn id="53" idx="4"/>
              </p:cNvCxnSpPr>
              <p:nvPr/>
            </p:nvCxnSpPr>
            <p:spPr>
              <a:xfrm flipV="1">
                <a:off x="1228072" y="2277728"/>
                <a:ext cx="206373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56" idx="0"/>
                <a:endCxn id="54" idx="4"/>
              </p:cNvCxnSpPr>
              <p:nvPr/>
            </p:nvCxnSpPr>
            <p:spPr>
              <a:xfrm flipV="1">
                <a:off x="815324" y="2277728"/>
                <a:ext cx="1031869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56" idx="0"/>
                <a:endCxn id="55" idx="4"/>
              </p:cNvCxnSpPr>
              <p:nvPr/>
            </p:nvCxnSpPr>
            <p:spPr>
              <a:xfrm flipV="1">
                <a:off x="815324" y="2277728"/>
                <a:ext cx="1444617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51" idx="4"/>
                <a:endCxn id="57" idx="0"/>
              </p:cNvCxnSpPr>
              <p:nvPr/>
            </p:nvCxnSpPr>
            <p:spPr>
              <a:xfrm>
                <a:off x="608950" y="2277728"/>
                <a:ext cx="619122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52" idx="4"/>
                <a:endCxn id="57" idx="0"/>
              </p:cNvCxnSpPr>
              <p:nvPr/>
            </p:nvCxnSpPr>
            <p:spPr>
              <a:xfrm>
                <a:off x="1021698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54" idx="4"/>
                <a:endCxn id="57" idx="0"/>
              </p:cNvCxnSpPr>
              <p:nvPr/>
            </p:nvCxnSpPr>
            <p:spPr>
              <a:xfrm flipH="1">
                <a:off x="1228072" y="2277728"/>
                <a:ext cx="619121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55" idx="4"/>
                <a:endCxn id="57" idx="0"/>
              </p:cNvCxnSpPr>
              <p:nvPr/>
            </p:nvCxnSpPr>
            <p:spPr>
              <a:xfrm flipH="1">
                <a:off x="1228072" y="2277728"/>
                <a:ext cx="1031869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52" idx="4"/>
                <a:endCxn id="58" idx="0"/>
              </p:cNvCxnSpPr>
              <p:nvPr/>
            </p:nvCxnSpPr>
            <p:spPr>
              <a:xfrm>
                <a:off x="1021698" y="2277728"/>
                <a:ext cx="619121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58" idx="0"/>
                <a:endCxn id="51" idx="4"/>
              </p:cNvCxnSpPr>
              <p:nvPr/>
            </p:nvCxnSpPr>
            <p:spPr>
              <a:xfrm flipH="1" flipV="1">
                <a:off x="608950" y="2277728"/>
                <a:ext cx="1031869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58" idx="0"/>
                <a:endCxn id="53" idx="4"/>
              </p:cNvCxnSpPr>
              <p:nvPr/>
            </p:nvCxnSpPr>
            <p:spPr>
              <a:xfrm flipH="1" flipV="1">
                <a:off x="1434445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58" idx="0"/>
                <a:endCxn id="54" idx="4"/>
              </p:cNvCxnSpPr>
              <p:nvPr/>
            </p:nvCxnSpPr>
            <p:spPr>
              <a:xfrm flipV="1">
                <a:off x="1640819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58" idx="0"/>
                <a:endCxn id="55" idx="4"/>
              </p:cNvCxnSpPr>
              <p:nvPr/>
            </p:nvCxnSpPr>
            <p:spPr>
              <a:xfrm flipV="1">
                <a:off x="1640819" y="2277728"/>
                <a:ext cx="619122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59" idx="0"/>
                <a:endCxn id="55" idx="4"/>
              </p:cNvCxnSpPr>
              <p:nvPr/>
            </p:nvCxnSpPr>
            <p:spPr>
              <a:xfrm flipV="1">
                <a:off x="2053567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59" idx="0"/>
                <a:endCxn id="54" idx="4"/>
              </p:cNvCxnSpPr>
              <p:nvPr/>
            </p:nvCxnSpPr>
            <p:spPr>
              <a:xfrm flipH="1" flipV="1">
                <a:off x="1847193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59" idx="0"/>
                <a:endCxn id="53" idx="4"/>
              </p:cNvCxnSpPr>
              <p:nvPr/>
            </p:nvCxnSpPr>
            <p:spPr>
              <a:xfrm flipH="1" flipV="1">
                <a:off x="1434445" y="2277728"/>
                <a:ext cx="619122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59" idx="0"/>
                <a:endCxn id="51" idx="4"/>
              </p:cNvCxnSpPr>
              <p:nvPr/>
            </p:nvCxnSpPr>
            <p:spPr>
              <a:xfrm flipH="1" flipV="1">
                <a:off x="608950" y="2277728"/>
                <a:ext cx="1444617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59" idx="0"/>
                <a:endCxn id="52" idx="4"/>
              </p:cNvCxnSpPr>
              <p:nvPr/>
            </p:nvCxnSpPr>
            <p:spPr>
              <a:xfrm flipH="1" flipV="1">
                <a:off x="1021698" y="2277728"/>
                <a:ext cx="1031869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6782635" y="1343405"/>
              <a:ext cx="1853906" cy="1665732"/>
              <a:chOff x="6782635" y="1343405"/>
              <a:chExt cx="1853906" cy="166573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7608130" y="1343405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782635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195383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608130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020878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433626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989009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7401757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814504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227252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>
                <a:stCxn id="16" idx="0"/>
                <a:endCxn id="15" idx="4"/>
              </p:cNvCxnSpPr>
              <p:nvPr/>
            </p:nvCxnSpPr>
            <p:spPr>
              <a:xfrm flipV="1">
                <a:off x="6884093" y="1546320"/>
                <a:ext cx="825495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7" idx="0"/>
                <a:endCxn id="15" idx="4"/>
              </p:cNvCxnSpPr>
              <p:nvPr/>
            </p:nvCxnSpPr>
            <p:spPr>
              <a:xfrm flipV="1">
                <a:off x="7296841" y="1546320"/>
                <a:ext cx="412747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8" idx="0"/>
                <a:endCxn id="15" idx="4"/>
              </p:cNvCxnSpPr>
              <p:nvPr/>
            </p:nvCxnSpPr>
            <p:spPr>
              <a:xfrm flipV="1">
                <a:off x="7709588" y="1546320"/>
                <a:ext cx="0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9" idx="0"/>
                <a:endCxn id="15" idx="4"/>
              </p:cNvCxnSpPr>
              <p:nvPr/>
            </p:nvCxnSpPr>
            <p:spPr>
              <a:xfrm flipH="1" flipV="1">
                <a:off x="7709588" y="1546320"/>
                <a:ext cx="412748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4"/>
                <a:endCxn id="20" idx="0"/>
              </p:cNvCxnSpPr>
              <p:nvPr/>
            </p:nvCxnSpPr>
            <p:spPr>
              <a:xfrm>
                <a:off x="7709588" y="1546320"/>
                <a:ext cx="825496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1" idx="0"/>
                <a:endCxn id="16" idx="4"/>
              </p:cNvCxnSpPr>
              <p:nvPr/>
            </p:nvCxnSpPr>
            <p:spPr>
              <a:xfrm flipH="1" flipV="1">
                <a:off x="6884093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1" idx="0"/>
                <a:endCxn id="17" idx="4"/>
              </p:cNvCxnSpPr>
              <p:nvPr/>
            </p:nvCxnSpPr>
            <p:spPr>
              <a:xfrm flipV="1">
                <a:off x="7090467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1" idx="0"/>
                <a:endCxn id="18" idx="4"/>
              </p:cNvCxnSpPr>
              <p:nvPr/>
            </p:nvCxnSpPr>
            <p:spPr>
              <a:xfrm flipV="1">
                <a:off x="7090467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2" idx="0"/>
                <a:endCxn id="18" idx="4"/>
              </p:cNvCxnSpPr>
              <p:nvPr/>
            </p:nvCxnSpPr>
            <p:spPr>
              <a:xfrm flipV="1">
                <a:off x="7503215" y="2277728"/>
                <a:ext cx="206373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1" idx="0"/>
                <a:endCxn id="19" idx="4"/>
              </p:cNvCxnSpPr>
              <p:nvPr/>
            </p:nvCxnSpPr>
            <p:spPr>
              <a:xfrm flipV="1">
                <a:off x="7090467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1" idx="0"/>
                <a:endCxn id="20" idx="4"/>
              </p:cNvCxnSpPr>
              <p:nvPr/>
            </p:nvCxnSpPr>
            <p:spPr>
              <a:xfrm flipV="1">
                <a:off x="7090467" y="2277728"/>
                <a:ext cx="1444617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6" idx="4"/>
                <a:endCxn id="22" idx="0"/>
              </p:cNvCxnSpPr>
              <p:nvPr/>
            </p:nvCxnSpPr>
            <p:spPr>
              <a:xfrm>
                <a:off x="6884093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17" idx="4"/>
                <a:endCxn id="22" idx="0"/>
              </p:cNvCxnSpPr>
              <p:nvPr/>
            </p:nvCxnSpPr>
            <p:spPr>
              <a:xfrm>
                <a:off x="7296841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9" idx="4"/>
                <a:endCxn id="22" idx="0"/>
              </p:cNvCxnSpPr>
              <p:nvPr/>
            </p:nvCxnSpPr>
            <p:spPr>
              <a:xfrm flipH="1">
                <a:off x="7503215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20" idx="4"/>
                <a:endCxn id="22" idx="0"/>
              </p:cNvCxnSpPr>
              <p:nvPr/>
            </p:nvCxnSpPr>
            <p:spPr>
              <a:xfrm flipH="1">
                <a:off x="7503215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7" idx="4"/>
                <a:endCxn id="23" idx="0"/>
              </p:cNvCxnSpPr>
              <p:nvPr/>
            </p:nvCxnSpPr>
            <p:spPr>
              <a:xfrm>
                <a:off x="7296841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23" idx="0"/>
                <a:endCxn id="16" idx="4"/>
              </p:cNvCxnSpPr>
              <p:nvPr/>
            </p:nvCxnSpPr>
            <p:spPr>
              <a:xfrm flipH="1" flipV="1">
                <a:off x="6884093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23" idx="0"/>
                <a:endCxn id="18" idx="4"/>
              </p:cNvCxnSpPr>
              <p:nvPr/>
            </p:nvCxnSpPr>
            <p:spPr>
              <a:xfrm flipH="1" flipV="1">
                <a:off x="7709588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23" idx="0"/>
                <a:endCxn id="19" idx="4"/>
              </p:cNvCxnSpPr>
              <p:nvPr/>
            </p:nvCxnSpPr>
            <p:spPr>
              <a:xfrm flipV="1">
                <a:off x="7915962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23" idx="0"/>
                <a:endCxn id="20" idx="4"/>
              </p:cNvCxnSpPr>
              <p:nvPr/>
            </p:nvCxnSpPr>
            <p:spPr>
              <a:xfrm flipV="1">
                <a:off x="7915962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24" idx="0"/>
                <a:endCxn id="20" idx="4"/>
              </p:cNvCxnSpPr>
              <p:nvPr/>
            </p:nvCxnSpPr>
            <p:spPr>
              <a:xfrm flipV="1">
                <a:off x="8328710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24" idx="0"/>
                <a:endCxn id="19" idx="4"/>
              </p:cNvCxnSpPr>
              <p:nvPr/>
            </p:nvCxnSpPr>
            <p:spPr>
              <a:xfrm flipH="1" flipV="1">
                <a:off x="8122336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24" idx="0"/>
                <a:endCxn id="18" idx="4"/>
              </p:cNvCxnSpPr>
              <p:nvPr/>
            </p:nvCxnSpPr>
            <p:spPr>
              <a:xfrm flipH="1" flipV="1">
                <a:off x="7709588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24" idx="0"/>
                <a:endCxn id="16" idx="4"/>
              </p:cNvCxnSpPr>
              <p:nvPr/>
            </p:nvCxnSpPr>
            <p:spPr>
              <a:xfrm flipH="1" flipV="1">
                <a:off x="6884093" y="2277728"/>
                <a:ext cx="1444617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17" idx="4"/>
                <a:endCxn id="24" idx="0"/>
              </p:cNvCxnSpPr>
              <p:nvPr/>
            </p:nvCxnSpPr>
            <p:spPr>
              <a:xfrm>
                <a:off x="7296841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箭头连接符 7"/>
            <p:cNvCxnSpPr/>
            <p:nvPr/>
          </p:nvCxnSpPr>
          <p:spPr>
            <a:xfrm>
              <a:off x="2435344" y="2176271"/>
              <a:ext cx="583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397673" y="181056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020955" y="2176271"/>
              <a:ext cx="583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6124878" y="2176271"/>
              <a:ext cx="583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978219" y="181056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75%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39850" y="1810566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78714" y="192759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4532463" y="3255264"/>
            <a:ext cx="312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Overview of INQ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781284" y="4251960"/>
            <a:ext cx="8629433" cy="681726"/>
            <a:chOff x="260604" y="4251960"/>
            <a:chExt cx="8629433" cy="681726"/>
          </a:xfrm>
        </p:grpSpPr>
        <p:sp>
          <p:nvSpPr>
            <p:cNvPr id="122" name="圆角矩形 121"/>
            <p:cNvSpPr/>
            <p:nvPr/>
          </p:nvSpPr>
          <p:spPr>
            <a:xfrm>
              <a:off x="260604" y="4251960"/>
              <a:ext cx="1647532" cy="675376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Pre-trained model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2587903" y="4251960"/>
              <a:ext cx="1647532" cy="67537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Weight partition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4915202" y="4251960"/>
              <a:ext cx="1793487" cy="67537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Group-wise quantization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7388457" y="4251960"/>
              <a:ext cx="1501580" cy="67537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Retraining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肘形连接符 125"/>
            <p:cNvCxnSpPr>
              <a:stCxn id="125" idx="2"/>
              <a:endCxn id="123" idx="2"/>
            </p:cNvCxnSpPr>
            <p:nvPr/>
          </p:nvCxnSpPr>
          <p:spPr>
            <a:xfrm rot="5400000">
              <a:off x="5775458" y="2563547"/>
              <a:ext cx="12700" cy="4727578"/>
            </a:xfrm>
            <a:prstGeom prst="bentConnector3">
              <a:avLst>
                <a:gd name="adj1" fmla="val 3000000"/>
              </a:avLst>
            </a:prstGeom>
            <a:noFill/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直接箭头连接符 126"/>
            <p:cNvCxnSpPr>
              <a:stCxn id="122" idx="3"/>
              <a:endCxn id="123" idx="1"/>
            </p:cNvCxnSpPr>
            <p:nvPr/>
          </p:nvCxnSpPr>
          <p:spPr>
            <a:xfrm>
              <a:off x="1908136" y="4589648"/>
              <a:ext cx="679767" cy="0"/>
            </a:xfrm>
            <a:prstGeom prst="straightConnector1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直接箭头连接符 127"/>
            <p:cNvCxnSpPr>
              <a:stCxn id="123" idx="3"/>
              <a:endCxn id="124" idx="1"/>
            </p:cNvCxnSpPr>
            <p:nvPr/>
          </p:nvCxnSpPr>
          <p:spPr>
            <a:xfrm>
              <a:off x="4235435" y="4589648"/>
              <a:ext cx="679767" cy="0"/>
            </a:xfrm>
            <a:prstGeom prst="straightConnector1">
              <a:avLst/>
            </a:prstGeom>
            <a:noFill/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直接箭头连接符 128"/>
            <p:cNvCxnSpPr>
              <a:stCxn id="124" idx="3"/>
              <a:endCxn id="125" idx="1"/>
            </p:cNvCxnSpPr>
            <p:nvPr/>
          </p:nvCxnSpPr>
          <p:spPr>
            <a:xfrm>
              <a:off x="6708689" y="4589648"/>
              <a:ext cx="679768" cy="0"/>
            </a:xfrm>
            <a:prstGeom prst="straightConnector1">
              <a:avLst/>
            </a:prstGeom>
            <a:noFill/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0" name="文本框 129"/>
          <p:cNvSpPr txBox="1"/>
          <p:nvPr/>
        </p:nvSpPr>
        <p:spPr>
          <a:xfrm>
            <a:off x="3778475" y="5495279"/>
            <a:ext cx="463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Quantization strategy of INQ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8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/>
          <p:cNvGrpSpPr/>
          <p:nvPr/>
        </p:nvGrpSpPr>
        <p:grpSpPr>
          <a:xfrm>
            <a:off x="2031475" y="1311401"/>
            <a:ext cx="1853906" cy="1665732"/>
            <a:chOff x="2031476" y="1343405"/>
            <a:chExt cx="1853906" cy="1665732"/>
          </a:xfrm>
        </p:grpSpPr>
        <p:sp>
          <p:nvSpPr>
            <p:cNvPr id="48" name="椭圆 47"/>
            <p:cNvSpPr/>
            <p:nvPr/>
          </p:nvSpPr>
          <p:spPr>
            <a:xfrm>
              <a:off x="2856971" y="1343405"/>
              <a:ext cx="202915" cy="202915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031476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444224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856971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269719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682467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2444224" y="2806222"/>
              <a:ext cx="1028410" cy="202915"/>
              <a:chOff x="2650598" y="2806222"/>
              <a:chExt cx="1028410" cy="202915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650598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063345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476093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8" name="直接连接符 57"/>
            <p:cNvCxnSpPr>
              <a:stCxn id="49" idx="0"/>
              <a:endCxn id="48" idx="4"/>
            </p:cNvCxnSpPr>
            <p:nvPr/>
          </p:nvCxnSpPr>
          <p:spPr>
            <a:xfrm flipV="1">
              <a:off x="2132934" y="1546320"/>
              <a:ext cx="825495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0" idx="0"/>
              <a:endCxn id="48" idx="4"/>
            </p:cNvCxnSpPr>
            <p:nvPr/>
          </p:nvCxnSpPr>
          <p:spPr>
            <a:xfrm flipV="1">
              <a:off x="2545682" y="1546320"/>
              <a:ext cx="412747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1" idx="0"/>
              <a:endCxn id="48" idx="4"/>
            </p:cNvCxnSpPr>
            <p:nvPr/>
          </p:nvCxnSpPr>
          <p:spPr>
            <a:xfrm flipV="1">
              <a:off x="2958429" y="1546320"/>
              <a:ext cx="0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2" idx="0"/>
              <a:endCxn id="48" idx="4"/>
            </p:cNvCxnSpPr>
            <p:nvPr/>
          </p:nvCxnSpPr>
          <p:spPr>
            <a:xfrm flipH="1" flipV="1">
              <a:off x="2958429" y="1546320"/>
              <a:ext cx="412748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8" idx="4"/>
              <a:endCxn id="53" idx="0"/>
            </p:cNvCxnSpPr>
            <p:nvPr/>
          </p:nvCxnSpPr>
          <p:spPr>
            <a:xfrm>
              <a:off x="2958429" y="1546320"/>
              <a:ext cx="825496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5" idx="0"/>
              <a:endCxn id="51" idx="4"/>
            </p:cNvCxnSpPr>
            <p:nvPr/>
          </p:nvCxnSpPr>
          <p:spPr>
            <a:xfrm flipV="1">
              <a:off x="2545682" y="2277728"/>
              <a:ext cx="412747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9" idx="4"/>
              <a:endCxn id="55" idx="0"/>
            </p:cNvCxnSpPr>
            <p:nvPr/>
          </p:nvCxnSpPr>
          <p:spPr>
            <a:xfrm>
              <a:off x="2132934" y="2277728"/>
              <a:ext cx="412748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0" idx="4"/>
              <a:endCxn id="55" idx="0"/>
            </p:cNvCxnSpPr>
            <p:nvPr/>
          </p:nvCxnSpPr>
          <p:spPr>
            <a:xfrm>
              <a:off x="2545682" y="2277728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2" idx="4"/>
              <a:endCxn id="55" idx="0"/>
            </p:cNvCxnSpPr>
            <p:nvPr/>
          </p:nvCxnSpPr>
          <p:spPr>
            <a:xfrm flipH="1">
              <a:off x="2545682" y="2277728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0" idx="4"/>
              <a:endCxn id="56" idx="0"/>
            </p:cNvCxnSpPr>
            <p:nvPr/>
          </p:nvCxnSpPr>
          <p:spPr>
            <a:xfrm>
              <a:off x="2545682" y="2277728"/>
              <a:ext cx="412747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6" idx="0"/>
              <a:endCxn id="49" idx="4"/>
            </p:cNvCxnSpPr>
            <p:nvPr/>
          </p:nvCxnSpPr>
          <p:spPr>
            <a:xfrm flipH="1" flipV="1">
              <a:off x="2132934" y="2277728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6" idx="0"/>
              <a:endCxn id="51" idx="4"/>
            </p:cNvCxnSpPr>
            <p:nvPr/>
          </p:nvCxnSpPr>
          <p:spPr>
            <a:xfrm flipV="1">
              <a:off x="2958429" y="2277728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56" idx="0"/>
              <a:endCxn id="52" idx="4"/>
            </p:cNvCxnSpPr>
            <p:nvPr/>
          </p:nvCxnSpPr>
          <p:spPr>
            <a:xfrm flipV="1">
              <a:off x="2958429" y="2277728"/>
              <a:ext cx="412748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57" idx="0"/>
              <a:endCxn id="52" idx="4"/>
            </p:cNvCxnSpPr>
            <p:nvPr/>
          </p:nvCxnSpPr>
          <p:spPr>
            <a:xfrm flipV="1">
              <a:off x="3371177" y="2277728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57" idx="0"/>
              <a:endCxn id="51" idx="4"/>
            </p:cNvCxnSpPr>
            <p:nvPr/>
          </p:nvCxnSpPr>
          <p:spPr>
            <a:xfrm flipH="1" flipV="1">
              <a:off x="2958429" y="2277728"/>
              <a:ext cx="412748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57" idx="0"/>
              <a:endCxn id="49" idx="4"/>
            </p:cNvCxnSpPr>
            <p:nvPr/>
          </p:nvCxnSpPr>
          <p:spPr>
            <a:xfrm flipH="1" flipV="1">
              <a:off x="2132934" y="2277728"/>
              <a:ext cx="1238243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57" idx="0"/>
              <a:endCxn id="50" idx="4"/>
            </p:cNvCxnSpPr>
            <p:nvPr/>
          </p:nvCxnSpPr>
          <p:spPr>
            <a:xfrm flipH="1" flipV="1">
              <a:off x="2545682" y="2277728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文本框 117"/>
          <p:cNvSpPr txBox="1"/>
          <p:nvPr/>
        </p:nvSpPr>
        <p:spPr>
          <a:xfrm>
            <a:off x="4532463" y="3255264"/>
            <a:ext cx="3186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Overview of DNS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964683" y="614828"/>
            <a:ext cx="200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 pre-training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582119" y="614828"/>
            <a:ext cx="317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parameters,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Re-evaluate parameter importance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375197" y="614828"/>
            <a:ext cx="1844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parameters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5196786" y="1311401"/>
            <a:ext cx="1853906" cy="1665732"/>
            <a:chOff x="4617085" y="1343405"/>
            <a:chExt cx="1853906" cy="1665732"/>
          </a:xfrm>
        </p:grpSpPr>
        <p:sp>
          <p:nvSpPr>
            <p:cNvPr id="125" name="椭圆 124"/>
            <p:cNvSpPr/>
            <p:nvPr/>
          </p:nvSpPr>
          <p:spPr>
            <a:xfrm>
              <a:off x="5442580" y="1343405"/>
              <a:ext cx="202915" cy="202915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617085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5029833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5442580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855328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268076" y="2074813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5029833" y="2806222"/>
              <a:ext cx="1028410" cy="202915"/>
              <a:chOff x="2650598" y="2806222"/>
              <a:chExt cx="1028410" cy="202915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2650598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3063345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476093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2" name="直接连接符 131"/>
            <p:cNvCxnSpPr>
              <a:stCxn id="126" idx="0"/>
              <a:endCxn id="125" idx="4"/>
            </p:cNvCxnSpPr>
            <p:nvPr/>
          </p:nvCxnSpPr>
          <p:spPr>
            <a:xfrm flipV="1">
              <a:off x="4718543" y="1546320"/>
              <a:ext cx="825495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27" idx="0"/>
              <a:endCxn id="125" idx="4"/>
            </p:cNvCxnSpPr>
            <p:nvPr/>
          </p:nvCxnSpPr>
          <p:spPr>
            <a:xfrm flipV="1">
              <a:off x="5131291" y="1546320"/>
              <a:ext cx="412747" cy="5284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8" idx="0"/>
              <a:endCxn id="125" idx="4"/>
            </p:cNvCxnSpPr>
            <p:nvPr/>
          </p:nvCxnSpPr>
          <p:spPr>
            <a:xfrm flipV="1">
              <a:off x="5544038" y="1546320"/>
              <a:ext cx="0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29" idx="0"/>
              <a:endCxn id="125" idx="4"/>
            </p:cNvCxnSpPr>
            <p:nvPr/>
          </p:nvCxnSpPr>
          <p:spPr>
            <a:xfrm flipH="1" flipV="1">
              <a:off x="5544038" y="1546320"/>
              <a:ext cx="412748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25" idx="4"/>
              <a:endCxn id="130" idx="0"/>
            </p:cNvCxnSpPr>
            <p:nvPr/>
          </p:nvCxnSpPr>
          <p:spPr>
            <a:xfrm>
              <a:off x="5544038" y="1546320"/>
              <a:ext cx="825496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49" idx="0"/>
              <a:endCxn id="128" idx="4"/>
            </p:cNvCxnSpPr>
            <p:nvPr/>
          </p:nvCxnSpPr>
          <p:spPr>
            <a:xfrm flipV="1">
              <a:off x="5131291" y="2277728"/>
              <a:ext cx="412747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26" idx="4"/>
              <a:endCxn id="149" idx="0"/>
            </p:cNvCxnSpPr>
            <p:nvPr/>
          </p:nvCxnSpPr>
          <p:spPr>
            <a:xfrm>
              <a:off x="4718543" y="2277728"/>
              <a:ext cx="412748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27" idx="4"/>
              <a:endCxn id="149" idx="0"/>
            </p:cNvCxnSpPr>
            <p:nvPr/>
          </p:nvCxnSpPr>
          <p:spPr>
            <a:xfrm>
              <a:off x="5131291" y="2277728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29" idx="4"/>
              <a:endCxn id="149" idx="0"/>
            </p:cNvCxnSpPr>
            <p:nvPr/>
          </p:nvCxnSpPr>
          <p:spPr>
            <a:xfrm flipH="1">
              <a:off x="5131291" y="2277728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7" idx="4"/>
              <a:endCxn id="150" idx="0"/>
            </p:cNvCxnSpPr>
            <p:nvPr/>
          </p:nvCxnSpPr>
          <p:spPr>
            <a:xfrm>
              <a:off x="5131291" y="2277728"/>
              <a:ext cx="412747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50" idx="0"/>
              <a:endCxn id="126" idx="4"/>
            </p:cNvCxnSpPr>
            <p:nvPr/>
          </p:nvCxnSpPr>
          <p:spPr>
            <a:xfrm flipH="1" flipV="1">
              <a:off x="4718543" y="2277728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50" idx="0"/>
              <a:endCxn id="128" idx="4"/>
            </p:cNvCxnSpPr>
            <p:nvPr/>
          </p:nvCxnSpPr>
          <p:spPr>
            <a:xfrm flipV="1">
              <a:off x="5544038" y="2277728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50" idx="0"/>
              <a:endCxn id="129" idx="4"/>
            </p:cNvCxnSpPr>
            <p:nvPr/>
          </p:nvCxnSpPr>
          <p:spPr>
            <a:xfrm flipV="1">
              <a:off x="5544038" y="2277728"/>
              <a:ext cx="412748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51" idx="0"/>
              <a:endCxn id="129" idx="4"/>
            </p:cNvCxnSpPr>
            <p:nvPr/>
          </p:nvCxnSpPr>
          <p:spPr>
            <a:xfrm flipV="1">
              <a:off x="5956786" y="2277728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51" idx="0"/>
              <a:endCxn id="128" idx="4"/>
            </p:cNvCxnSpPr>
            <p:nvPr/>
          </p:nvCxnSpPr>
          <p:spPr>
            <a:xfrm flipH="1" flipV="1">
              <a:off x="5544038" y="2277728"/>
              <a:ext cx="412748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51" idx="0"/>
              <a:endCxn id="126" idx="4"/>
            </p:cNvCxnSpPr>
            <p:nvPr/>
          </p:nvCxnSpPr>
          <p:spPr>
            <a:xfrm flipH="1" flipV="1">
              <a:off x="4718543" y="2277728"/>
              <a:ext cx="1238243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51" idx="0"/>
              <a:endCxn id="127" idx="4"/>
            </p:cNvCxnSpPr>
            <p:nvPr/>
          </p:nvCxnSpPr>
          <p:spPr>
            <a:xfrm flipH="1" flipV="1">
              <a:off x="5131291" y="2277728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组合 178"/>
          <p:cNvGrpSpPr/>
          <p:nvPr/>
        </p:nvGrpSpPr>
        <p:grpSpPr>
          <a:xfrm>
            <a:off x="8362096" y="1311401"/>
            <a:ext cx="1853906" cy="1665732"/>
            <a:chOff x="9624913" y="1332680"/>
            <a:chExt cx="1853906" cy="1665732"/>
          </a:xfrm>
        </p:grpSpPr>
        <p:sp>
          <p:nvSpPr>
            <p:cNvPr id="152" name="椭圆 151"/>
            <p:cNvSpPr/>
            <p:nvPr/>
          </p:nvSpPr>
          <p:spPr>
            <a:xfrm>
              <a:off x="10450408" y="1332680"/>
              <a:ext cx="202915" cy="202915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9624913" y="2064088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10037661" y="2064088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10450408" y="2064088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0863156" y="2064088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1275904" y="2064088"/>
              <a:ext cx="202915" cy="202915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10037661" y="2795497"/>
              <a:ext cx="1028410" cy="202915"/>
              <a:chOff x="2650598" y="2806222"/>
              <a:chExt cx="1028410" cy="202915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2650598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3063345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3476093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2" name="直接连接符 161"/>
            <p:cNvCxnSpPr>
              <a:stCxn id="153" idx="0"/>
              <a:endCxn id="152" idx="4"/>
            </p:cNvCxnSpPr>
            <p:nvPr/>
          </p:nvCxnSpPr>
          <p:spPr>
            <a:xfrm flipV="1">
              <a:off x="9726371" y="1535595"/>
              <a:ext cx="825495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54" idx="0"/>
              <a:endCxn id="152" idx="4"/>
            </p:cNvCxnSpPr>
            <p:nvPr/>
          </p:nvCxnSpPr>
          <p:spPr>
            <a:xfrm flipV="1">
              <a:off x="10139119" y="1535595"/>
              <a:ext cx="412747" cy="5284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5" idx="0"/>
              <a:endCxn id="152" idx="4"/>
            </p:cNvCxnSpPr>
            <p:nvPr/>
          </p:nvCxnSpPr>
          <p:spPr>
            <a:xfrm flipV="1">
              <a:off x="10551866" y="1535595"/>
              <a:ext cx="0" cy="5284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56" idx="0"/>
              <a:endCxn id="152" idx="4"/>
            </p:cNvCxnSpPr>
            <p:nvPr/>
          </p:nvCxnSpPr>
          <p:spPr>
            <a:xfrm flipH="1" flipV="1">
              <a:off x="10551866" y="1535595"/>
              <a:ext cx="412748" cy="5284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2" idx="4"/>
              <a:endCxn id="157" idx="0"/>
            </p:cNvCxnSpPr>
            <p:nvPr/>
          </p:nvCxnSpPr>
          <p:spPr>
            <a:xfrm>
              <a:off x="10551866" y="1535595"/>
              <a:ext cx="825496" cy="52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59" idx="0"/>
              <a:endCxn id="155" idx="4"/>
            </p:cNvCxnSpPr>
            <p:nvPr/>
          </p:nvCxnSpPr>
          <p:spPr>
            <a:xfrm flipV="1">
              <a:off x="10139119" y="2267003"/>
              <a:ext cx="412747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3" idx="4"/>
              <a:endCxn id="159" idx="0"/>
            </p:cNvCxnSpPr>
            <p:nvPr/>
          </p:nvCxnSpPr>
          <p:spPr>
            <a:xfrm>
              <a:off x="9726371" y="2267003"/>
              <a:ext cx="412748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4" idx="4"/>
              <a:endCxn id="159" idx="0"/>
            </p:cNvCxnSpPr>
            <p:nvPr/>
          </p:nvCxnSpPr>
          <p:spPr>
            <a:xfrm>
              <a:off x="10139119" y="2267003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56" idx="4"/>
              <a:endCxn id="159" idx="0"/>
            </p:cNvCxnSpPr>
            <p:nvPr/>
          </p:nvCxnSpPr>
          <p:spPr>
            <a:xfrm flipH="1">
              <a:off x="10139119" y="2267003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54" idx="4"/>
              <a:endCxn id="160" idx="0"/>
            </p:cNvCxnSpPr>
            <p:nvPr/>
          </p:nvCxnSpPr>
          <p:spPr>
            <a:xfrm>
              <a:off x="10139119" y="2267003"/>
              <a:ext cx="412747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0" idx="0"/>
              <a:endCxn id="153" idx="4"/>
            </p:cNvCxnSpPr>
            <p:nvPr/>
          </p:nvCxnSpPr>
          <p:spPr>
            <a:xfrm flipH="1" flipV="1">
              <a:off x="9726371" y="2267003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60" idx="0"/>
              <a:endCxn id="155" idx="4"/>
            </p:cNvCxnSpPr>
            <p:nvPr/>
          </p:nvCxnSpPr>
          <p:spPr>
            <a:xfrm flipV="1">
              <a:off x="10551866" y="2267003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160" idx="0"/>
              <a:endCxn id="156" idx="4"/>
            </p:cNvCxnSpPr>
            <p:nvPr/>
          </p:nvCxnSpPr>
          <p:spPr>
            <a:xfrm flipV="1">
              <a:off x="10551866" y="2267003"/>
              <a:ext cx="412748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61" idx="0"/>
              <a:endCxn id="156" idx="4"/>
            </p:cNvCxnSpPr>
            <p:nvPr/>
          </p:nvCxnSpPr>
          <p:spPr>
            <a:xfrm flipV="1">
              <a:off x="10964614" y="2267003"/>
              <a:ext cx="0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61" idx="0"/>
              <a:endCxn id="155" idx="4"/>
            </p:cNvCxnSpPr>
            <p:nvPr/>
          </p:nvCxnSpPr>
          <p:spPr>
            <a:xfrm flipH="1" flipV="1">
              <a:off x="10551866" y="2267003"/>
              <a:ext cx="412748" cy="52849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61" idx="0"/>
              <a:endCxn id="153" idx="4"/>
            </p:cNvCxnSpPr>
            <p:nvPr/>
          </p:nvCxnSpPr>
          <p:spPr>
            <a:xfrm flipH="1" flipV="1">
              <a:off x="9726371" y="2267003"/>
              <a:ext cx="1238243" cy="52849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161" idx="0"/>
              <a:endCxn id="154" idx="4"/>
            </p:cNvCxnSpPr>
            <p:nvPr/>
          </p:nvCxnSpPr>
          <p:spPr>
            <a:xfrm flipH="1" flipV="1">
              <a:off x="10139119" y="2267003"/>
              <a:ext cx="825495" cy="5284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右箭头 183"/>
          <p:cNvSpPr/>
          <p:nvPr/>
        </p:nvSpPr>
        <p:spPr>
          <a:xfrm>
            <a:off x="4208251" y="1979406"/>
            <a:ext cx="665665" cy="32972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右箭头 184"/>
          <p:cNvSpPr/>
          <p:nvPr/>
        </p:nvSpPr>
        <p:spPr>
          <a:xfrm>
            <a:off x="7373562" y="1979406"/>
            <a:ext cx="665665" cy="32972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4114407" y="1666441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Pruning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892949" y="1483949"/>
            <a:ext cx="149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Pruning and Splicing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74904" y="2192273"/>
            <a:ext cx="11392460" cy="2123837"/>
            <a:chOff x="374904" y="2192273"/>
            <a:chExt cx="11392460" cy="2123837"/>
          </a:xfrm>
        </p:grpSpPr>
        <p:sp>
          <p:nvSpPr>
            <p:cNvPr id="4" name="立方体 3"/>
            <p:cNvSpPr/>
            <p:nvPr/>
          </p:nvSpPr>
          <p:spPr>
            <a:xfrm>
              <a:off x="374904" y="2382011"/>
              <a:ext cx="2148840" cy="1371600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3007646" y="2836979"/>
              <a:ext cx="1856232" cy="461664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5454199" y="2382011"/>
              <a:ext cx="2148840" cy="1371600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7980522" y="2836979"/>
              <a:ext cx="1856232" cy="461664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数据 7"/>
            <p:cNvSpPr/>
            <p:nvPr/>
          </p:nvSpPr>
          <p:spPr>
            <a:xfrm rot="5400000" flipH="1">
              <a:off x="10043062" y="2839975"/>
              <a:ext cx="1228230" cy="455673"/>
            </a:xfrm>
            <a:prstGeom prst="flowChartInputOutpu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15566" y="2836979"/>
                  <a:ext cx="3805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66" y="2836979"/>
                  <a:ext cx="380526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543644" y="2836979"/>
                  <a:ext cx="3805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644" y="2836979"/>
                  <a:ext cx="38052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524" r="-38095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575432" y="2836979"/>
                  <a:ext cx="3805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432" y="2836979"/>
                  <a:ext cx="38052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988165" y="2836979"/>
                  <a:ext cx="3805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165" y="2836979"/>
                  <a:ext cx="38052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6349" r="-25397"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0945662" y="2836979"/>
                  <a:ext cx="3805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5662" y="2836979"/>
                  <a:ext cx="38052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8065" r="-25806"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1386838" y="2836979"/>
                  <a:ext cx="3805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6838" y="2836979"/>
                  <a:ext cx="38052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402336" y="2872215"/>
              <a:ext cx="17556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0.2 -0.1 … 3.0 0.1</a:t>
              </a:r>
            </a:p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-1.4 0.5 … 0.2 2.0</a:t>
              </a:r>
            </a:p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-0.5 3.0 … -1.2 0.2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932003" y="2900987"/>
              <a:ext cx="1755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0.1 -0.3 … 0.2 -5.0</a:t>
              </a: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0.2 0.4 … -2.0 0.1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75211" y="2881359"/>
              <a:ext cx="17556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1 -1 … 1 1</a:t>
              </a:r>
            </a:p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 1 … 1 1 </a:t>
              </a:r>
            </a:p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 1 … -1 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74503" y="2900987"/>
              <a:ext cx="1755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1 -1 … 1 -1</a:t>
              </a: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1 -1 … -1 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左中括号 18"/>
            <p:cNvSpPr/>
            <p:nvPr/>
          </p:nvSpPr>
          <p:spPr>
            <a:xfrm>
              <a:off x="5256832" y="2192273"/>
              <a:ext cx="201898" cy="1751075"/>
            </a:xfrm>
            <a:prstGeom prst="leftBracket">
              <a:avLst>
                <a:gd name="adj" fmla="val 240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中括号 19"/>
            <p:cNvSpPr/>
            <p:nvPr/>
          </p:nvSpPr>
          <p:spPr>
            <a:xfrm flipH="1">
              <a:off x="9725618" y="2192273"/>
              <a:ext cx="201898" cy="1751075"/>
            </a:xfrm>
            <a:prstGeom prst="leftBracket">
              <a:avLst>
                <a:gd name="adj" fmla="val 240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28137" y="394677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7631" y="39467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125304" y="394677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ign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428379" y="394677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ign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(W)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500724" y="394677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70444" y="4524460"/>
            <a:ext cx="3401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Binary convolution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35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764792" y="795528"/>
            <a:ext cx="6190488" cy="3730752"/>
            <a:chOff x="1764792" y="795528"/>
            <a:chExt cx="6190488" cy="3730752"/>
          </a:xfrm>
        </p:grpSpPr>
        <p:grpSp>
          <p:nvGrpSpPr>
            <p:cNvPr id="18" name="组合 17"/>
            <p:cNvGrpSpPr/>
            <p:nvPr/>
          </p:nvGrpSpPr>
          <p:grpSpPr>
            <a:xfrm>
              <a:off x="1764792" y="795528"/>
              <a:ext cx="2258568" cy="3730752"/>
              <a:chOff x="1764792" y="795528"/>
              <a:chExt cx="2258568" cy="3730752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764792" y="1143000"/>
                <a:ext cx="2258568" cy="5120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764792" y="1984248"/>
                <a:ext cx="2258568" cy="5120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Normalization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764792" y="2825496"/>
                <a:ext cx="2258568" cy="5120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764792" y="3666744"/>
                <a:ext cx="2258568" cy="5120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/>
              <p:cNvCxnSpPr>
                <a:stCxn id="4" idx="2"/>
                <a:endCxn id="5" idx="0"/>
              </p:cNvCxnSpPr>
              <p:nvPr/>
            </p:nvCxnSpPr>
            <p:spPr>
              <a:xfrm>
                <a:off x="2894076" y="1655064"/>
                <a:ext cx="0" cy="329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5" idx="2"/>
                <a:endCxn id="6" idx="0"/>
              </p:cNvCxnSpPr>
              <p:nvPr/>
            </p:nvCxnSpPr>
            <p:spPr>
              <a:xfrm>
                <a:off x="2894076" y="2496312"/>
                <a:ext cx="0" cy="329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2"/>
                <a:endCxn id="7" idx="0"/>
              </p:cNvCxnSpPr>
              <p:nvPr/>
            </p:nvCxnSpPr>
            <p:spPr>
              <a:xfrm>
                <a:off x="2894076" y="3337560"/>
                <a:ext cx="0" cy="329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7" idx="2"/>
              </p:cNvCxnSpPr>
              <p:nvPr/>
            </p:nvCxnSpPr>
            <p:spPr>
              <a:xfrm>
                <a:off x="2894076" y="4178808"/>
                <a:ext cx="0" cy="3474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2894076" y="795528"/>
                <a:ext cx="0" cy="3474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右箭头 16"/>
            <p:cNvSpPr/>
            <p:nvPr/>
          </p:nvSpPr>
          <p:spPr>
            <a:xfrm>
              <a:off x="4370832" y="2418588"/>
              <a:ext cx="978408" cy="484632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696712" y="795528"/>
              <a:ext cx="2258568" cy="3730752"/>
              <a:chOff x="6345936" y="795528"/>
              <a:chExt cx="2258568" cy="3730752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345936" y="1143000"/>
                <a:ext cx="2258568" cy="5120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Normalization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6345936" y="1984248"/>
                <a:ext cx="2258568" cy="5120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Activation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6345936" y="2825496"/>
                <a:ext cx="2258568" cy="5120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Convolution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345936" y="3666744"/>
                <a:ext cx="2258568" cy="5120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20" idx="2"/>
                <a:endCxn id="21" idx="0"/>
              </p:cNvCxnSpPr>
              <p:nvPr/>
            </p:nvCxnSpPr>
            <p:spPr>
              <a:xfrm>
                <a:off x="7475220" y="1655064"/>
                <a:ext cx="0" cy="329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1" idx="2"/>
                <a:endCxn id="22" idx="0"/>
              </p:cNvCxnSpPr>
              <p:nvPr/>
            </p:nvCxnSpPr>
            <p:spPr>
              <a:xfrm>
                <a:off x="7475220" y="2496312"/>
                <a:ext cx="0" cy="329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2" idx="2"/>
                <a:endCxn id="23" idx="0"/>
              </p:cNvCxnSpPr>
              <p:nvPr/>
            </p:nvCxnSpPr>
            <p:spPr>
              <a:xfrm>
                <a:off x="7475220" y="3337560"/>
                <a:ext cx="0" cy="329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3" idx="2"/>
              </p:cNvCxnSpPr>
              <p:nvPr/>
            </p:nvCxnSpPr>
            <p:spPr>
              <a:xfrm>
                <a:off x="7475220" y="4178808"/>
                <a:ext cx="0" cy="3474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475220" y="795528"/>
                <a:ext cx="0" cy="3474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文本框 30"/>
          <p:cNvSpPr txBox="1"/>
          <p:nvPr/>
        </p:nvSpPr>
        <p:spPr>
          <a:xfrm>
            <a:off x="2106847" y="4679908"/>
            <a:ext cx="5506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structure of XNOR-Networks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21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34527" y="1394567"/>
            <a:ext cx="12117849" cy="2969800"/>
            <a:chOff x="34527" y="1394567"/>
            <a:chExt cx="12117849" cy="2969800"/>
          </a:xfrm>
        </p:grpSpPr>
        <p:grpSp>
          <p:nvGrpSpPr>
            <p:cNvPr id="61" name="组合 60"/>
            <p:cNvGrpSpPr/>
            <p:nvPr/>
          </p:nvGrpSpPr>
          <p:grpSpPr>
            <a:xfrm>
              <a:off x="8824787" y="2071288"/>
              <a:ext cx="1174578" cy="975022"/>
              <a:chOff x="8084323" y="2058515"/>
              <a:chExt cx="1174578" cy="975022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8084323" y="2058515"/>
                <a:ext cx="1174578" cy="97502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Scale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8190277" y="2452406"/>
                <a:ext cx="955667" cy="440970"/>
                <a:chOff x="8114503" y="2452406"/>
                <a:chExt cx="955667" cy="440970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8114503" y="2452406"/>
                  <a:ext cx="440970" cy="44097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Wn</a:t>
                  </a:r>
                  <a:endParaRPr lang="zh-CN" altLang="en-US" sz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8629200" y="2452406"/>
                  <a:ext cx="440970" cy="44097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Wp</a:t>
                  </a:r>
                  <a:endParaRPr lang="zh-CN" altLang="en-US" sz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4" name="组合 83"/>
            <p:cNvGrpSpPr/>
            <p:nvPr/>
          </p:nvGrpSpPr>
          <p:grpSpPr>
            <a:xfrm>
              <a:off x="6625657" y="2049858"/>
              <a:ext cx="2113658" cy="1316825"/>
              <a:chOff x="6269041" y="2049858"/>
              <a:chExt cx="2113658" cy="1316825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6450016" y="2049858"/>
                <a:ext cx="1812055" cy="1017883"/>
                <a:chOff x="5696712" y="2359152"/>
                <a:chExt cx="1481328" cy="832104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5696712" y="2359152"/>
                  <a:ext cx="1481328" cy="832104"/>
                  <a:chOff x="493776" y="2359152"/>
                  <a:chExt cx="1481328" cy="832104"/>
                </a:xfrm>
              </p:grpSpPr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93776" y="2359152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93776" y="2567178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93776" y="2775204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93776" y="2983230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93776" y="3191256"/>
                    <a:ext cx="14813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直接连接符 42"/>
                <p:cNvCxnSpPr/>
                <p:nvPr/>
              </p:nvCxnSpPr>
              <p:spPr>
                <a:xfrm>
                  <a:off x="5696712" y="2775204"/>
                  <a:ext cx="0" cy="416052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7178040" y="2567178"/>
                  <a:ext cx="0" cy="624078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6437376" y="2359152"/>
                  <a:ext cx="0" cy="83210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5" name="组合 64"/>
              <p:cNvGrpSpPr/>
              <p:nvPr/>
            </p:nvGrpSpPr>
            <p:grpSpPr>
              <a:xfrm>
                <a:off x="6269041" y="3089684"/>
                <a:ext cx="2113658" cy="276999"/>
                <a:chOff x="6269041" y="3011000"/>
                <a:chExt cx="2113658" cy="276999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6269041" y="3011000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-1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7218826" y="3011000"/>
                  <a:ext cx="274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8108265" y="3011000"/>
                  <a:ext cx="274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2" name="组合 81"/>
            <p:cNvGrpSpPr/>
            <p:nvPr/>
          </p:nvGrpSpPr>
          <p:grpSpPr>
            <a:xfrm>
              <a:off x="34527" y="2049858"/>
              <a:ext cx="2113658" cy="1316825"/>
              <a:chOff x="317991" y="2049858"/>
              <a:chExt cx="2113658" cy="131682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93775" y="2049858"/>
                <a:ext cx="1812055" cy="1017883"/>
                <a:chOff x="493776" y="2359152"/>
                <a:chExt cx="1481328" cy="832104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93776" y="2359152"/>
                  <a:ext cx="1481328" cy="832104"/>
                  <a:chOff x="493776" y="2359152"/>
                  <a:chExt cx="1481328" cy="832104"/>
                </a:xfrm>
              </p:grpSpPr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493776" y="2359152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接连接符 5"/>
                  <p:cNvCxnSpPr/>
                  <p:nvPr/>
                </p:nvCxnSpPr>
                <p:spPr>
                  <a:xfrm>
                    <a:off x="493776" y="2567178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93776" y="2775204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/>
                  <p:cNvCxnSpPr/>
                  <p:nvPr/>
                </p:nvCxnSpPr>
                <p:spPr>
                  <a:xfrm>
                    <a:off x="493776" y="2983230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93776" y="3191256"/>
                    <a:ext cx="14813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952524" y="2430381"/>
                  <a:ext cx="563833" cy="760875"/>
                  <a:chOff x="679037" y="2392104"/>
                  <a:chExt cx="1001652" cy="799151"/>
                </a:xfrm>
              </p:grpSpPr>
              <p:sp>
                <p:nvSpPr>
                  <p:cNvPr id="29" name="任意多边形 28"/>
                  <p:cNvSpPr/>
                  <p:nvPr/>
                </p:nvSpPr>
                <p:spPr>
                  <a:xfrm>
                    <a:off x="679037" y="2392104"/>
                    <a:ext cx="501682" cy="799151"/>
                  </a:xfrm>
                  <a:custGeom>
                    <a:avLst/>
                    <a:gdLst>
                      <a:gd name="connsiteX0" fmla="*/ 0 w 475488"/>
                      <a:gd name="connsiteY0" fmla="*/ 822960 h 822960"/>
                      <a:gd name="connsiteX1" fmla="*/ 320040 w 475488"/>
                      <a:gd name="connsiteY1" fmla="*/ 521208 h 822960"/>
                      <a:gd name="connsiteX2" fmla="*/ 475488 w 475488"/>
                      <a:gd name="connsiteY2" fmla="*/ 0 h 822960"/>
                      <a:gd name="connsiteX0" fmla="*/ 0 w 475488"/>
                      <a:gd name="connsiteY0" fmla="*/ 822960 h 822960"/>
                      <a:gd name="connsiteX1" fmla="*/ 320040 w 475488"/>
                      <a:gd name="connsiteY1" fmla="*/ 521208 h 822960"/>
                      <a:gd name="connsiteX2" fmla="*/ 475488 w 475488"/>
                      <a:gd name="connsiteY2" fmla="*/ 0 h 822960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00990 w 501682"/>
                      <a:gd name="connsiteY1" fmla="*/ 492634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00990 w 501682"/>
                      <a:gd name="connsiteY1" fmla="*/ 492634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51 h 799151"/>
                      <a:gd name="connsiteX1" fmla="*/ 300990 w 501682"/>
                      <a:gd name="connsiteY1" fmla="*/ 492637 h 799151"/>
                      <a:gd name="connsiteX2" fmla="*/ 501682 w 501682"/>
                      <a:gd name="connsiteY2" fmla="*/ 3 h 799151"/>
                      <a:gd name="connsiteX0" fmla="*/ 0 w 501682"/>
                      <a:gd name="connsiteY0" fmla="*/ 799151 h 799151"/>
                      <a:gd name="connsiteX1" fmla="*/ 300990 w 501682"/>
                      <a:gd name="connsiteY1" fmla="*/ 492637 h 799151"/>
                      <a:gd name="connsiteX2" fmla="*/ 501682 w 501682"/>
                      <a:gd name="connsiteY2" fmla="*/ 3 h 799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82" h="799151">
                        <a:moveTo>
                          <a:pt x="0" y="799151"/>
                        </a:moveTo>
                        <a:cubicBezTo>
                          <a:pt x="172784" y="735905"/>
                          <a:pt x="245951" y="637734"/>
                          <a:pt x="300990" y="492637"/>
                        </a:cubicBezTo>
                        <a:cubicBezTo>
                          <a:pt x="356029" y="347540"/>
                          <a:pt x="391477" y="-1330"/>
                          <a:pt x="501682" y="3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任意多边形 29"/>
                  <p:cNvSpPr/>
                  <p:nvPr/>
                </p:nvSpPr>
                <p:spPr>
                  <a:xfrm flipH="1">
                    <a:off x="1179007" y="2392104"/>
                    <a:ext cx="501682" cy="799151"/>
                  </a:xfrm>
                  <a:custGeom>
                    <a:avLst/>
                    <a:gdLst>
                      <a:gd name="connsiteX0" fmla="*/ 0 w 475488"/>
                      <a:gd name="connsiteY0" fmla="*/ 822960 h 822960"/>
                      <a:gd name="connsiteX1" fmla="*/ 320040 w 475488"/>
                      <a:gd name="connsiteY1" fmla="*/ 521208 h 822960"/>
                      <a:gd name="connsiteX2" fmla="*/ 475488 w 475488"/>
                      <a:gd name="connsiteY2" fmla="*/ 0 h 822960"/>
                      <a:gd name="connsiteX0" fmla="*/ 0 w 475488"/>
                      <a:gd name="connsiteY0" fmla="*/ 822960 h 822960"/>
                      <a:gd name="connsiteX1" fmla="*/ 320040 w 475488"/>
                      <a:gd name="connsiteY1" fmla="*/ 521208 h 822960"/>
                      <a:gd name="connsiteX2" fmla="*/ 475488 w 475488"/>
                      <a:gd name="connsiteY2" fmla="*/ 0 h 822960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00990 w 501682"/>
                      <a:gd name="connsiteY1" fmla="*/ 492634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00990 w 501682"/>
                      <a:gd name="connsiteY1" fmla="*/ 492634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51 h 799151"/>
                      <a:gd name="connsiteX1" fmla="*/ 300990 w 501682"/>
                      <a:gd name="connsiteY1" fmla="*/ 492637 h 799151"/>
                      <a:gd name="connsiteX2" fmla="*/ 501682 w 501682"/>
                      <a:gd name="connsiteY2" fmla="*/ 3 h 799151"/>
                      <a:gd name="connsiteX0" fmla="*/ 0 w 501682"/>
                      <a:gd name="connsiteY0" fmla="*/ 799151 h 799151"/>
                      <a:gd name="connsiteX1" fmla="*/ 300990 w 501682"/>
                      <a:gd name="connsiteY1" fmla="*/ 492637 h 799151"/>
                      <a:gd name="connsiteX2" fmla="*/ 501682 w 501682"/>
                      <a:gd name="connsiteY2" fmla="*/ 3 h 799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82" h="799151">
                        <a:moveTo>
                          <a:pt x="0" y="799151"/>
                        </a:moveTo>
                        <a:cubicBezTo>
                          <a:pt x="172784" y="735905"/>
                          <a:pt x="245951" y="637734"/>
                          <a:pt x="300990" y="492637"/>
                        </a:cubicBezTo>
                        <a:cubicBezTo>
                          <a:pt x="356029" y="347540"/>
                          <a:pt x="391477" y="-1330"/>
                          <a:pt x="501682" y="3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6" name="组合 65"/>
              <p:cNvGrpSpPr/>
              <p:nvPr/>
            </p:nvGrpSpPr>
            <p:grpSpPr>
              <a:xfrm>
                <a:off x="317991" y="3089684"/>
                <a:ext cx="2113658" cy="276999"/>
                <a:chOff x="6269041" y="3011000"/>
                <a:chExt cx="2113658" cy="276999"/>
              </a:xfrm>
            </p:grpSpPr>
            <p:sp>
              <p:nvSpPr>
                <p:cNvPr id="67" name="文本框 66"/>
                <p:cNvSpPr txBox="1"/>
                <p:nvPr/>
              </p:nvSpPr>
              <p:spPr>
                <a:xfrm>
                  <a:off x="6269041" y="3011000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-1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218826" y="3011000"/>
                  <a:ext cx="274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8108265" y="3011000"/>
                  <a:ext cx="274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3" name="组合 82"/>
            <p:cNvGrpSpPr/>
            <p:nvPr/>
          </p:nvGrpSpPr>
          <p:grpSpPr>
            <a:xfrm>
              <a:off x="3455802" y="1934158"/>
              <a:ext cx="2113658" cy="1432525"/>
              <a:chOff x="3009983" y="1934158"/>
              <a:chExt cx="2113658" cy="143252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3190908" y="1934158"/>
                <a:ext cx="1812055" cy="1133583"/>
                <a:chOff x="3054096" y="2264569"/>
                <a:chExt cx="1481328" cy="926687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3054096" y="2359152"/>
                  <a:ext cx="1481328" cy="832104"/>
                  <a:chOff x="493776" y="2359152"/>
                  <a:chExt cx="1481328" cy="832104"/>
                </a:xfrm>
              </p:grpSpPr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493776" y="2359152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/>
                  <p:cNvCxnSpPr/>
                  <p:nvPr/>
                </p:nvCxnSpPr>
                <p:spPr>
                  <a:xfrm>
                    <a:off x="493776" y="2567178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93776" y="2775204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/>
                  <p:cNvCxnSpPr/>
                  <p:nvPr/>
                </p:nvCxnSpPr>
                <p:spPr>
                  <a:xfrm>
                    <a:off x="493776" y="2983230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493776" y="3191256"/>
                    <a:ext cx="14813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3054096" y="2430381"/>
                  <a:ext cx="1481328" cy="760875"/>
                  <a:chOff x="679037" y="2392104"/>
                  <a:chExt cx="1001652" cy="799151"/>
                </a:xfrm>
              </p:grpSpPr>
              <p:sp>
                <p:nvSpPr>
                  <p:cNvPr id="33" name="任意多边形 32"/>
                  <p:cNvSpPr/>
                  <p:nvPr/>
                </p:nvSpPr>
                <p:spPr>
                  <a:xfrm>
                    <a:off x="679037" y="2392104"/>
                    <a:ext cx="501682" cy="799151"/>
                  </a:xfrm>
                  <a:custGeom>
                    <a:avLst/>
                    <a:gdLst>
                      <a:gd name="connsiteX0" fmla="*/ 0 w 475488"/>
                      <a:gd name="connsiteY0" fmla="*/ 822960 h 822960"/>
                      <a:gd name="connsiteX1" fmla="*/ 320040 w 475488"/>
                      <a:gd name="connsiteY1" fmla="*/ 521208 h 822960"/>
                      <a:gd name="connsiteX2" fmla="*/ 475488 w 475488"/>
                      <a:gd name="connsiteY2" fmla="*/ 0 h 822960"/>
                      <a:gd name="connsiteX0" fmla="*/ 0 w 475488"/>
                      <a:gd name="connsiteY0" fmla="*/ 822960 h 822960"/>
                      <a:gd name="connsiteX1" fmla="*/ 320040 w 475488"/>
                      <a:gd name="connsiteY1" fmla="*/ 521208 h 822960"/>
                      <a:gd name="connsiteX2" fmla="*/ 475488 w 475488"/>
                      <a:gd name="connsiteY2" fmla="*/ 0 h 822960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00990 w 501682"/>
                      <a:gd name="connsiteY1" fmla="*/ 492634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00990 w 501682"/>
                      <a:gd name="connsiteY1" fmla="*/ 492634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51 h 799151"/>
                      <a:gd name="connsiteX1" fmla="*/ 300990 w 501682"/>
                      <a:gd name="connsiteY1" fmla="*/ 492637 h 799151"/>
                      <a:gd name="connsiteX2" fmla="*/ 501682 w 501682"/>
                      <a:gd name="connsiteY2" fmla="*/ 3 h 799151"/>
                      <a:gd name="connsiteX0" fmla="*/ 0 w 501682"/>
                      <a:gd name="connsiteY0" fmla="*/ 799151 h 799151"/>
                      <a:gd name="connsiteX1" fmla="*/ 300990 w 501682"/>
                      <a:gd name="connsiteY1" fmla="*/ 492637 h 799151"/>
                      <a:gd name="connsiteX2" fmla="*/ 501682 w 501682"/>
                      <a:gd name="connsiteY2" fmla="*/ 3 h 799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82" h="799151">
                        <a:moveTo>
                          <a:pt x="0" y="799151"/>
                        </a:moveTo>
                        <a:cubicBezTo>
                          <a:pt x="172784" y="735905"/>
                          <a:pt x="245951" y="637734"/>
                          <a:pt x="300990" y="492637"/>
                        </a:cubicBezTo>
                        <a:cubicBezTo>
                          <a:pt x="356029" y="347540"/>
                          <a:pt x="391477" y="-1330"/>
                          <a:pt x="501682" y="3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任意多边形 33"/>
                  <p:cNvSpPr/>
                  <p:nvPr/>
                </p:nvSpPr>
                <p:spPr>
                  <a:xfrm flipH="1">
                    <a:off x="1179007" y="2392104"/>
                    <a:ext cx="501682" cy="799151"/>
                  </a:xfrm>
                  <a:custGeom>
                    <a:avLst/>
                    <a:gdLst>
                      <a:gd name="connsiteX0" fmla="*/ 0 w 475488"/>
                      <a:gd name="connsiteY0" fmla="*/ 822960 h 822960"/>
                      <a:gd name="connsiteX1" fmla="*/ 320040 w 475488"/>
                      <a:gd name="connsiteY1" fmla="*/ 521208 h 822960"/>
                      <a:gd name="connsiteX2" fmla="*/ 475488 w 475488"/>
                      <a:gd name="connsiteY2" fmla="*/ 0 h 822960"/>
                      <a:gd name="connsiteX0" fmla="*/ 0 w 475488"/>
                      <a:gd name="connsiteY0" fmla="*/ 822960 h 822960"/>
                      <a:gd name="connsiteX1" fmla="*/ 320040 w 475488"/>
                      <a:gd name="connsiteY1" fmla="*/ 521208 h 822960"/>
                      <a:gd name="connsiteX2" fmla="*/ 475488 w 475488"/>
                      <a:gd name="connsiteY2" fmla="*/ 0 h 822960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20040 w 501682"/>
                      <a:gd name="connsiteY1" fmla="*/ 497396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00990 w 501682"/>
                      <a:gd name="connsiteY1" fmla="*/ 492634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48 h 799148"/>
                      <a:gd name="connsiteX1" fmla="*/ 300990 w 501682"/>
                      <a:gd name="connsiteY1" fmla="*/ 492634 h 799148"/>
                      <a:gd name="connsiteX2" fmla="*/ 501682 w 501682"/>
                      <a:gd name="connsiteY2" fmla="*/ 0 h 799148"/>
                      <a:gd name="connsiteX0" fmla="*/ 0 w 501682"/>
                      <a:gd name="connsiteY0" fmla="*/ 799151 h 799151"/>
                      <a:gd name="connsiteX1" fmla="*/ 300990 w 501682"/>
                      <a:gd name="connsiteY1" fmla="*/ 492637 h 799151"/>
                      <a:gd name="connsiteX2" fmla="*/ 501682 w 501682"/>
                      <a:gd name="connsiteY2" fmla="*/ 3 h 799151"/>
                      <a:gd name="connsiteX0" fmla="*/ 0 w 501682"/>
                      <a:gd name="connsiteY0" fmla="*/ 799151 h 799151"/>
                      <a:gd name="connsiteX1" fmla="*/ 300990 w 501682"/>
                      <a:gd name="connsiteY1" fmla="*/ 492637 h 799151"/>
                      <a:gd name="connsiteX2" fmla="*/ 501682 w 501682"/>
                      <a:gd name="connsiteY2" fmla="*/ 3 h 799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82" h="799151">
                        <a:moveTo>
                          <a:pt x="0" y="799151"/>
                        </a:moveTo>
                        <a:cubicBezTo>
                          <a:pt x="172784" y="735905"/>
                          <a:pt x="245951" y="637734"/>
                          <a:pt x="300990" y="492637"/>
                        </a:cubicBezTo>
                        <a:cubicBezTo>
                          <a:pt x="356029" y="347540"/>
                          <a:pt x="391477" y="-1330"/>
                          <a:pt x="501682" y="3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3603070" y="2264569"/>
                  <a:ext cx="383381" cy="926687"/>
                  <a:chOff x="3590925" y="2264569"/>
                  <a:chExt cx="383381" cy="926687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 flipV="1">
                    <a:off x="3590925" y="2264569"/>
                    <a:ext cx="0" cy="926687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 flipV="1">
                    <a:off x="3974306" y="2264569"/>
                    <a:ext cx="0" cy="926687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任意多边形 38"/>
                <p:cNvSpPr/>
                <p:nvPr/>
              </p:nvSpPr>
              <p:spPr>
                <a:xfrm>
                  <a:off x="3607594" y="2431236"/>
                  <a:ext cx="378619" cy="221478"/>
                </a:xfrm>
                <a:custGeom>
                  <a:avLst/>
                  <a:gdLst>
                    <a:gd name="connsiteX0" fmla="*/ 0 w 378619"/>
                    <a:gd name="connsiteY0" fmla="*/ 218825 h 225969"/>
                    <a:gd name="connsiteX1" fmla="*/ 83344 w 378619"/>
                    <a:gd name="connsiteY1" fmla="*/ 52137 h 225969"/>
                    <a:gd name="connsiteX2" fmla="*/ 188119 w 378619"/>
                    <a:gd name="connsiteY2" fmla="*/ 2131 h 225969"/>
                    <a:gd name="connsiteX3" fmla="*/ 326231 w 378619"/>
                    <a:gd name="connsiteY3" fmla="*/ 109287 h 225969"/>
                    <a:gd name="connsiteX4" fmla="*/ 378619 w 378619"/>
                    <a:gd name="connsiteY4" fmla="*/ 225969 h 225969"/>
                    <a:gd name="connsiteX0" fmla="*/ 0 w 378619"/>
                    <a:gd name="connsiteY0" fmla="*/ 216694 h 223838"/>
                    <a:gd name="connsiteX1" fmla="*/ 83344 w 378619"/>
                    <a:gd name="connsiteY1" fmla="*/ 50006 h 223838"/>
                    <a:gd name="connsiteX2" fmla="*/ 188119 w 378619"/>
                    <a:gd name="connsiteY2" fmla="*/ 0 h 223838"/>
                    <a:gd name="connsiteX3" fmla="*/ 326231 w 378619"/>
                    <a:gd name="connsiteY3" fmla="*/ 107156 h 223838"/>
                    <a:gd name="connsiteX4" fmla="*/ 378619 w 378619"/>
                    <a:gd name="connsiteY4" fmla="*/ 223838 h 223838"/>
                    <a:gd name="connsiteX0" fmla="*/ 0 w 378619"/>
                    <a:gd name="connsiteY0" fmla="*/ 217427 h 224571"/>
                    <a:gd name="connsiteX1" fmla="*/ 83344 w 378619"/>
                    <a:gd name="connsiteY1" fmla="*/ 50739 h 224571"/>
                    <a:gd name="connsiteX2" fmla="*/ 188119 w 378619"/>
                    <a:gd name="connsiteY2" fmla="*/ 733 h 224571"/>
                    <a:gd name="connsiteX3" fmla="*/ 326231 w 378619"/>
                    <a:gd name="connsiteY3" fmla="*/ 107889 h 224571"/>
                    <a:gd name="connsiteX4" fmla="*/ 378619 w 378619"/>
                    <a:gd name="connsiteY4" fmla="*/ 224571 h 224571"/>
                    <a:gd name="connsiteX0" fmla="*/ 0 w 378619"/>
                    <a:gd name="connsiteY0" fmla="*/ 216694 h 223838"/>
                    <a:gd name="connsiteX1" fmla="*/ 188119 w 378619"/>
                    <a:gd name="connsiteY1" fmla="*/ 0 h 223838"/>
                    <a:gd name="connsiteX2" fmla="*/ 326231 w 378619"/>
                    <a:gd name="connsiteY2" fmla="*/ 107156 h 223838"/>
                    <a:gd name="connsiteX3" fmla="*/ 378619 w 378619"/>
                    <a:gd name="connsiteY3" fmla="*/ 223838 h 223838"/>
                    <a:gd name="connsiteX0" fmla="*/ 0 w 378619"/>
                    <a:gd name="connsiteY0" fmla="*/ 216694 h 223838"/>
                    <a:gd name="connsiteX1" fmla="*/ 188119 w 378619"/>
                    <a:gd name="connsiteY1" fmla="*/ 0 h 223838"/>
                    <a:gd name="connsiteX2" fmla="*/ 326231 w 378619"/>
                    <a:gd name="connsiteY2" fmla="*/ 107156 h 223838"/>
                    <a:gd name="connsiteX3" fmla="*/ 378619 w 378619"/>
                    <a:gd name="connsiteY3" fmla="*/ 223838 h 223838"/>
                    <a:gd name="connsiteX0" fmla="*/ 0 w 378619"/>
                    <a:gd name="connsiteY0" fmla="*/ 216694 h 223838"/>
                    <a:gd name="connsiteX1" fmla="*/ 188119 w 378619"/>
                    <a:gd name="connsiteY1" fmla="*/ 0 h 223838"/>
                    <a:gd name="connsiteX2" fmla="*/ 378619 w 378619"/>
                    <a:gd name="connsiteY2" fmla="*/ 223838 h 223838"/>
                    <a:gd name="connsiteX0" fmla="*/ 0 w 378619"/>
                    <a:gd name="connsiteY0" fmla="*/ 216694 h 223838"/>
                    <a:gd name="connsiteX1" fmla="*/ 188119 w 378619"/>
                    <a:gd name="connsiteY1" fmla="*/ 0 h 223838"/>
                    <a:gd name="connsiteX2" fmla="*/ 378619 w 378619"/>
                    <a:gd name="connsiteY2" fmla="*/ 223838 h 223838"/>
                    <a:gd name="connsiteX0" fmla="*/ 0 w 378619"/>
                    <a:gd name="connsiteY0" fmla="*/ 216702 h 223846"/>
                    <a:gd name="connsiteX1" fmla="*/ 188119 w 378619"/>
                    <a:gd name="connsiteY1" fmla="*/ 8 h 223846"/>
                    <a:gd name="connsiteX2" fmla="*/ 378619 w 378619"/>
                    <a:gd name="connsiteY2" fmla="*/ 223846 h 223846"/>
                    <a:gd name="connsiteX0" fmla="*/ 0 w 378619"/>
                    <a:gd name="connsiteY0" fmla="*/ 216702 h 223846"/>
                    <a:gd name="connsiteX1" fmla="*/ 188119 w 378619"/>
                    <a:gd name="connsiteY1" fmla="*/ 8 h 223846"/>
                    <a:gd name="connsiteX2" fmla="*/ 378619 w 378619"/>
                    <a:gd name="connsiteY2" fmla="*/ 223846 h 223846"/>
                    <a:gd name="connsiteX0" fmla="*/ 0 w 378619"/>
                    <a:gd name="connsiteY0" fmla="*/ 216722 h 223866"/>
                    <a:gd name="connsiteX1" fmla="*/ 188119 w 378619"/>
                    <a:gd name="connsiteY1" fmla="*/ 28 h 223866"/>
                    <a:gd name="connsiteX2" fmla="*/ 378619 w 378619"/>
                    <a:gd name="connsiteY2" fmla="*/ 223866 h 223866"/>
                    <a:gd name="connsiteX0" fmla="*/ 0 w 378619"/>
                    <a:gd name="connsiteY0" fmla="*/ 216722 h 223866"/>
                    <a:gd name="connsiteX1" fmla="*/ 188119 w 378619"/>
                    <a:gd name="connsiteY1" fmla="*/ 28 h 223866"/>
                    <a:gd name="connsiteX2" fmla="*/ 378619 w 378619"/>
                    <a:gd name="connsiteY2" fmla="*/ 223866 h 223866"/>
                    <a:gd name="connsiteX0" fmla="*/ 0 w 378619"/>
                    <a:gd name="connsiteY0" fmla="*/ 216722 h 223866"/>
                    <a:gd name="connsiteX1" fmla="*/ 188119 w 378619"/>
                    <a:gd name="connsiteY1" fmla="*/ 28 h 223866"/>
                    <a:gd name="connsiteX2" fmla="*/ 378619 w 378619"/>
                    <a:gd name="connsiteY2" fmla="*/ 223866 h 223866"/>
                    <a:gd name="connsiteX0" fmla="*/ 0 w 378619"/>
                    <a:gd name="connsiteY0" fmla="*/ 216722 h 223866"/>
                    <a:gd name="connsiteX1" fmla="*/ 188119 w 378619"/>
                    <a:gd name="connsiteY1" fmla="*/ 28 h 223866"/>
                    <a:gd name="connsiteX2" fmla="*/ 378619 w 378619"/>
                    <a:gd name="connsiteY2" fmla="*/ 223866 h 223866"/>
                    <a:gd name="connsiteX0" fmla="*/ 0 w 378619"/>
                    <a:gd name="connsiteY0" fmla="*/ 216722 h 223866"/>
                    <a:gd name="connsiteX1" fmla="*/ 188119 w 378619"/>
                    <a:gd name="connsiteY1" fmla="*/ 28 h 223866"/>
                    <a:gd name="connsiteX2" fmla="*/ 378619 w 378619"/>
                    <a:gd name="connsiteY2" fmla="*/ 223866 h 223866"/>
                    <a:gd name="connsiteX0" fmla="*/ 0 w 378619"/>
                    <a:gd name="connsiteY0" fmla="*/ 216714 h 223858"/>
                    <a:gd name="connsiteX1" fmla="*/ 188119 w 378619"/>
                    <a:gd name="connsiteY1" fmla="*/ 20 h 223858"/>
                    <a:gd name="connsiteX2" fmla="*/ 378619 w 378619"/>
                    <a:gd name="connsiteY2" fmla="*/ 223858 h 223858"/>
                    <a:gd name="connsiteX0" fmla="*/ 0 w 378619"/>
                    <a:gd name="connsiteY0" fmla="*/ 216714 h 223858"/>
                    <a:gd name="connsiteX1" fmla="*/ 188119 w 378619"/>
                    <a:gd name="connsiteY1" fmla="*/ 20 h 223858"/>
                    <a:gd name="connsiteX2" fmla="*/ 378619 w 378619"/>
                    <a:gd name="connsiteY2" fmla="*/ 223858 h 223858"/>
                    <a:gd name="connsiteX0" fmla="*/ 0 w 378619"/>
                    <a:gd name="connsiteY0" fmla="*/ 214334 h 221478"/>
                    <a:gd name="connsiteX1" fmla="*/ 190500 w 378619"/>
                    <a:gd name="connsiteY1" fmla="*/ 21 h 221478"/>
                    <a:gd name="connsiteX2" fmla="*/ 378619 w 378619"/>
                    <a:gd name="connsiteY2" fmla="*/ 221478 h 221478"/>
                    <a:gd name="connsiteX0" fmla="*/ 0 w 378619"/>
                    <a:gd name="connsiteY0" fmla="*/ 214334 h 221478"/>
                    <a:gd name="connsiteX1" fmla="*/ 190500 w 378619"/>
                    <a:gd name="connsiteY1" fmla="*/ 21 h 221478"/>
                    <a:gd name="connsiteX2" fmla="*/ 378619 w 378619"/>
                    <a:gd name="connsiteY2" fmla="*/ 221478 h 22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8619" h="221478">
                      <a:moveTo>
                        <a:pt x="0" y="214334"/>
                      </a:moveTo>
                      <a:cubicBezTo>
                        <a:pt x="53479" y="50128"/>
                        <a:pt x="134541" y="-1170"/>
                        <a:pt x="190500" y="21"/>
                      </a:cubicBezTo>
                      <a:cubicBezTo>
                        <a:pt x="246459" y="1212"/>
                        <a:pt x="322263" y="58164"/>
                        <a:pt x="378619" y="22147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3009983" y="3089684"/>
                <a:ext cx="2113658" cy="276999"/>
                <a:chOff x="3009983" y="3089684"/>
                <a:chExt cx="2113658" cy="276999"/>
              </a:xfrm>
            </p:grpSpPr>
            <p:sp>
              <p:nvSpPr>
                <p:cNvPr id="71" name="文本框 70"/>
                <p:cNvSpPr txBox="1"/>
                <p:nvPr/>
              </p:nvSpPr>
              <p:spPr>
                <a:xfrm>
                  <a:off x="3009983" y="3089684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-1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3959768" y="3089684"/>
                  <a:ext cx="274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4849207" y="3089684"/>
                  <a:ext cx="274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3682667" y="3089684"/>
                  <a:ext cx="3097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-t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219769" y="3089684"/>
                  <a:ext cx="2423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10205465" y="2049858"/>
              <a:ext cx="1812055" cy="1316825"/>
              <a:chOff x="9848849" y="2049858"/>
              <a:chExt cx="1812055" cy="1316825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9848849" y="2049858"/>
                <a:ext cx="1812055" cy="1017883"/>
                <a:chOff x="7543800" y="2359152"/>
                <a:chExt cx="1481328" cy="832104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7543800" y="2359152"/>
                  <a:ext cx="1481328" cy="832104"/>
                  <a:chOff x="493776" y="2359152"/>
                  <a:chExt cx="1481328" cy="832104"/>
                </a:xfrm>
              </p:grpSpPr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93776" y="2359152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93776" y="2567178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93776" y="2775204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93776" y="2983230"/>
                    <a:ext cx="1481328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93776" y="3191256"/>
                    <a:ext cx="14813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直接连接符 47"/>
                <p:cNvCxnSpPr/>
                <p:nvPr/>
              </p:nvCxnSpPr>
              <p:spPr>
                <a:xfrm>
                  <a:off x="7916037" y="2775204"/>
                  <a:ext cx="0" cy="416052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8284464" y="2359152"/>
                  <a:ext cx="0" cy="83210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8740140" y="2567178"/>
                  <a:ext cx="0" cy="624078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1" name="组合 80"/>
              <p:cNvGrpSpPr/>
              <p:nvPr/>
            </p:nvGrpSpPr>
            <p:grpSpPr>
              <a:xfrm>
                <a:off x="10049795" y="3089684"/>
                <a:ext cx="1486288" cy="276999"/>
                <a:chOff x="10049795" y="3067740"/>
                <a:chExt cx="1486288" cy="27699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10049795" y="3067740"/>
                  <a:ext cx="5036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</a:t>
                  </a:r>
                  <a:r>
                    <a:rPr lang="en-US" altLang="zh-CN" sz="1200" dirty="0" err="1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Wn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0618580" y="3067740"/>
                  <a:ext cx="274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11096539" y="3067740"/>
                  <a:ext cx="4395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err="1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Wp</a:t>
                  </a:r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5" name="组合 94"/>
            <p:cNvGrpSpPr/>
            <p:nvPr/>
          </p:nvGrpSpPr>
          <p:grpSpPr>
            <a:xfrm>
              <a:off x="2074919" y="2418416"/>
              <a:ext cx="1482097" cy="293083"/>
              <a:chOff x="2074919" y="2354408"/>
              <a:chExt cx="1482097" cy="293083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2332838" y="2354408"/>
                <a:ext cx="993175" cy="29308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Normalize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2074919" y="2500949"/>
                <a:ext cx="2487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326013" y="2500949"/>
                <a:ext cx="2310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5431670" y="2418416"/>
              <a:ext cx="1137349" cy="293083"/>
              <a:chOff x="5157350" y="2354408"/>
              <a:chExt cx="1137349" cy="293083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5388353" y="2354408"/>
                <a:ext cx="906346" cy="29308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Quantize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>
                <a:off x="5157350" y="2500949"/>
                <a:ext cx="2310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矩形 96"/>
            <p:cNvSpPr/>
            <p:nvPr/>
          </p:nvSpPr>
          <p:spPr>
            <a:xfrm>
              <a:off x="6649033" y="1856232"/>
              <a:ext cx="5503343" cy="153619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92585" y="1579233"/>
              <a:ext cx="1797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Full Precision Weights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613860" y="1394567"/>
              <a:ext cx="1797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Normalized</a:t>
              </a:r>
            </a:p>
            <a:p>
              <a:r>
                <a:rPr lang="en-US" altLang="zh-CN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Full Precision Weights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569019" y="1579233"/>
              <a:ext cx="235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Intermediate Ternary Weights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25888" y="1394567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Trained</a:t>
              </a:r>
            </a:p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Quantized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0142419" y="1579233"/>
              <a:ext cx="1764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 Ternary Weights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流程图: 决策 102"/>
            <p:cNvSpPr/>
            <p:nvPr/>
          </p:nvSpPr>
          <p:spPr>
            <a:xfrm>
              <a:off x="9749502" y="3669423"/>
              <a:ext cx="1160573" cy="694944"/>
            </a:xfrm>
            <a:prstGeom prst="flowChartDecision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Loss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2075688" y="2697480"/>
              <a:ext cx="7644384" cy="1316736"/>
            </a:xfrm>
            <a:custGeom>
              <a:avLst/>
              <a:gdLst>
                <a:gd name="connsiteX0" fmla="*/ 7635240 w 7635240"/>
                <a:gd name="connsiteY0" fmla="*/ 1060704 h 1060704"/>
                <a:gd name="connsiteX1" fmla="*/ 2743200 w 7635240"/>
                <a:gd name="connsiteY1" fmla="*/ 969264 h 1060704"/>
                <a:gd name="connsiteX2" fmla="*/ 0 w 7635240"/>
                <a:gd name="connsiteY2" fmla="*/ 0 h 1060704"/>
                <a:gd name="connsiteX0" fmla="*/ 7635240 w 7635240"/>
                <a:gd name="connsiteY0" fmla="*/ 1060704 h 1060704"/>
                <a:gd name="connsiteX1" fmla="*/ 2743200 w 7635240"/>
                <a:gd name="connsiteY1" fmla="*/ 969264 h 1060704"/>
                <a:gd name="connsiteX2" fmla="*/ 0 w 7635240"/>
                <a:gd name="connsiteY2" fmla="*/ 0 h 1060704"/>
                <a:gd name="connsiteX0" fmla="*/ 7635240 w 7635240"/>
                <a:gd name="connsiteY0" fmla="*/ 1060704 h 1060704"/>
                <a:gd name="connsiteX1" fmla="*/ 2743200 w 7635240"/>
                <a:gd name="connsiteY1" fmla="*/ 969264 h 1060704"/>
                <a:gd name="connsiteX2" fmla="*/ 0 w 7635240"/>
                <a:gd name="connsiteY2" fmla="*/ 0 h 1060704"/>
                <a:gd name="connsiteX0" fmla="*/ 7635240 w 7635240"/>
                <a:gd name="connsiteY0" fmla="*/ 1060704 h 1060704"/>
                <a:gd name="connsiteX1" fmla="*/ 3035808 w 7635240"/>
                <a:gd name="connsiteY1" fmla="*/ 886968 h 1060704"/>
                <a:gd name="connsiteX2" fmla="*/ 0 w 7635240"/>
                <a:gd name="connsiteY2" fmla="*/ 0 h 1060704"/>
                <a:gd name="connsiteX0" fmla="*/ 7635240 w 7635240"/>
                <a:gd name="connsiteY0" fmla="*/ 1060704 h 1060704"/>
                <a:gd name="connsiteX1" fmla="*/ 3035808 w 7635240"/>
                <a:gd name="connsiteY1" fmla="*/ 886968 h 1060704"/>
                <a:gd name="connsiteX2" fmla="*/ 0 w 7635240"/>
                <a:gd name="connsiteY2" fmla="*/ 0 h 1060704"/>
                <a:gd name="connsiteX0" fmla="*/ 7644384 w 7644384"/>
                <a:gd name="connsiteY0" fmla="*/ 1316736 h 1316736"/>
                <a:gd name="connsiteX1" fmla="*/ 3044952 w 7644384"/>
                <a:gd name="connsiteY1" fmla="*/ 1143000 h 1316736"/>
                <a:gd name="connsiteX2" fmla="*/ 0 w 7644384"/>
                <a:gd name="connsiteY2" fmla="*/ 0 h 1316736"/>
                <a:gd name="connsiteX0" fmla="*/ 7644384 w 7644384"/>
                <a:gd name="connsiteY0" fmla="*/ 1316736 h 1316736"/>
                <a:gd name="connsiteX1" fmla="*/ 3044952 w 7644384"/>
                <a:gd name="connsiteY1" fmla="*/ 1143000 h 1316736"/>
                <a:gd name="connsiteX2" fmla="*/ 0 w 7644384"/>
                <a:gd name="connsiteY2" fmla="*/ 0 h 1316736"/>
                <a:gd name="connsiteX0" fmla="*/ 7644384 w 7644384"/>
                <a:gd name="connsiteY0" fmla="*/ 1316736 h 1354315"/>
                <a:gd name="connsiteX1" fmla="*/ 3703320 w 7644384"/>
                <a:gd name="connsiteY1" fmla="*/ 1252728 h 1354315"/>
                <a:gd name="connsiteX2" fmla="*/ 0 w 7644384"/>
                <a:gd name="connsiteY2" fmla="*/ 0 h 1354315"/>
                <a:gd name="connsiteX0" fmla="*/ 7644384 w 7644384"/>
                <a:gd name="connsiteY0" fmla="*/ 1316736 h 1326031"/>
                <a:gd name="connsiteX1" fmla="*/ 3703320 w 7644384"/>
                <a:gd name="connsiteY1" fmla="*/ 1252728 h 1326031"/>
                <a:gd name="connsiteX2" fmla="*/ 0 w 7644384"/>
                <a:gd name="connsiteY2" fmla="*/ 0 h 1326031"/>
                <a:gd name="connsiteX0" fmla="*/ 7644384 w 7644384"/>
                <a:gd name="connsiteY0" fmla="*/ 1316736 h 1316736"/>
                <a:gd name="connsiteX1" fmla="*/ 0 w 7644384"/>
                <a:gd name="connsiteY1" fmla="*/ 0 h 1316736"/>
                <a:gd name="connsiteX0" fmla="*/ 7644384 w 7644384"/>
                <a:gd name="connsiteY0" fmla="*/ 1316736 h 1316736"/>
                <a:gd name="connsiteX1" fmla="*/ 0 w 7644384"/>
                <a:gd name="connsiteY1" fmla="*/ 0 h 1316736"/>
                <a:gd name="connsiteX0" fmla="*/ 7644384 w 7644384"/>
                <a:gd name="connsiteY0" fmla="*/ 1316736 h 1316736"/>
                <a:gd name="connsiteX1" fmla="*/ 0 w 7644384"/>
                <a:gd name="connsiteY1" fmla="*/ 0 h 13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44384" h="1316736">
                  <a:moveTo>
                    <a:pt x="7644384" y="1316736"/>
                  </a:moveTo>
                  <a:cubicBezTo>
                    <a:pt x="5004816" y="1280160"/>
                    <a:pt x="2182368" y="129844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 104"/>
            <p:cNvSpPr/>
            <p:nvPr/>
          </p:nvSpPr>
          <p:spPr>
            <a:xfrm>
              <a:off x="9162288" y="2926080"/>
              <a:ext cx="758952" cy="960120"/>
            </a:xfrm>
            <a:custGeom>
              <a:avLst/>
              <a:gdLst>
                <a:gd name="connsiteX0" fmla="*/ 758952 w 758952"/>
                <a:gd name="connsiteY0" fmla="*/ 960120 h 960120"/>
                <a:gd name="connsiteX1" fmla="*/ 0 w 758952"/>
                <a:gd name="connsiteY1" fmla="*/ 0 h 960120"/>
                <a:gd name="connsiteX0" fmla="*/ 758952 w 758952"/>
                <a:gd name="connsiteY0" fmla="*/ 960120 h 960120"/>
                <a:gd name="connsiteX1" fmla="*/ 0 w 758952"/>
                <a:gd name="connsiteY1" fmla="*/ 0 h 960120"/>
                <a:gd name="connsiteX0" fmla="*/ 758952 w 758952"/>
                <a:gd name="connsiteY0" fmla="*/ 960120 h 960120"/>
                <a:gd name="connsiteX1" fmla="*/ 0 w 758952"/>
                <a:gd name="connsiteY1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8952" h="960120">
                  <a:moveTo>
                    <a:pt x="758952" y="960120"/>
                  </a:moveTo>
                  <a:cubicBezTo>
                    <a:pt x="382143" y="725805"/>
                    <a:pt x="162497" y="415290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9637776" y="2953511"/>
              <a:ext cx="410147" cy="849249"/>
            </a:xfrm>
            <a:custGeom>
              <a:avLst/>
              <a:gdLst>
                <a:gd name="connsiteX0" fmla="*/ 329184 w 329184"/>
                <a:gd name="connsiteY0" fmla="*/ 877824 h 877824"/>
                <a:gd name="connsiteX1" fmla="*/ 0 w 329184"/>
                <a:gd name="connsiteY1" fmla="*/ 0 h 877824"/>
                <a:gd name="connsiteX0" fmla="*/ 329184 w 329184"/>
                <a:gd name="connsiteY0" fmla="*/ 877824 h 877824"/>
                <a:gd name="connsiteX1" fmla="*/ 0 w 329184"/>
                <a:gd name="connsiteY1" fmla="*/ 0 h 877824"/>
                <a:gd name="connsiteX0" fmla="*/ 410147 w 410147"/>
                <a:gd name="connsiteY0" fmla="*/ 849249 h 849249"/>
                <a:gd name="connsiteX1" fmla="*/ 0 w 410147"/>
                <a:gd name="connsiteY1" fmla="*/ 0 h 849249"/>
                <a:gd name="connsiteX0" fmla="*/ 410147 w 410147"/>
                <a:gd name="connsiteY0" fmla="*/ 849249 h 849249"/>
                <a:gd name="connsiteX1" fmla="*/ 0 w 410147"/>
                <a:gd name="connsiteY1" fmla="*/ 0 h 84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147" h="849249">
                  <a:moveTo>
                    <a:pt x="410147" y="849249"/>
                  </a:moveTo>
                  <a:cubicBezTo>
                    <a:pt x="190882" y="670941"/>
                    <a:pt x="57341" y="34499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10671048" y="3127248"/>
              <a:ext cx="640080" cy="676656"/>
            </a:xfrm>
            <a:custGeom>
              <a:avLst/>
              <a:gdLst>
                <a:gd name="connsiteX0" fmla="*/ 640080 w 640080"/>
                <a:gd name="connsiteY0" fmla="*/ 0 h 676656"/>
                <a:gd name="connsiteX1" fmla="*/ 0 w 640080"/>
                <a:gd name="connsiteY1" fmla="*/ 676656 h 676656"/>
                <a:gd name="connsiteX2" fmla="*/ 0 w 640080"/>
                <a:gd name="connsiteY2" fmla="*/ 676656 h 676656"/>
                <a:gd name="connsiteX0" fmla="*/ 640080 w 640080"/>
                <a:gd name="connsiteY0" fmla="*/ 0 h 676656"/>
                <a:gd name="connsiteX1" fmla="*/ 0 w 640080"/>
                <a:gd name="connsiteY1" fmla="*/ 676656 h 676656"/>
                <a:gd name="connsiteX2" fmla="*/ 0 w 640080"/>
                <a:gd name="connsiteY2" fmla="*/ 676656 h 676656"/>
                <a:gd name="connsiteX0" fmla="*/ 640080 w 640080"/>
                <a:gd name="connsiteY0" fmla="*/ 0 h 676656"/>
                <a:gd name="connsiteX1" fmla="*/ 0 w 640080"/>
                <a:gd name="connsiteY1" fmla="*/ 676656 h 676656"/>
                <a:gd name="connsiteX2" fmla="*/ 0 w 640080"/>
                <a:gd name="connsiteY2" fmla="*/ 676656 h 67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676656">
                  <a:moveTo>
                    <a:pt x="640080" y="0"/>
                  </a:moveTo>
                  <a:cubicBezTo>
                    <a:pt x="636270" y="268414"/>
                    <a:pt x="313372" y="608266"/>
                    <a:pt x="0" y="676656"/>
                  </a:cubicBezTo>
                  <a:lnTo>
                    <a:pt x="0" y="6766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4468551" y="4476708"/>
            <a:ext cx="3249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Overview of TTQ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/>
              <p:cNvSpPr txBox="1"/>
              <p:nvPr/>
            </p:nvSpPr>
            <p:spPr>
              <a:xfrm>
                <a:off x="5913743" y="3561474"/>
                <a:ext cx="1026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𝑔𝑟𝑎𝑑𝑖𝑒𝑛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43" y="3561474"/>
                <a:ext cx="1026755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8710503" y="3485423"/>
                <a:ext cx="1030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𝑔𝑟𝑎𝑑𝑖𝑒𝑛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503" y="3485423"/>
                <a:ext cx="1030923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25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78659" y="953282"/>
            <a:ext cx="11077702" cy="3682726"/>
            <a:chOff x="478659" y="953282"/>
            <a:chExt cx="11077702" cy="3682726"/>
          </a:xfrm>
        </p:grpSpPr>
        <p:grpSp>
          <p:nvGrpSpPr>
            <p:cNvPr id="38" name="组合 37"/>
            <p:cNvGrpSpPr/>
            <p:nvPr/>
          </p:nvGrpSpPr>
          <p:grpSpPr>
            <a:xfrm>
              <a:off x="1422085" y="1630934"/>
              <a:ext cx="2459736" cy="2636011"/>
              <a:chOff x="1143000" y="1554480"/>
              <a:chExt cx="2459736" cy="2636011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403858" y="1766593"/>
                <a:ext cx="1773428" cy="2211784"/>
                <a:chOff x="1284224" y="1364560"/>
                <a:chExt cx="1773428" cy="221178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284224" y="1364560"/>
                  <a:ext cx="1760728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Train Connectivity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1284224" y="2224580"/>
                  <a:ext cx="1760728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Prune Connections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1284224" y="3084600"/>
                  <a:ext cx="1760728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Train Weights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直接箭头连接符 18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2164588" y="1856304"/>
                  <a:ext cx="0" cy="3682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>
                  <a:stCxn id="5" idx="2"/>
                  <a:endCxn id="6" idx="0"/>
                </p:cNvCxnSpPr>
                <p:nvPr/>
              </p:nvCxnSpPr>
              <p:spPr>
                <a:xfrm>
                  <a:off x="2164588" y="2716324"/>
                  <a:ext cx="0" cy="3682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肘形连接符 22"/>
                <p:cNvCxnSpPr>
                  <a:stCxn id="6" idx="3"/>
                  <a:endCxn id="5" idx="3"/>
                </p:cNvCxnSpPr>
                <p:nvPr/>
              </p:nvCxnSpPr>
              <p:spPr>
                <a:xfrm flipV="1">
                  <a:off x="3044952" y="2470452"/>
                  <a:ext cx="12700" cy="860020"/>
                </a:xfrm>
                <a:prstGeom prst="bentConnector3">
                  <a:avLst>
                    <a:gd name="adj1" fmla="val 1800000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圆角矩形 34"/>
              <p:cNvSpPr/>
              <p:nvPr/>
            </p:nvSpPr>
            <p:spPr>
              <a:xfrm>
                <a:off x="1143000" y="1554480"/>
                <a:ext cx="2459736" cy="2636011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4763261" y="1261871"/>
              <a:ext cx="2672589" cy="3374137"/>
              <a:chOff x="4057394" y="1261871"/>
              <a:chExt cx="2672589" cy="3374137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4360854" y="1413038"/>
                <a:ext cx="1975247" cy="3071803"/>
                <a:chOff x="4411472" y="1364560"/>
                <a:chExt cx="1975247" cy="3071803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4411472" y="1364560"/>
                  <a:ext cx="1962547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Cluster the Weights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4411472" y="2224580"/>
                  <a:ext cx="1962547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Generate Code Book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4411472" y="3084600"/>
                  <a:ext cx="1962547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Quantize the Weights with Code Book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4411472" y="3944619"/>
                  <a:ext cx="1962547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Retrain Code Book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392746" y="1856304"/>
                  <a:ext cx="0" cy="3682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5392746" y="2716324"/>
                  <a:ext cx="0" cy="3682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392746" y="3576344"/>
                  <a:ext cx="0" cy="3682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肘形连接符 30"/>
                <p:cNvCxnSpPr>
                  <a:stCxn id="10" idx="3"/>
                  <a:endCxn id="9" idx="3"/>
                </p:cNvCxnSpPr>
                <p:nvPr/>
              </p:nvCxnSpPr>
              <p:spPr>
                <a:xfrm flipV="1">
                  <a:off x="6374019" y="3330472"/>
                  <a:ext cx="12700" cy="860019"/>
                </a:xfrm>
                <a:prstGeom prst="bentConnector3">
                  <a:avLst>
                    <a:gd name="adj1" fmla="val 1800000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圆角矩形 35"/>
              <p:cNvSpPr/>
              <p:nvPr/>
            </p:nvSpPr>
            <p:spPr>
              <a:xfrm>
                <a:off x="4057394" y="1261871"/>
                <a:ext cx="2672589" cy="3374137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317291" y="2069967"/>
              <a:ext cx="2313433" cy="1757944"/>
              <a:chOff x="7461503" y="2002537"/>
              <a:chExt cx="2313433" cy="1757944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7636946" y="2205627"/>
                <a:ext cx="1962547" cy="1351764"/>
                <a:chOff x="7639304" y="1364560"/>
                <a:chExt cx="1962547" cy="1351764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7639304" y="1364560"/>
                  <a:ext cx="1962547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Encode Weights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7639304" y="2224580"/>
                  <a:ext cx="1962547" cy="4917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Encode Index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圆角矩形 36"/>
              <p:cNvSpPr/>
              <p:nvPr/>
            </p:nvSpPr>
            <p:spPr>
              <a:xfrm>
                <a:off x="7461503" y="2002537"/>
                <a:ext cx="2313433" cy="1757944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右箭头 40"/>
            <p:cNvSpPr/>
            <p:nvPr/>
          </p:nvSpPr>
          <p:spPr>
            <a:xfrm>
              <a:off x="738125" y="2768853"/>
              <a:ext cx="486481" cy="3601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4079300" y="2768853"/>
              <a:ext cx="486481" cy="3601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右箭头 42"/>
            <p:cNvSpPr/>
            <p:nvPr/>
          </p:nvSpPr>
          <p:spPr>
            <a:xfrm>
              <a:off x="7633330" y="2768853"/>
              <a:ext cx="486481" cy="3601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箭头 43"/>
            <p:cNvSpPr/>
            <p:nvPr/>
          </p:nvSpPr>
          <p:spPr>
            <a:xfrm>
              <a:off x="10828203" y="2768853"/>
              <a:ext cx="486481" cy="36017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94572" y="1306690"/>
              <a:ext cx="279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Pruning: less number of weights</a:t>
              </a:r>
              <a:endParaRPr lang="zh-CN" altLang="en-US" sz="14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65790" y="953282"/>
              <a:ext cx="2888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Quantization: less bits per weight</a:t>
              </a:r>
              <a:endParaRPr lang="zh-CN" altLang="en-US" sz="1400" b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621049" y="1754241"/>
              <a:ext cx="1705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Huffman Encoding</a:t>
              </a:r>
              <a:endParaRPr lang="zh-CN" altLang="en-US" sz="1400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75755" y="2273918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o</a:t>
              </a:r>
              <a:r>
                <a:rPr lang="en-US" altLang="zh-CN" sz="1400" dirty="0" smtClean="0"/>
                <a:t>riginal</a:t>
              </a:r>
            </a:p>
            <a:p>
              <a:pPr algn="ctr"/>
              <a:r>
                <a:rPr lang="en-US" altLang="zh-CN" sz="1400" dirty="0" smtClean="0"/>
                <a:t>network</a:t>
              </a:r>
              <a:endParaRPr lang="zh-CN" altLang="en-US" sz="14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8659" y="3122974"/>
              <a:ext cx="1002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o</a:t>
              </a:r>
              <a:r>
                <a:rPr lang="en-US" altLang="zh-CN" sz="1400" dirty="0" smtClean="0"/>
                <a:t>riginal size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1328" y="2273918"/>
              <a:ext cx="1002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</a:t>
              </a:r>
              <a:r>
                <a:rPr lang="en-US" altLang="zh-CN" sz="1400" dirty="0" smtClean="0"/>
                <a:t>ame accuracy</a:t>
              </a:r>
              <a:endParaRPr lang="zh-CN" altLang="en-US" sz="1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1328" y="3122974"/>
              <a:ext cx="1002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9x-13x reduction</a:t>
              </a: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375357" y="2273918"/>
              <a:ext cx="1002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</a:t>
              </a:r>
              <a:r>
                <a:rPr lang="en-US" altLang="zh-CN" sz="1400" dirty="0" smtClean="0"/>
                <a:t>ame accuracy</a:t>
              </a: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375357" y="3122974"/>
              <a:ext cx="1002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27x-31x reduction</a:t>
              </a:r>
              <a:endParaRPr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553935" y="2273918"/>
              <a:ext cx="1002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</a:t>
              </a:r>
              <a:r>
                <a:rPr lang="en-US" altLang="zh-CN" sz="1400" dirty="0" smtClean="0"/>
                <a:t>ame accuracy</a:t>
              </a: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553935" y="3122974"/>
              <a:ext cx="1002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35x-49x reduction</a:t>
              </a:r>
              <a:endParaRPr lang="zh-CN" altLang="en-US" sz="1400" dirty="0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2773641" y="4778298"/>
            <a:ext cx="6487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Compression pipeline of Deep Compression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57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7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254</Words>
  <Application>Microsoft Office PowerPoint</Application>
  <PresentationFormat>宽屏</PresentationFormat>
  <Paragraphs>101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robot</dc:creator>
  <cp:lastModifiedBy>ice robot</cp:lastModifiedBy>
  <cp:revision>26</cp:revision>
  <dcterms:created xsi:type="dcterms:W3CDTF">2017-06-18T07:44:59Z</dcterms:created>
  <dcterms:modified xsi:type="dcterms:W3CDTF">2017-06-20T15:55:07Z</dcterms:modified>
</cp:coreProperties>
</file>