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0" r:id="rId3"/>
    <p:sldId id="271" r:id="rId4"/>
    <p:sldId id="272" r:id="rId5"/>
    <p:sldId id="263" r:id="rId6"/>
    <p:sldId id="264" r:id="rId7"/>
    <p:sldId id="273" r:id="rId8"/>
    <p:sldId id="274" r:id="rId9"/>
    <p:sldId id="265" r:id="rId10"/>
    <p:sldId id="266" r:id="rId11"/>
    <p:sldId id="267" r:id="rId12"/>
    <p:sldId id="268" r:id="rId13"/>
    <p:sldId id="275" r:id="rId14"/>
    <p:sldId id="269" r:id="rId15"/>
    <p:sldId id="270" r:id="rId16"/>
    <p:sldId id="262" r:id="rId17"/>
  </p:sldIdLst>
  <p:sldSz cx="10693400" cy="7561263"/>
  <p:notesSz cx="9144000" cy="68580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9" autoAdjust="0"/>
  </p:normalViewPr>
  <p:slideViewPr>
    <p:cSldViewPr>
      <p:cViewPr varScale="1">
        <p:scale>
          <a:sx n="99" d="100"/>
          <a:sy n="99" d="100"/>
        </p:scale>
        <p:origin x="1464" y="84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EC80F-2854-4AC1-9CA3-73FBD402D778}" type="datetimeFigureOut">
              <a:rPr lang="en-ZA" smtClean="0"/>
              <a:pPr/>
              <a:t>2022/02/11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14350"/>
            <a:ext cx="36385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9B774-C318-4D3A-9CB2-5BFAB1D0B981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1528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Reasons inducing,</a:t>
            </a:r>
            <a:r>
              <a:rPr lang="en-ZA" baseline="0" dirty="0" smtClean="0"/>
              <a:t> resource constrained/limitations of M-technologies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9B774-C318-4D3A-9CB2-5BFAB1D0B981}" type="slidenum">
              <a:rPr lang="en-ZA" smtClean="0"/>
              <a:pPr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0745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ICT</a:t>
            </a:r>
            <a:r>
              <a:rPr lang="en-ZA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an umbrella term that includes any communication </a:t>
            </a:r>
            <a:r>
              <a:rPr lang="en-ZA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: </a:t>
            </a:r>
            <a:r>
              <a:rPr lang="en-ZA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cellular phones, computer and network hardware and software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9B774-C318-4D3A-9CB2-5BFAB1D0B981}" type="slidenum">
              <a:rPr lang="en-ZA" smtClean="0"/>
              <a:pPr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53871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Positivist – Critical realist, interpretive in nature</a:t>
            </a:r>
          </a:p>
          <a:p>
            <a:r>
              <a:rPr lang="en-ZA" dirty="0" smtClean="0"/>
              <a:t>Survey  -Acquiring information about one or more groups of people</a:t>
            </a:r>
          </a:p>
          <a:p>
            <a:r>
              <a:rPr lang="en-ZA" dirty="0" smtClean="0"/>
              <a:t>Questionnaires – plan&amp; construct to yield useful data</a:t>
            </a:r>
          </a:p>
          <a:p>
            <a:r>
              <a:rPr lang="en-ZA" dirty="0" smtClean="0"/>
              <a:t>SPSS Scientific Package for the Science </a:t>
            </a:r>
            <a:r>
              <a:rPr lang="en-ZA" smtClean="0"/>
              <a:t>serivces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9B774-C318-4D3A-9CB2-5BFAB1D0B981}" type="slidenum">
              <a:rPr lang="en-ZA" smtClean="0"/>
              <a:pPr/>
              <a:t>11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997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Slideshow p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373"/>
            <a:ext cx="10693400" cy="729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400" y="1836000"/>
            <a:ext cx="9089391" cy="1296559"/>
          </a:xfrm>
        </p:spPr>
        <p:txBody>
          <a:bodyPr anchor="t"/>
          <a:lstStyle>
            <a:lvl1pPr algn="l">
              <a:defRPr sz="4000" b="1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400" y="3398400"/>
            <a:ext cx="9112796" cy="720052"/>
          </a:xfrm>
        </p:spPr>
        <p:txBody>
          <a:bodyPr/>
          <a:lstStyle>
            <a:lvl1pPr marL="0" indent="0" algn="l">
              <a:buNone/>
              <a:defRPr sz="25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Z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 smtClean="0"/>
              <a:t>2013/08/01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ZA" dirty="0" smtClean="0"/>
              <a:t>TUT Branding</a:t>
            </a:r>
            <a:endParaRPr lang="en-ZA" dirty="0"/>
          </a:p>
        </p:txBody>
      </p:sp>
      <p:sp>
        <p:nvSpPr>
          <p:cNvPr id="11" name="Slide Number Placeholder 8"/>
          <p:cNvSpPr txBox="1">
            <a:spLocks/>
          </p:cNvSpPr>
          <p:nvPr userDrawn="1"/>
        </p:nvSpPr>
        <p:spPr>
          <a:xfrm>
            <a:off x="7663605" y="7008172"/>
            <a:ext cx="2495127" cy="402568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algn="r" defTabSz="914382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56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28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00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7213" indent="1588" algn="l" defTabSz="91281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fld id="{7AB03849-93A2-4A7F-AEEC-ED6D1E70B0AE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 bwMode="auto">
          <a:xfrm>
            <a:off x="5706739" y="360251"/>
            <a:ext cx="4608513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Autofit/>
          </a:bodyPr>
          <a:lstStyle>
            <a:lvl1pPr marL="341313" indent="-34131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52" indent="-228596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43" indent="-228596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4" indent="-228596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5" indent="-228596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31"/>
              </a:lnSpc>
              <a:buNone/>
            </a:pPr>
            <a:r>
              <a:rPr lang="en-ZA" sz="1400" b="1" dirty="0" smtClean="0">
                <a:solidFill>
                  <a:srgbClr val="E31837"/>
                </a:solidFill>
                <a:latin typeface="Arial" pitchFamily="34" charset="0"/>
                <a:cs typeface="Arial" pitchFamily="34" charset="0"/>
              </a:rPr>
              <a:t>Corporate</a:t>
            </a:r>
            <a:r>
              <a:rPr lang="en-ZA" sz="1400" b="1" baseline="0" dirty="0" smtClean="0">
                <a:solidFill>
                  <a:srgbClr val="E31837"/>
                </a:solidFill>
                <a:latin typeface="Arial" pitchFamily="34" charset="0"/>
                <a:cs typeface="Arial" pitchFamily="34" charset="0"/>
              </a:rPr>
              <a:t> Affairs and Marketing (CA&amp;M)</a:t>
            </a:r>
            <a:endParaRPr lang="en-ZA" sz="1400" b="1" dirty="0" smtClean="0">
              <a:solidFill>
                <a:srgbClr val="E31837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ts val="1131"/>
              </a:lnSpc>
              <a:buNone/>
            </a:pPr>
            <a:r>
              <a:rPr lang="en-ZA" sz="1400" dirty="0" smtClean="0">
                <a:latin typeface="Arial" pitchFamily="34" charset="0"/>
                <a:cs typeface="Arial" pitchFamily="34" charset="0"/>
              </a:rPr>
              <a:t>Brand and</a:t>
            </a:r>
            <a:r>
              <a:rPr lang="en-ZA" sz="1400" baseline="0" dirty="0" smtClean="0">
                <a:latin typeface="Arial" pitchFamily="34" charset="0"/>
                <a:cs typeface="Arial" pitchFamily="34" charset="0"/>
              </a:rPr>
              <a:t> Events Management</a:t>
            </a:r>
            <a:endParaRPr lang="en-ZA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1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51575-FE31-4616-8BA1-1CC4F8E76236}" type="datetime1">
              <a:rPr lang="en-ZA" smtClean="0"/>
              <a:pPr>
                <a:defRPr/>
              </a:pPr>
              <a:t>2022/02/11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C0F78-1A7C-439D-9529-360E7FD7599B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98401" y="1569600"/>
            <a:ext cx="9472836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ZA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98400" y="3398399"/>
            <a:ext cx="9462036" cy="3406567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870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51575-FE31-4616-8BA1-1CC4F8E76236}" type="datetime1">
              <a:rPr lang="en-ZA" smtClean="0"/>
              <a:pPr>
                <a:defRPr/>
              </a:pPr>
              <a:t>2022/02/11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C0F78-1A7C-439D-9529-360E7FD7599B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98401" y="1569600"/>
            <a:ext cx="9472836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ZA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98400" y="3398400"/>
            <a:ext cx="9462036" cy="3262551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500"/>
            </a:lvl2pPr>
            <a:lvl3pPr marL="914400" indent="0">
              <a:buNone/>
              <a:defRPr sz="2500"/>
            </a:lvl3pPr>
            <a:lvl4pPr marL="1371600" indent="0">
              <a:buNone/>
              <a:defRPr sz="2500"/>
            </a:lvl4pPr>
            <a:lvl5pPr marL="1828800" indent="0">
              <a:buNone/>
              <a:defRPr sz="2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735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401" y="1569600"/>
            <a:ext cx="940082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400" y="3398400"/>
            <a:ext cx="4519402" cy="3456384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811" y="3398400"/>
            <a:ext cx="4663417" cy="3456384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2FD8A-CFE2-42F8-92F3-9F9499E7F3E3}" type="datetime1">
              <a:rPr lang="en-ZA" smtClean="0"/>
              <a:pPr>
                <a:defRPr/>
              </a:pPr>
              <a:t>2022/02/11</a:t>
            </a:fld>
            <a:endParaRPr lang="en-ZA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967AA-7EA4-4145-BA47-1DA39AE63AEC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0380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51575-FE31-4616-8BA1-1CC4F8E76236}" type="datetime1">
              <a:rPr lang="en-ZA" smtClean="0"/>
              <a:pPr>
                <a:defRPr/>
              </a:pPr>
              <a:t>2022/02/11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C0F78-1A7C-439D-9529-360E7FD7599B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98401" y="1569600"/>
            <a:ext cx="9472836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ZA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98400" y="2916535"/>
            <a:ext cx="9462036" cy="3406567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780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E52A3-41A8-420F-95F5-4E7EAC7118A6}" type="datetime1">
              <a:rPr lang="en-ZA" smtClean="0"/>
              <a:pPr>
                <a:defRPr/>
              </a:pPr>
              <a:t>2022/02/11</a:t>
            </a:fld>
            <a:endParaRPr lang="en-ZA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A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A3F5D-7979-4746-BD61-A95278CAA47E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039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Slideshow p2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239"/>
            <a:ext cx="10682933" cy="730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98401" y="1569600"/>
            <a:ext cx="9472836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ZA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8400" y="3060551"/>
            <a:ext cx="9420225" cy="36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 defTabSz="914382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ZA" dirty="0" smtClean="0"/>
              <a:t>2013/08/01</a:t>
            </a:r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 defTabSz="914382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ZA" dirty="0" smtClean="0"/>
              <a:t>Branding </a:t>
            </a:r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 defTabSz="914382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4CDB8B7-2A34-4073-9A49-3F2B88761ECA}" type="slidenum">
              <a:rPr lang="en-ZA"/>
              <a:pPr>
                <a:defRPr/>
              </a:pPr>
              <a:t>‹#›</a:t>
            </a:fld>
            <a:endParaRPr lang="en-ZA" dirty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 bwMode="auto">
          <a:xfrm>
            <a:off x="5706739" y="360251"/>
            <a:ext cx="4608513" cy="4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Autofit/>
          </a:bodyPr>
          <a:lstStyle>
            <a:lvl1pPr marL="341313" indent="-34131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413" indent="-22701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613" indent="-22701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813" indent="-227013" algn="l" defTabSz="912813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52" indent="-228596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43" indent="-228596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34" indent="-228596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25" indent="-228596" algn="l" defTabSz="91438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31"/>
              </a:lnSpc>
              <a:buNone/>
            </a:pPr>
            <a:r>
              <a:rPr lang="en-ZA" sz="1400" b="1" dirty="0" smtClean="0">
                <a:solidFill>
                  <a:srgbClr val="E31837"/>
                </a:solidFill>
                <a:latin typeface="Arial" pitchFamily="34" charset="0"/>
                <a:cs typeface="Arial" pitchFamily="34" charset="0"/>
              </a:rPr>
              <a:t>Corporate</a:t>
            </a:r>
            <a:r>
              <a:rPr lang="en-ZA" sz="1400" b="1" baseline="0" dirty="0" smtClean="0">
                <a:solidFill>
                  <a:srgbClr val="E31837"/>
                </a:solidFill>
                <a:latin typeface="Arial" pitchFamily="34" charset="0"/>
                <a:cs typeface="Arial" pitchFamily="34" charset="0"/>
              </a:rPr>
              <a:t> Affairs and Marketing (CA&amp;M)</a:t>
            </a:r>
            <a:r>
              <a:rPr lang="en-ZA" sz="1400" b="1" dirty="0" smtClean="0">
                <a:solidFill>
                  <a:srgbClr val="E31837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lnSpc>
                <a:spcPts val="1131"/>
              </a:lnSpc>
              <a:buNone/>
            </a:pPr>
            <a:r>
              <a:rPr lang="en-ZA" sz="1400" dirty="0" smtClean="0">
                <a:latin typeface="Arial" pitchFamily="34" charset="0"/>
                <a:cs typeface="Arial" pitchFamily="34" charset="0"/>
              </a:rPr>
              <a:t>Brand and</a:t>
            </a:r>
            <a:r>
              <a:rPr lang="en-ZA" sz="1400" baseline="0" dirty="0" smtClean="0">
                <a:latin typeface="Arial" pitchFamily="34" charset="0"/>
                <a:cs typeface="Arial" pitchFamily="34" charset="0"/>
              </a:rPr>
              <a:t> Event Management</a:t>
            </a:r>
            <a:endParaRPr lang="en-ZA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7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2813" rtl="0" fontAlgn="base">
        <a:spcBef>
          <a:spcPct val="0"/>
        </a:spcBef>
        <a:spcAft>
          <a:spcPct val="0"/>
        </a:spcAft>
        <a:defRPr sz="4000" b="1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86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5813" indent="-227013" algn="l" defTabSz="912813" rtl="0" fontAlgn="base">
        <a:spcBef>
          <a:spcPct val="20000"/>
        </a:spcBef>
        <a:spcAft>
          <a:spcPct val="0"/>
        </a:spcAft>
        <a:buFont typeface="Arial" charset="0"/>
        <a:buChar char="»"/>
        <a:defRPr sz="2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52" indent="-228596" algn="l" defTabSz="9143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3" indent="-228596" algn="l" defTabSz="9143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34" indent="-228596" algn="l" defTabSz="9143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25" indent="-228596" algn="l" defTabSz="9143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4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5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6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7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9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0" algn="l" defTabSz="9143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148" y="1836000"/>
            <a:ext cx="9649072" cy="1656599"/>
          </a:xfrm>
        </p:spPr>
        <p:txBody>
          <a:bodyPr/>
          <a:lstStyle/>
          <a:p>
            <a:pPr algn="ctr"/>
            <a:r>
              <a:rPr lang="en-US" sz="3200" dirty="0"/>
              <a:t>FACTORS INFLUENCING THE USE OF MOBILE TECHNOLOGIES IN RESOURCE-CONSTRAINED RURAL SCHOOLS OF </a:t>
            </a:r>
            <a:r>
              <a:rPr lang="en-US" sz="3200" dirty="0" smtClean="0"/>
              <a:t>NORTH WEST</a:t>
            </a:r>
            <a:r>
              <a:rPr lang="en-ZA" sz="3200" dirty="0"/>
              <a:t/>
            </a:r>
            <a:br>
              <a:rPr lang="en-ZA" sz="3200" dirty="0"/>
            </a:br>
            <a:endParaRPr lang="en-Z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8188" y="3492599"/>
            <a:ext cx="9112796" cy="3240360"/>
          </a:xfrm>
        </p:spPr>
        <p:txBody>
          <a:bodyPr/>
          <a:lstStyle/>
          <a:p>
            <a:pPr algn="ctr"/>
            <a:r>
              <a:rPr lang="en-ZA" sz="3600" dirty="0" err="1" smtClean="0"/>
              <a:t>MTech</a:t>
            </a:r>
            <a:r>
              <a:rPr lang="en-ZA" sz="3600" dirty="0" smtClean="0"/>
              <a:t> BIS - Full Dissertation</a:t>
            </a:r>
          </a:p>
          <a:p>
            <a:pPr algn="ctr"/>
            <a:r>
              <a:rPr lang="en-ZA" sz="3600" smtClean="0"/>
              <a:t>Supervisors: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24708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C0F78-1A7C-439D-9529-360E7FD7599B}" type="slidenum">
              <a:rPr lang="en-ZA" smtClean="0"/>
              <a:pPr>
                <a:defRPr/>
              </a:pPr>
              <a:t>10</a:t>
            </a:fld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8401" y="972320"/>
            <a:ext cx="9472836" cy="1224135"/>
          </a:xfrm>
        </p:spPr>
        <p:txBody>
          <a:bodyPr/>
          <a:lstStyle/>
          <a:p>
            <a:pPr lvl="0"/>
            <a:r>
              <a:rPr lang="en-US" sz="3200" dirty="0"/>
              <a:t>Significance/Benefits of </a:t>
            </a:r>
            <a:r>
              <a:rPr lang="en-US" sz="3200" dirty="0" smtClean="0"/>
              <a:t>Study</a:t>
            </a:r>
            <a:endParaRPr lang="en-ZA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66180" y="1980431"/>
            <a:ext cx="9462036" cy="4270663"/>
          </a:xfrm>
        </p:spPr>
        <p:txBody>
          <a:bodyPr/>
          <a:lstStyle/>
          <a:p>
            <a:pPr marL="0" indent="0" algn="just">
              <a:spcAft>
                <a:spcPts val="600"/>
              </a:spcAft>
              <a:buNone/>
            </a:pPr>
            <a:r>
              <a:rPr lang="en-US" altLang="en-US" sz="2800" dirty="0"/>
              <a:t>Integration </a:t>
            </a:r>
            <a:r>
              <a:rPr lang="en-US" altLang="en-US" sz="2800" dirty="0" smtClean="0"/>
              <a:t>of mobile technologies in teaching and learning has the potential to overcome many challenges that are faced by rural schools in North West.</a:t>
            </a:r>
          </a:p>
          <a:p>
            <a:pPr marL="0" indent="0">
              <a:buNone/>
            </a:pPr>
            <a:r>
              <a:rPr lang="en-ZA" sz="3200" b="1" cap="all" dirty="0" smtClean="0">
                <a:ea typeface="+mj-ea"/>
              </a:rPr>
              <a:t>CONTRIBUTION</a:t>
            </a:r>
          </a:p>
          <a:p>
            <a:pPr marL="0" indent="0" algn="just">
              <a:buNone/>
            </a:pPr>
            <a:r>
              <a:rPr lang="en-ZA" sz="2800" cap="all" dirty="0" smtClean="0">
                <a:ea typeface="+mj-ea"/>
              </a:rPr>
              <a:t>T</a:t>
            </a:r>
            <a:r>
              <a:rPr lang="en-ZA" sz="2800" dirty="0" smtClean="0">
                <a:ea typeface="+mj-ea"/>
              </a:rPr>
              <a:t>his study is expected to contribute and help educational professionals to improve the success rate of integrating mobile learning technologies in North West rural schools</a:t>
            </a:r>
            <a:endParaRPr lang="en-ZA" sz="2800" cap="all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704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C0F78-1A7C-439D-9529-360E7FD7599B}" type="slidenum">
              <a:rPr lang="en-ZA" smtClean="0"/>
              <a:pPr>
                <a:defRPr/>
              </a:pPr>
              <a:t>11</a:t>
            </a:fld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2204" y="828304"/>
            <a:ext cx="9472836" cy="792088"/>
          </a:xfrm>
        </p:spPr>
        <p:txBody>
          <a:bodyPr/>
          <a:lstStyle/>
          <a:p>
            <a:pPr lvl="0"/>
            <a:r>
              <a:rPr lang="en-US" sz="3200" dirty="0"/>
              <a:t>Research Design and </a:t>
            </a:r>
            <a:r>
              <a:rPr lang="en-US" sz="3200" dirty="0" smtClean="0"/>
              <a:t>Methodology</a:t>
            </a:r>
            <a:endParaRPr lang="en-ZA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610921"/>
              </p:ext>
            </p:extLst>
          </p:nvPr>
        </p:nvGraphicFramePr>
        <p:xfrm>
          <a:off x="698500" y="1476377"/>
          <a:ext cx="9461500" cy="532066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73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477">
                <a:tc>
                  <a:txBody>
                    <a:bodyPr/>
                    <a:lstStyle/>
                    <a:p>
                      <a:r>
                        <a:rPr lang="en-ZA" sz="2800" dirty="0" smtClean="0"/>
                        <a:t>RESEARCH DESIGN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800" dirty="0" smtClean="0"/>
                        <a:t>METHODOLOGY</a:t>
                      </a:r>
                      <a:endParaRPr lang="en-Z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12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Paradigm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Positivism</a:t>
                      </a:r>
                      <a:endParaRPr lang="en-Z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12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Research approach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Quantitative</a:t>
                      </a:r>
                      <a:endParaRPr lang="en-Z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12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Research</a:t>
                      </a:r>
                      <a:r>
                        <a:rPr lang="en-ZA" sz="2400" baseline="0" dirty="0" smtClean="0"/>
                        <a:t> Strategy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Survey</a:t>
                      </a:r>
                      <a:endParaRPr lang="en-Z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12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Sampling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Stratified random sampling</a:t>
                      </a:r>
                      <a:endParaRPr lang="en-Z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12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Data collection</a:t>
                      </a:r>
                      <a:r>
                        <a:rPr lang="en-ZA" sz="2400" baseline="0" dirty="0" smtClean="0"/>
                        <a:t> methods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Questionnaires</a:t>
                      </a:r>
                      <a:endParaRPr lang="en-Z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126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Data analysis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SPSS lens of UTAUT</a:t>
                      </a:r>
                      <a:endParaRPr lang="en-Z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7430"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Ethical consideration</a:t>
                      </a:r>
                      <a:endParaRPr lang="en-Z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2400" dirty="0" smtClean="0"/>
                        <a:t>TUT ethical clearance, approvals from respective channels</a:t>
                      </a:r>
                      <a:r>
                        <a:rPr lang="en-ZA" sz="2400" baseline="0" dirty="0" smtClean="0"/>
                        <a:t> within the selected schools, and participant’s informed consent</a:t>
                      </a:r>
                      <a:endParaRPr lang="en-Z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80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C0F78-1A7C-439D-9529-360E7FD7599B}" type="slidenum">
              <a:rPr lang="en-ZA" smtClean="0"/>
              <a:pPr>
                <a:defRPr/>
              </a:pPr>
              <a:t>12</a:t>
            </a:fld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2203" y="756295"/>
            <a:ext cx="9289033" cy="648072"/>
          </a:xfrm>
        </p:spPr>
        <p:txBody>
          <a:bodyPr/>
          <a:lstStyle/>
          <a:p>
            <a:r>
              <a:rPr lang="en-US" sz="3200" dirty="0"/>
              <a:t>Preliminary Literature Review</a:t>
            </a:r>
            <a:endParaRPr lang="en-ZA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98400" y="1332359"/>
            <a:ext cx="9462036" cy="5832648"/>
          </a:xfrm>
        </p:spPr>
        <p:txBody>
          <a:bodyPr/>
          <a:lstStyle/>
          <a:p>
            <a:pPr algn="just"/>
            <a:r>
              <a:rPr lang="en-ZA" dirty="0" smtClean="0"/>
              <a:t>Experience has proved that e-learning benefits are often used to merely underpin traditional approaches to learning (</a:t>
            </a:r>
            <a:r>
              <a:rPr lang="en-ZA" dirty="0" err="1" smtClean="0"/>
              <a:t>Schulmeister</a:t>
            </a:r>
            <a:r>
              <a:rPr lang="en-ZA" dirty="0" smtClean="0"/>
              <a:t>, 2006) </a:t>
            </a:r>
            <a:r>
              <a:rPr lang="en-US" dirty="0" smtClean="0"/>
              <a:t>.</a:t>
            </a:r>
            <a:endParaRPr lang="en-ZA" dirty="0"/>
          </a:p>
          <a:p>
            <a:pPr algn="just" eaLnBrk="1" hangingPunct="1"/>
            <a:r>
              <a:rPr lang="en-US" dirty="0"/>
              <a:t>In South Africa, education has become its national priority because of underdeveloped human resources (</a:t>
            </a:r>
            <a:r>
              <a:rPr lang="en-US" dirty="0" err="1"/>
              <a:t>Jonston</a:t>
            </a:r>
            <a:r>
              <a:rPr lang="en-US" dirty="0"/>
              <a:t>, </a:t>
            </a:r>
            <a:r>
              <a:rPr lang="en-US" dirty="0" err="1"/>
              <a:t>Tufvesson</a:t>
            </a:r>
            <a:r>
              <a:rPr lang="en-US" dirty="0"/>
              <a:t> &amp; Johnston, 2010</a:t>
            </a:r>
            <a:r>
              <a:rPr lang="en-US" dirty="0" smtClean="0"/>
              <a:t>).</a:t>
            </a:r>
          </a:p>
          <a:p>
            <a:pPr algn="just"/>
            <a:r>
              <a:rPr lang="en-US" b="1" dirty="0"/>
              <a:t>The </a:t>
            </a:r>
            <a:r>
              <a:rPr lang="en-US" b="1" dirty="0" smtClean="0"/>
              <a:t>benefits </a:t>
            </a:r>
            <a:r>
              <a:rPr lang="en-US" b="1" dirty="0"/>
              <a:t>of </a:t>
            </a:r>
            <a:r>
              <a:rPr lang="en-US" b="1" dirty="0" smtClean="0"/>
              <a:t>m-technologies: </a:t>
            </a:r>
            <a:r>
              <a:rPr lang="en-US" dirty="0" smtClean="0"/>
              <a:t>education </a:t>
            </a:r>
            <a:r>
              <a:rPr lang="en-US" dirty="0"/>
              <a:t>relationship can also be enhanced through integrating </a:t>
            </a:r>
            <a:r>
              <a:rPr lang="en-US" dirty="0" smtClean="0"/>
              <a:t>m-technologies </a:t>
            </a:r>
            <a:r>
              <a:rPr lang="en-US" dirty="0"/>
              <a:t>in </a:t>
            </a:r>
            <a:r>
              <a:rPr lang="en-US" dirty="0" smtClean="0"/>
              <a:t>learning (</a:t>
            </a:r>
            <a:r>
              <a:rPr lang="en-US" dirty="0" err="1" smtClean="0"/>
              <a:t>Chib</a:t>
            </a:r>
            <a:r>
              <a:rPr lang="en-US" dirty="0"/>
              <a:t>, </a:t>
            </a:r>
            <a:r>
              <a:rPr lang="en-US" dirty="0" smtClean="0"/>
              <a:t>2010</a:t>
            </a:r>
            <a:r>
              <a:rPr lang="en-US" dirty="0"/>
              <a:t>) 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Integration challenges</a:t>
            </a:r>
            <a:r>
              <a:rPr lang="en-US" dirty="0" smtClean="0"/>
              <a:t>: </a:t>
            </a:r>
            <a:r>
              <a:rPr lang="en-US" dirty="0"/>
              <a:t>technological development and the level of technological penetration in Africa has a negative impact, for example, teachers having fears about using technology in their </a:t>
            </a:r>
            <a:r>
              <a:rPr lang="en-US" dirty="0" smtClean="0"/>
              <a:t>classrooms </a:t>
            </a:r>
            <a:r>
              <a:rPr lang="en-US" dirty="0"/>
              <a:t>(Barker et al., 2006) </a:t>
            </a:r>
            <a:r>
              <a:rPr lang="en-US" dirty="0" smtClean="0"/>
              <a:t>.</a:t>
            </a:r>
            <a:endParaRPr lang="en-ZA" dirty="0" smtClean="0"/>
          </a:p>
          <a:p>
            <a:pPr algn="just"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6988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C0F78-1A7C-439D-9529-360E7FD7599B}" type="slidenum">
              <a:rPr lang="en-ZA" smtClean="0"/>
              <a:pPr>
                <a:defRPr/>
              </a:pPr>
              <a:t>13</a:t>
            </a:fld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2203" y="756295"/>
            <a:ext cx="9289033" cy="648072"/>
          </a:xfrm>
        </p:spPr>
        <p:txBody>
          <a:bodyPr/>
          <a:lstStyle/>
          <a:p>
            <a:r>
              <a:rPr lang="en-US" sz="3200" dirty="0" smtClean="0"/>
              <a:t>CONCEPTUAL FRAMEWORK</a:t>
            </a:r>
            <a:endParaRPr lang="en-ZA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98400" y="1332359"/>
            <a:ext cx="9462036" cy="5832648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 algn="just"/>
            <a:r>
              <a:rPr lang="en-US" sz="2000" dirty="0" smtClean="0"/>
              <a:t>Figure </a:t>
            </a:r>
            <a:r>
              <a:rPr lang="en-US" sz="2000" dirty="0"/>
              <a:t>1: Research Model (Adapted UTAUT by </a:t>
            </a:r>
            <a:r>
              <a:rPr lang="en-US" sz="2000" dirty="0" err="1"/>
              <a:t>Ventakesh</a:t>
            </a:r>
            <a:r>
              <a:rPr lang="en-US" sz="2000" dirty="0"/>
              <a:t> et al., 2003)</a:t>
            </a:r>
            <a:endParaRPr lang="en-ZA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12" y="1398531"/>
            <a:ext cx="8136904" cy="447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457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C0F78-1A7C-439D-9529-360E7FD7599B}" type="slidenum">
              <a:rPr lang="en-ZA" smtClean="0"/>
              <a:pPr>
                <a:defRPr/>
              </a:pPr>
              <a:t>14</a:t>
            </a:fld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4172" y="972320"/>
            <a:ext cx="9472836" cy="576063"/>
          </a:xfrm>
        </p:spPr>
        <p:txBody>
          <a:bodyPr/>
          <a:lstStyle/>
          <a:p>
            <a:r>
              <a:rPr lang="en-US" sz="3200" dirty="0" smtClean="0"/>
              <a:t>Project Plan</a:t>
            </a:r>
            <a:endParaRPr lang="en-ZA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98400" y="1764407"/>
            <a:ext cx="9462036" cy="4824536"/>
          </a:xfrm>
        </p:spPr>
        <p:txBody>
          <a:bodyPr/>
          <a:lstStyle/>
          <a:p>
            <a:pPr lvl="0" rtl="0">
              <a:lnSpc>
                <a:spcPct val="200000"/>
              </a:lnSpc>
            </a:pPr>
            <a:r>
              <a:rPr lang="en-US" sz="2000" b="1" dirty="0" smtClean="0"/>
              <a:t>Chapter 1:</a:t>
            </a:r>
            <a:r>
              <a:rPr lang="en-US" sz="2000" dirty="0" smtClean="0"/>
              <a:t> Background of the study</a:t>
            </a:r>
            <a:endParaRPr lang="en-ZA" sz="2000" dirty="0"/>
          </a:p>
          <a:p>
            <a:pPr lvl="0" rtl="0">
              <a:lnSpc>
                <a:spcPct val="200000"/>
              </a:lnSpc>
            </a:pPr>
            <a:r>
              <a:rPr lang="en-US" sz="2000" b="1" dirty="0" smtClean="0"/>
              <a:t>Chapter 2: </a:t>
            </a:r>
            <a:r>
              <a:rPr lang="en-US" sz="2000" dirty="0"/>
              <a:t>Empirical Literature</a:t>
            </a:r>
            <a:endParaRPr lang="en-ZA" sz="2000" dirty="0"/>
          </a:p>
          <a:p>
            <a:pPr lvl="0" rtl="0">
              <a:lnSpc>
                <a:spcPct val="200000"/>
              </a:lnSpc>
            </a:pPr>
            <a:r>
              <a:rPr lang="en-US" sz="2000" b="1" dirty="0" smtClean="0"/>
              <a:t>Chapter 3: </a:t>
            </a:r>
            <a:r>
              <a:rPr lang="en-ZA" sz="2000" dirty="0"/>
              <a:t>Theoretical Literature</a:t>
            </a:r>
          </a:p>
          <a:p>
            <a:pPr lvl="0" rtl="0">
              <a:lnSpc>
                <a:spcPct val="200000"/>
              </a:lnSpc>
            </a:pPr>
            <a:r>
              <a:rPr lang="en-ZA" sz="2000" b="1" dirty="0" smtClean="0"/>
              <a:t>Chapter 4: </a:t>
            </a:r>
            <a:r>
              <a:rPr lang="en-ZA" sz="2000" dirty="0"/>
              <a:t>Research Methodology and Design</a:t>
            </a:r>
          </a:p>
          <a:p>
            <a:pPr lvl="0" rtl="0">
              <a:lnSpc>
                <a:spcPct val="200000"/>
              </a:lnSpc>
            </a:pPr>
            <a:r>
              <a:rPr lang="en-ZA" sz="2000" b="1" dirty="0" smtClean="0"/>
              <a:t>Chapter 5: </a:t>
            </a:r>
            <a:r>
              <a:rPr lang="en-ZA" sz="2000" dirty="0"/>
              <a:t>Data Collection and Analysis</a:t>
            </a:r>
          </a:p>
          <a:p>
            <a:pPr lvl="0" rtl="0">
              <a:lnSpc>
                <a:spcPct val="200000"/>
              </a:lnSpc>
            </a:pPr>
            <a:r>
              <a:rPr lang="en-ZA" sz="2000" b="1" dirty="0" smtClean="0"/>
              <a:t>Chapter 6: </a:t>
            </a:r>
            <a:r>
              <a:rPr lang="en-ZA" sz="2000" dirty="0"/>
              <a:t>Research Findings</a:t>
            </a:r>
          </a:p>
          <a:p>
            <a:pPr lvl="0" rtl="0">
              <a:lnSpc>
                <a:spcPct val="200000"/>
              </a:lnSpc>
            </a:pPr>
            <a:r>
              <a:rPr lang="en-ZA" sz="2000" b="1" dirty="0" smtClean="0"/>
              <a:t>Chapter 7: </a:t>
            </a:r>
            <a:r>
              <a:rPr lang="en-ZA" sz="2000" dirty="0"/>
              <a:t>Summary, Recommendations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1173808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C0F78-1A7C-439D-9529-360E7FD7599B}" type="slidenum">
              <a:rPr lang="en-ZA" smtClean="0"/>
              <a:pPr>
                <a:defRPr/>
              </a:pPr>
              <a:t>15</a:t>
            </a:fld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8401" y="1044326"/>
            <a:ext cx="9472836" cy="936105"/>
          </a:xfrm>
        </p:spPr>
        <p:txBody>
          <a:bodyPr/>
          <a:lstStyle/>
          <a:p>
            <a:r>
              <a:rPr lang="en-ZA" sz="3200" dirty="0" smtClean="0"/>
              <a:t>References</a:t>
            </a:r>
            <a:endParaRPr lang="en-ZA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98400" y="1908423"/>
            <a:ext cx="9462036" cy="5040560"/>
          </a:xfrm>
        </p:spPr>
        <p:txBody>
          <a:bodyPr/>
          <a:lstStyle/>
          <a:p>
            <a:pPr algn="just"/>
            <a:r>
              <a:rPr lang="en-US" b="1" dirty="0"/>
              <a:t>VENKATESH, V., MORRIS, M. G., DAVIS, G. B., &amp; Davis, F. D. (2003)</a:t>
            </a:r>
            <a:r>
              <a:rPr lang="en-US" dirty="0"/>
              <a:t>. “User Acceptance of Information Technology: Toward a Unified View”. MIS Quarterly, vol.27, pp.425–478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YIN, R. K (2009)</a:t>
            </a:r>
            <a:r>
              <a:rPr lang="en-US" dirty="0"/>
              <a:t>. Case Study Research: Design and Methods. Fourth Edition. SAGE Publications. California</a:t>
            </a:r>
            <a:r>
              <a:rPr lang="en-US" dirty="0" smtClean="0"/>
              <a:t>.</a:t>
            </a:r>
            <a:endParaRPr lang="en-ZA" dirty="0"/>
          </a:p>
          <a:p>
            <a:pPr algn="just"/>
            <a:r>
              <a:rPr lang="en-US" b="1" dirty="0" smtClean="0"/>
              <a:t>TRAXLER</a:t>
            </a:r>
            <a:r>
              <a:rPr lang="en-US" b="1" dirty="0"/>
              <a:t>, J. (2010). </a:t>
            </a:r>
            <a:r>
              <a:rPr lang="en-US" dirty="0"/>
              <a:t>Will student devices deliver innovation, inclusion and transformation? Journal of the Research Centre for Educational Technologies, 6(1), 3–15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WERE, E., RUBAGIZA, J., &amp; SUTHERLAND, R. (2011). </a:t>
            </a:r>
            <a:r>
              <a:rPr lang="en-US" dirty="0"/>
              <a:t>Bridging the digital divide? Educational challenges and opportunities in Rwanda. Development, 31(1), 37-43. Theoretical Foundation</a:t>
            </a:r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1087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400" y="3564192"/>
            <a:ext cx="9089391" cy="792503"/>
          </a:xfrm>
        </p:spPr>
        <p:txBody>
          <a:bodyPr/>
          <a:lstStyle/>
          <a:p>
            <a:pPr algn="ctr"/>
            <a:r>
              <a:rPr lang="en-ZA" dirty="0" smtClean="0">
                <a:latin typeface="Arial Rounded MT Bold" panose="020F0704030504030204" pitchFamily="34" charset="0"/>
              </a:rPr>
              <a:t>Thank you</a:t>
            </a:r>
            <a:endParaRPr lang="en-ZA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7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0F78-1A7C-439D-9529-360E7FD7599B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10196" y="1260352"/>
            <a:ext cx="9472836" cy="864096"/>
          </a:xfrm>
        </p:spPr>
        <p:txBody>
          <a:bodyPr/>
          <a:lstStyle/>
          <a:p>
            <a:r>
              <a:rPr lang="en-ZA" sz="3200" dirty="0" smtClean="0"/>
              <a:t>Agenda</a:t>
            </a:r>
            <a:endParaRPr lang="en-ZA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98400" y="2052439"/>
            <a:ext cx="9462036" cy="4270663"/>
          </a:xfrm>
        </p:spPr>
        <p:txBody>
          <a:bodyPr/>
          <a:lstStyle/>
          <a:p>
            <a:pPr lvl="0"/>
            <a:r>
              <a:rPr lang="en-US" dirty="0"/>
              <a:t>Background/Justification of the Study</a:t>
            </a:r>
            <a:endParaRPr lang="en-ZA" dirty="0"/>
          </a:p>
          <a:p>
            <a:pPr lvl="0"/>
            <a:r>
              <a:rPr lang="en-US" dirty="0"/>
              <a:t>Problem Statement</a:t>
            </a:r>
            <a:endParaRPr lang="en-ZA" dirty="0"/>
          </a:p>
          <a:p>
            <a:pPr lvl="0"/>
            <a:r>
              <a:rPr lang="en-US" dirty="0"/>
              <a:t>Research </a:t>
            </a:r>
            <a:r>
              <a:rPr lang="en-US" dirty="0" smtClean="0"/>
              <a:t>Objectives, </a:t>
            </a:r>
            <a:r>
              <a:rPr lang="en-US" dirty="0"/>
              <a:t>Questions or Hypothesis</a:t>
            </a:r>
            <a:endParaRPr lang="en-ZA" dirty="0"/>
          </a:p>
          <a:p>
            <a:pPr lvl="0"/>
            <a:r>
              <a:rPr lang="en-US" dirty="0"/>
              <a:t>Significance/Benefits of Study</a:t>
            </a:r>
            <a:endParaRPr lang="en-ZA" dirty="0"/>
          </a:p>
          <a:p>
            <a:pPr lvl="0"/>
            <a:r>
              <a:rPr lang="en-US" dirty="0"/>
              <a:t>Limitations/Delimitations of the Study </a:t>
            </a:r>
            <a:endParaRPr lang="en-ZA" dirty="0"/>
          </a:p>
          <a:p>
            <a:pPr lvl="0"/>
            <a:r>
              <a:rPr lang="en-US" dirty="0"/>
              <a:t>Preliminary Literature </a:t>
            </a:r>
            <a:r>
              <a:rPr lang="en-US" dirty="0" smtClean="0"/>
              <a:t>Review</a:t>
            </a:r>
            <a:endParaRPr lang="en-ZA" dirty="0"/>
          </a:p>
          <a:p>
            <a:pPr lvl="0"/>
            <a:r>
              <a:rPr lang="en-US" dirty="0"/>
              <a:t>Research Design and Methodology</a:t>
            </a:r>
            <a:endParaRPr lang="en-ZA" dirty="0"/>
          </a:p>
          <a:p>
            <a:pPr lvl="0"/>
            <a:r>
              <a:rPr lang="en-US" dirty="0" smtClean="0"/>
              <a:t>Project Plan</a:t>
            </a:r>
            <a:endParaRPr lang="en-ZA" dirty="0"/>
          </a:p>
          <a:p>
            <a:pPr lvl="0"/>
            <a:r>
              <a:rPr lang="en-US" dirty="0" smtClean="0"/>
              <a:t>Key References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00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C0F78-1A7C-439D-9529-360E7FD7599B}" type="slidenum">
              <a:rPr lang="en-ZA" smtClean="0"/>
              <a:pPr>
                <a:defRPr/>
              </a:pPr>
              <a:t>3</a:t>
            </a:fld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8148" y="900312"/>
            <a:ext cx="9793089" cy="64807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Background/Justification </a:t>
            </a:r>
            <a:r>
              <a:rPr lang="en-US" sz="3200" dirty="0"/>
              <a:t>of the Study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6140" y="1548383"/>
            <a:ext cx="10153128" cy="5544616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000" dirty="0" smtClean="0"/>
              <a:t>ICT is improving  constantly and increasingly adopted which led to people having hope because of its potential to improve business operations and </a:t>
            </a:r>
            <a:r>
              <a:rPr lang="en-US" altLang="en-US" sz="2000" dirty="0"/>
              <a:t>pe</a:t>
            </a:r>
            <a:r>
              <a:rPr lang="en-US" altLang="en-US" sz="2000" dirty="0" smtClean="0"/>
              <a:t>oples lives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000" dirty="0" smtClean="0"/>
              <a:t>This is mainly happening in countries that are developing &amp; resource constrained hence concentration is on education and health </a:t>
            </a:r>
            <a:r>
              <a:rPr lang="en-US" sz="2000" dirty="0"/>
              <a:t>Chandrasekhar &amp; Ghosh, 2001; The World Bank, 2011)</a:t>
            </a:r>
            <a:endParaRPr lang="en-US" altLang="en-US" sz="2000" dirty="0" smtClean="0"/>
          </a:p>
          <a:p>
            <a:pPr>
              <a:spcAft>
                <a:spcPts val="600"/>
              </a:spcAft>
            </a:pPr>
            <a:r>
              <a:rPr lang="en-US" sz="2000" dirty="0"/>
              <a:t>In education, through ICTs, referred to as e-learning, students and professionals are capable of gaining access to current information and learning materials (</a:t>
            </a:r>
            <a:r>
              <a:rPr lang="en-US" sz="2000" dirty="0" err="1"/>
              <a:t>Katikireddi</a:t>
            </a:r>
            <a:r>
              <a:rPr lang="en-US" sz="2000" dirty="0"/>
              <a:t>, 2004, </a:t>
            </a:r>
            <a:r>
              <a:rPr lang="en-US" sz="2000" dirty="0" err="1"/>
              <a:t>Jadoon</a:t>
            </a:r>
            <a:r>
              <a:rPr lang="en-US" sz="2000" dirty="0"/>
              <a:t> et al., 2011</a:t>
            </a:r>
            <a:r>
              <a:rPr lang="en-US" sz="2000" dirty="0" smtClean="0"/>
              <a:t>);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However, the complete </a:t>
            </a:r>
            <a:r>
              <a:rPr lang="en-US" sz="2000" dirty="0" smtClean="0"/>
              <a:t>awareness </a:t>
            </a:r>
            <a:r>
              <a:rPr lang="en-US" sz="2000" dirty="0"/>
              <a:t>of e-learning benefits is hampered by several factors, such as lack of infrastructure, higher costs of acquisition, lack of ICT skills and competency, amongst others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</a:t>
            </a:r>
            <a:r>
              <a:rPr lang="en-US" sz="2000" dirty="0" smtClean="0"/>
              <a:t>ocus is now on the use </a:t>
            </a:r>
            <a:r>
              <a:rPr lang="en-US" sz="2000" dirty="0"/>
              <a:t>of </a:t>
            </a:r>
            <a:r>
              <a:rPr lang="en-US" sz="2000" b="1" dirty="0"/>
              <a:t>mobile technologies</a:t>
            </a:r>
            <a:r>
              <a:rPr lang="en-US" sz="2000" dirty="0"/>
              <a:t>, referred to as </a:t>
            </a:r>
            <a:r>
              <a:rPr lang="en-US" sz="2000" b="1" dirty="0"/>
              <a:t>m-learning</a:t>
            </a:r>
            <a:r>
              <a:rPr lang="en-US" sz="2000" dirty="0"/>
              <a:t>,  </a:t>
            </a:r>
            <a:r>
              <a:rPr lang="en-US" sz="2000" dirty="0" smtClean="0"/>
              <a:t>as an </a:t>
            </a:r>
            <a:r>
              <a:rPr lang="en-US" sz="2000" dirty="0"/>
              <a:t>alternative to counter </a:t>
            </a:r>
            <a:r>
              <a:rPr lang="en-US" sz="2000" dirty="0" smtClean="0"/>
              <a:t>e-learning </a:t>
            </a:r>
            <a:r>
              <a:rPr lang="en-US" sz="2000" dirty="0"/>
              <a:t>challenges, </a:t>
            </a:r>
            <a:r>
              <a:rPr lang="en-US" sz="2000" dirty="0" smtClean="0"/>
              <a:t>which </a:t>
            </a:r>
            <a:r>
              <a:rPr lang="en-US" sz="2000" dirty="0"/>
              <a:t>have gained higher acceptance due to the growing penetration rate of mobile phone</a:t>
            </a:r>
            <a:r>
              <a:rPr lang="en-US" sz="2000" dirty="0" smtClean="0"/>
              <a:t>,</a:t>
            </a:r>
            <a:r>
              <a:rPr lang="en-US" sz="2000" dirty="0"/>
              <a:t> especially in developing </a:t>
            </a:r>
            <a:r>
              <a:rPr lang="en-US" sz="2000" dirty="0" smtClean="0"/>
              <a:t>countries South Africa included</a:t>
            </a:r>
            <a:r>
              <a:rPr lang="en-ZA" sz="2000" dirty="0" smtClean="0"/>
              <a:t>.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4727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C0F78-1A7C-439D-9529-360E7FD7599B}" type="slidenum">
              <a:rPr lang="en-ZA" smtClean="0"/>
              <a:pPr>
                <a:defRPr/>
              </a:pPr>
              <a:t>4</a:t>
            </a:fld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378148" y="1188343"/>
            <a:ext cx="993710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Mobile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technologies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have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several potentials,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such as:</a:t>
            </a:r>
          </a:p>
          <a:p>
            <a:pPr marL="798513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improved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communication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798513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better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school management systems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798513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improved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learner performance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798513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reducing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barriers between teachers and students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798513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well as increased speed of teaching and learning (Lopez et al.,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2009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Kim et al., 2006; Jones et al., 2006;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Kukulska-Hulme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2005; Kim et al., 2006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This study proposes the development of a framework which can be used to evaluate mobile technology integration in resource constrained schools of North West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8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C0F78-1A7C-439D-9529-360E7FD7599B}" type="slidenum">
              <a:rPr lang="en-ZA" smtClean="0"/>
              <a:pPr>
                <a:defRPr/>
              </a:pPr>
              <a:t>5</a:t>
            </a:fld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8401" y="828304"/>
            <a:ext cx="9472836" cy="648071"/>
          </a:xfrm>
        </p:spPr>
        <p:txBody>
          <a:bodyPr/>
          <a:lstStyle/>
          <a:p>
            <a:pPr lvl="0"/>
            <a:r>
              <a:rPr lang="en-US" sz="3200" dirty="0"/>
              <a:t>Problem </a:t>
            </a:r>
            <a:r>
              <a:rPr lang="en-US" sz="3200" dirty="0" smtClean="0"/>
              <a:t>Statement</a:t>
            </a:r>
            <a:endParaRPr lang="en-ZA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98400" y="1404367"/>
            <a:ext cx="9462036" cy="5976664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en-US" altLang="en-US" dirty="0" smtClean="0"/>
              <a:t>Lack of integrating mobile technologies in teaching and learning in North West rural schools.</a:t>
            </a:r>
          </a:p>
          <a:p>
            <a:pPr algn="just" eaLnBrk="1" hangingPunct="1">
              <a:spcAft>
                <a:spcPts val="600"/>
              </a:spcAft>
            </a:pPr>
            <a:r>
              <a:rPr lang="en-US" dirty="0" smtClean="0"/>
              <a:t>Lack of m-learning failing </a:t>
            </a:r>
            <a:r>
              <a:rPr lang="en-US" dirty="0"/>
              <a:t>to live up to its expectations, </a:t>
            </a:r>
            <a:r>
              <a:rPr lang="en-US" dirty="0" smtClean="0"/>
              <a:t>especially </a:t>
            </a:r>
            <a:r>
              <a:rPr lang="en-US" dirty="0"/>
              <a:t>in developing countries such as South Africa (</a:t>
            </a:r>
            <a:r>
              <a:rPr lang="en-US" dirty="0" err="1"/>
              <a:t>Traxler</a:t>
            </a:r>
            <a:r>
              <a:rPr lang="en-US" dirty="0"/>
              <a:t>, 2005). </a:t>
            </a:r>
            <a:endParaRPr lang="en-US" dirty="0" smtClean="0"/>
          </a:p>
          <a:p>
            <a:pPr algn="just"/>
            <a:r>
              <a:rPr lang="en-US" altLang="en-US" sz="2400" b="1" dirty="0"/>
              <a:t>The gap identified are </a:t>
            </a:r>
            <a:r>
              <a:rPr lang="en-US" sz="2400" b="1" dirty="0"/>
              <a:t>factors that influence the use and integration of </a:t>
            </a:r>
            <a:r>
              <a:rPr lang="en-US" sz="2400" b="1" dirty="0" smtClean="0"/>
              <a:t>m-technologies </a:t>
            </a:r>
            <a:r>
              <a:rPr lang="en-US" sz="2400" b="1" dirty="0"/>
              <a:t>into teaching and learning, and that there is no </a:t>
            </a:r>
            <a:r>
              <a:rPr lang="en-US" sz="2400" b="1" dirty="0" smtClean="0"/>
              <a:t>specific </a:t>
            </a:r>
            <a:r>
              <a:rPr lang="en-US" sz="2400" b="1" dirty="0"/>
              <a:t>framework that guides this integration in rural schools. So, this study attempts to understand them in the context of developing a framework for successful integration of m-technologies in teaching and learning in the South African rural schools, using the North West province as a case.</a:t>
            </a:r>
            <a:endParaRPr lang="en-ZA" sz="2400" b="1" dirty="0"/>
          </a:p>
          <a:p>
            <a:pPr algn="just" eaLnBrk="1" hangingPunct="1">
              <a:spcAft>
                <a:spcPts val="600"/>
              </a:spcAft>
            </a:pPr>
            <a:endParaRPr lang="en-US" altLang="en-US" sz="3200" b="1" dirty="0" smtClean="0"/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5554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C0F78-1A7C-439D-9529-360E7FD7599B}" type="slidenum">
              <a:rPr lang="en-ZA" smtClean="0"/>
              <a:pPr>
                <a:defRPr/>
              </a:pPr>
              <a:t>6</a:t>
            </a:fld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8401" y="900312"/>
            <a:ext cx="9472836" cy="864095"/>
          </a:xfrm>
        </p:spPr>
        <p:txBody>
          <a:bodyPr/>
          <a:lstStyle/>
          <a:p>
            <a:pPr lvl="0"/>
            <a:r>
              <a:rPr lang="en-US" sz="3200" dirty="0"/>
              <a:t>Research </a:t>
            </a:r>
            <a:r>
              <a:rPr lang="en-US" sz="3200" dirty="0" smtClean="0"/>
              <a:t>Objectives &amp; Questions</a:t>
            </a:r>
            <a:endParaRPr lang="en-ZA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78148" y="1620391"/>
            <a:ext cx="10009112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 smtClean="0"/>
              <a:t>Study main objective</a:t>
            </a:r>
          </a:p>
          <a:p>
            <a:pPr algn="just"/>
            <a:r>
              <a:rPr lang="en-ZA" altLang="en-US" dirty="0" smtClean="0"/>
              <a:t>To </a:t>
            </a:r>
            <a:r>
              <a:rPr lang="en-ZA" altLang="en-US" dirty="0"/>
              <a:t>investigate the factors enabling and constraining </a:t>
            </a:r>
            <a:r>
              <a:rPr lang="en-ZA" altLang="en-US" dirty="0" smtClean="0"/>
              <a:t>the </a:t>
            </a:r>
            <a:r>
              <a:rPr lang="en-ZA" altLang="en-US" dirty="0"/>
              <a:t>low integration of mobile technologies into teaching and learning in South African </a:t>
            </a:r>
            <a:r>
              <a:rPr lang="en-ZA" altLang="en-US" dirty="0" smtClean="0"/>
              <a:t>schools especially in North West Province.</a:t>
            </a:r>
            <a:endParaRPr lang="en-US" altLang="en-US" dirty="0" smtClean="0"/>
          </a:p>
          <a:p>
            <a:pPr marL="0" lvl="7" indent="0" defTabSz="912813" fontAlgn="base">
              <a:spcAft>
                <a:spcPct val="0"/>
              </a:spcAft>
              <a:buNone/>
            </a:pPr>
            <a:r>
              <a:rPr lang="en-US" altLang="en-US" sz="3200" b="1" dirty="0">
                <a:latin typeface="Arial" pitchFamily="34" charset="0"/>
                <a:cs typeface="Arial" pitchFamily="34" charset="0"/>
              </a:rPr>
              <a:t>Secondary </a:t>
            </a:r>
            <a:r>
              <a:rPr lang="en-US" altLang="en-US" sz="3200" b="1" dirty="0" smtClean="0">
                <a:latin typeface="Arial" pitchFamily="34" charset="0"/>
                <a:cs typeface="Arial" pitchFamily="34" charset="0"/>
              </a:rPr>
              <a:t>Objectives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/>
              <a:t>to establish the levels of mobile technologies integration at the selected </a:t>
            </a:r>
            <a:r>
              <a:rPr lang="en-US" dirty="0" smtClean="0"/>
              <a:t>schools.</a:t>
            </a:r>
            <a:endParaRPr lang="en-ZA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determine those factors that are likely to promote and influence the developments in the mobile technologies integration in the selected </a:t>
            </a:r>
            <a:r>
              <a:rPr lang="en-US" dirty="0" smtClean="0"/>
              <a:t>schools.</a:t>
            </a:r>
            <a:endParaRPr lang="en-ZA" dirty="0"/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to determine those factors that are likely to impede the developments in the mobile technologies integration in the selected </a:t>
            </a:r>
            <a:r>
              <a:rPr lang="en-US" dirty="0" smtClean="0"/>
              <a:t>schools.</a:t>
            </a:r>
            <a:endParaRPr lang="en-ZA" dirty="0"/>
          </a:p>
          <a:p>
            <a:pPr marL="0" lvl="7" indent="0" defTabSz="912813" fontAlgn="base">
              <a:spcAft>
                <a:spcPct val="0"/>
              </a:spcAft>
              <a:buNone/>
            </a:pPr>
            <a:endParaRPr lang="en-US" altLang="en-US" sz="2500" b="1" dirty="0">
              <a:latin typeface="Arial" pitchFamily="34" charset="0"/>
              <a:cs typeface="Arial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036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C0F78-1A7C-439D-9529-360E7FD7599B}" type="slidenum">
              <a:rPr lang="en-ZA" smtClean="0"/>
              <a:pPr>
                <a:defRPr/>
              </a:pPr>
              <a:t>7</a:t>
            </a:fld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8401" y="900312"/>
            <a:ext cx="9472836" cy="864095"/>
          </a:xfrm>
        </p:spPr>
        <p:txBody>
          <a:bodyPr/>
          <a:lstStyle/>
          <a:p>
            <a:pPr lvl="0"/>
            <a:r>
              <a:rPr lang="en-US" sz="3200" dirty="0"/>
              <a:t>Research </a:t>
            </a:r>
            <a:r>
              <a:rPr lang="en-US" sz="3200" dirty="0" smtClean="0"/>
              <a:t>questions</a:t>
            </a:r>
            <a:endParaRPr lang="en-ZA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78148" y="1620391"/>
            <a:ext cx="10009112" cy="5688632"/>
          </a:xfrm>
        </p:spPr>
        <p:txBody>
          <a:bodyPr/>
          <a:lstStyle/>
          <a:p>
            <a:pPr marL="0" lvl="7" indent="0" algn="just" defTabSz="912813" fontAlgn="base">
              <a:spcAft>
                <a:spcPct val="0"/>
              </a:spcAft>
              <a:buNone/>
            </a:pPr>
            <a:r>
              <a:rPr lang="en-US" altLang="en-US" sz="2800" b="1" dirty="0" smtClean="0">
                <a:latin typeface="Arial" pitchFamily="34" charset="0"/>
                <a:cs typeface="Arial" pitchFamily="34" charset="0"/>
              </a:rPr>
              <a:t>Primary </a:t>
            </a:r>
            <a:r>
              <a:rPr lang="en-US" altLang="en-US" sz="2800" b="1" dirty="0">
                <a:latin typeface="Arial" pitchFamily="34" charset="0"/>
                <a:cs typeface="Arial" pitchFamily="34" charset="0"/>
              </a:rPr>
              <a:t>Questions</a:t>
            </a:r>
          </a:p>
          <a:p>
            <a:pPr marL="0" lvl="7" indent="0" algn="just" defTabSz="912813" fontAlgn="base">
              <a:spcAft>
                <a:spcPct val="0"/>
              </a:spcAft>
              <a:buNone/>
            </a:pPr>
            <a:r>
              <a:rPr lang="en-US" sz="2800" dirty="0" smtClean="0"/>
              <a:t>How </a:t>
            </a:r>
            <a:r>
              <a:rPr lang="en-US" sz="2800" dirty="0"/>
              <a:t>can mobile technologies be successfully integrated into teaching and learning in South African rural schools?</a:t>
            </a:r>
            <a:endParaRPr lang="en-ZA" sz="2800" dirty="0"/>
          </a:p>
          <a:p>
            <a:pPr marL="0" lvl="7" indent="0" defTabSz="912813" fontAlgn="base">
              <a:spcAft>
                <a:spcPct val="0"/>
              </a:spcAft>
              <a:buNone/>
            </a:pPr>
            <a:r>
              <a:rPr lang="en-US" altLang="en-US" sz="2500" b="1" dirty="0" smtClean="0">
                <a:latin typeface="Arial" pitchFamily="34" charset="0"/>
                <a:cs typeface="Arial" pitchFamily="34" charset="0"/>
              </a:rPr>
              <a:t>Secondary Questions</a:t>
            </a:r>
            <a:endParaRPr lang="en-US" altLang="en-US" sz="2500" b="1" dirty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n-US" dirty="0"/>
              <a:t>What is the level of mobile technologies integration at the selected schools?</a:t>
            </a:r>
            <a:endParaRPr lang="en-ZA" dirty="0"/>
          </a:p>
          <a:p>
            <a:pPr lvl="0"/>
            <a:r>
              <a:rPr lang="en-US" dirty="0"/>
              <a:t>What are the factors that influence the use mobile technologies in the selected school? </a:t>
            </a:r>
            <a:endParaRPr lang="en-ZA" dirty="0"/>
          </a:p>
          <a:p>
            <a:pPr lvl="0"/>
            <a:r>
              <a:rPr lang="en-US" dirty="0"/>
              <a:t>What </a:t>
            </a:r>
            <a:r>
              <a:rPr lang="en-US" dirty="0" smtClean="0"/>
              <a:t>qualifying </a:t>
            </a:r>
            <a:r>
              <a:rPr lang="en-US" dirty="0"/>
              <a:t>and constraining factors to be considered for integration of mobile technologies into teaching and learning in the selected schools?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0830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C0F78-1A7C-439D-9529-360E7FD7599B}" type="slidenum">
              <a:rPr lang="en-ZA" smtClean="0"/>
              <a:pPr>
                <a:defRPr/>
              </a:pPr>
              <a:t>8</a:t>
            </a:fld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8401" y="900312"/>
            <a:ext cx="9472836" cy="576063"/>
          </a:xfrm>
        </p:spPr>
        <p:txBody>
          <a:bodyPr/>
          <a:lstStyle/>
          <a:p>
            <a:pPr lvl="0"/>
            <a:r>
              <a:rPr lang="en-US" sz="3000" dirty="0"/>
              <a:t>Research </a:t>
            </a:r>
            <a:r>
              <a:rPr lang="en-US" sz="3000" dirty="0" smtClean="0"/>
              <a:t>hypothesis</a:t>
            </a:r>
            <a:endParaRPr lang="en-ZA" sz="3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8705453"/>
              </p:ext>
            </p:extLst>
          </p:nvPr>
        </p:nvGraphicFramePr>
        <p:xfrm>
          <a:off x="522164" y="1465513"/>
          <a:ext cx="9865096" cy="5313986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903">
                <a:tc>
                  <a:txBody>
                    <a:bodyPr/>
                    <a:lstStyle/>
                    <a:p>
                      <a:pPr marL="0" marR="0" indent="0" algn="l" defTabSz="914382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all" baseline="0" dirty="0" smtClean="0">
                          <a:effectLst/>
                        </a:rPr>
                        <a:t>Research Constructs</a:t>
                      </a:r>
                      <a:endParaRPr lang="en-ZA" sz="1600" cap="all" baseline="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cap="all" baseline="0" dirty="0">
                          <a:effectLst/>
                        </a:rPr>
                        <a:t>Study Hypothesis </a:t>
                      </a:r>
                      <a:endParaRPr lang="en-ZA" sz="1600" cap="all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9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Performance expectancy</a:t>
                      </a:r>
                      <a:endParaRPr lang="en-Z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H1 – Performance expectancy is positively associated with students’ and teachers behaviour towards usage of mobile technologies. </a:t>
                      </a:r>
                      <a:endParaRPr lang="en-ZA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Effort Expectancy</a:t>
                      </a:r>
                      <a:endParaRPr lang="en-Z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H2 – Effort Expectancy is positively associated with the students’ and teachers behaviour towards the usage of mobile technologies. </a:t>
                      </a:r>
                      <a:endParaRPr lang="en-ZA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Social Influence</a:t>
                      </a:r>
                      <a:endParaRPr lang="en-Z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H3 – Social Influence is positively associated with students’ and teachers behaviour towards mobile technologies usage. </a:t>
                      </a:r>
                      <a:endParaRPr lang="en-ZA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9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Facilitating Conditions</a:t>
                      </a:r>
                      <a:endParaRPr lang="en-Z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H4 – Facilitating Conditions are positively associated with infrastructure towards the use of technologies by students and teachers. </a:t>
                      </a:r>
                      <a:endParaRPr lang="en-ZA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9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Teachers &amp; Students’ Attitude</a:t>
                      </a:r>
                      <a:endParaRPr lang="en-ZA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H5 – Students and teachers attitude is positively associated with their behaviour towards mobile technologies usage. </a:t>
                      </a:r>
                      <a:endParaRPr lang="en-ZA" sz="1800" dirty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951">
                <a:tc gridSpan="2">
                  <a:txBody>
                    <a:bodyPr/>
                    <a:lstStyle/>
                    <a:p>
                      <a:pPr marL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Moderating Factors</a:t>
                      </a:r>
                      <a:endParaRPr lang="en-ZA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7625">
                <a:tc gridSpan="2">
                  <a:txBody>
                    <a:bodyPr/>
                    <a:lstStyle/>
                    <a:p>
                      <a:pPr marL="20955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H6a: Level of study has a positive influence on Behavioral Intention to use mobile technologies.</a:t>
                      </a:r>
                      <a:endParaRPr lang="en-ZA" sz="1600" dirty="0">
                        <a:effectLst/>
                      </a:endParaRPr>
                    </a:p>
                    <a:p>
                      <a:pPr marL="20955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H6b: Age has an impact on behavioural intention which affects usage behaviour. </a:t>
                      </a:r>
                      <a:endParaRPr lang="en-ZA" sz="1600" dirty="0">
                        <a:effectLst/>
                      </a:endParaRPr>
                    </a:p>
                    <a:p>
                      <a:pPr marL="20955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H6c: Gender has an impact on behavioural intention which affects usage behaviour.  And, Gender positively influences Facilitating Conditions on “Use Behavior”.</a:t>
                      </a:r>
                      <a:endParaRPr lang="en-ZA" sz="1600" dirty="0">
                        <a:effectLst/>
                      </a:endParaRPr>
                    </a:p>
                    <a:p>
                      <a:pPr marL="20955"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H6d: Experience has an impact on behavioural intention which affects usage behaviour.  And, Experience positively influences Facilitating Conditions on “Use Behavior”.</a:t>
                      </a:r>
                      <a:endParaRPr lang="en-ZA" sz="16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24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C0F78-1A7C-439D-9529-360E7FD7599B}" type="slidenum">
              <a:rPr lang="en-ZA" smtClean="0"/>
              <a:pPr>
                <a:defRPr/>
              </a:pPr>
              <a:t>9</a:t>
            </a:fld>
            <a:endParaRPr lang="en-Z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smtClean="0"/>
              <a:t>Delimitations </a:t>
            </a:r>
            <a:r>
              <a:rPr lang="en-US" sz="3200" dirty="0"/>
              <a:t>of the Study </a:t>
            </a:r>
            <a:endParaRPr lang="en-ZA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altLang="en-US" sz="3200" dirty="0" smtClean="0"/>
              <a:t>This study will be limited to three selected schools in North West due to time constraints.</a:t>
            </a:r>
            <a:endParaRPr lang="en-US" altLang="en-US" sz="3200" dirty="0"/>
          </a:p>
          <a:p>
            <a:endParaRPr lang="en-ZA" dirty="0" smtClean="0"/>
          </a:p>
          <a:p>
            <a:pPr algn="just"/>
            <a:r>
              <a:rPr lang="en-ZA" sz="3200" dirty="0"/>
              <a:t>The study is limited only to integration of mobile technologies in teaching and learning </a:t>
            </a:r>
            <a:r>
              <a:rPr lang="en-ZA" sz="3200" dirty="0" smtClean="0"/>
              <a:t>in </a:t>
            </a:r>
            <a:r>
              <a:rPr lang="en-ZA" sz="3200" dirty="0"/>
              <a:t>rural </a:t>
            </a:r>
            <a:r>
              <a:rPr lang="en-ZA" sz="3200" dirty="0" smtClean="0"/>
              <a:t>schools of North West.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134813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1333</Words>
  <Application>Microsoft Office PowerPoint</Application>
  <PresentationFormat>Custom</PresentationFormat>
  <Paragraphs>149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Times New Roman</vt:lpstr>
      <vt:lpstr>Office Theme</vt:lpstr>
      <vt:lpstr>FACTORS INFLUENCING THE USE OF MOBILE TECHNOLOGIES IN RESOURCE-CONSTRAINED RURAL SCHOOLS OF NORTH WEST </vt:lpstr>
      <vt:lpstr>Agenda</vt:lpstr>
      <vt:lpstr> Background/Justification of the Study </vt:lpstr>
      <vt:lpstr>PowerPoint Presentation</vt:lpstr>
      <vt:lpstr>Problem Statement</vt:lpstr>
      <vt:lpstr>Research Objectives &amp; Questions</vt:lpstr>
      <vt:lpstr>Research questions</vt:lpstr>
      <vt:lpstr>Research hypothesis</vt:lpstr>
      <vt:lpstr>Delimitations of the Study </vt:lpstr>
      <vt:lpstr>Significance/Benefits of Study</vt:lpstr>
      <vt:lpstr>Research Design and Methodology</vt:lpstr>
      <vt:lpstr>Preliminary Literature Review</vt:lpstr>
      <vt:lpstr>CONCEPTUAL FRAMEWORK</vt:lpstr>
      <vt:lpstr>Project Plan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UIser</dc:creator>
  <cp:lastModifiedBy>Jane Reikantsemang Mokgele</cp:lastModifiedBy>
  <cp:revision>128</cp:revision>
  <dcterms:created xsi:type="dcterms:W3CDTF">2012-08-02T08:09:44Z</dcterms:created>
  <dcterms:modified xsi:type="dcterms:W3CDTF">2022-02-11T08:27:30Z</dcterms:modified>
</cp:coreProperties>
</file>