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6" r:id="rId9"/>
    <p:sldId id="265" r:id="rId10"/>
    <p:sldId id="264" r:id="rId11"/>
    <p:sldId id="267" r:id="rId12"/>
    <p:sldId id="262" r:id="rId13"/>
    <p:sldId id="268" r:id="rId14"/>
    <p:sldId id="269" r:id="rId1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8F6C08-2190-4855-A5CE-7160B8569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BC9A7B-A2B2-462C-A8DE-436C166A64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2152E8-5453-4EDD-A9F9-D6C44C389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55F1E-4997-4BD8-A39C-5D865697EB56}" type="datetimeFigureOut">
              <a:rPr lang="es-CO" smtClean="0"/>
              <a:t>22/04/2024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7677CB-6724-48DE-8669-26CD80975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B4F632-96F9-4F77-9C4C-A787EDFF5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16F3-80D9-41D6-8705-E6809E33BE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8893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DF26D-7FED-43DF-93E1-13F21D6EF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D2C8C65-248E-4167-8BF1-B11D9207F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9400DF-C454-49B3-857C-4D5813714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55F1E-4997-4BD8-A39C-5D865697EB56}" type="datetimeFigureOut">
              <a:rPr lang="es-CO" smtClean="0"/>
              <a:t>22/04/2024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CE14F6-2BEC-4258-B89C-B2D38594E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347D9E-2917-431D-B408-647AA1432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16F3-80D9-41D6-8705-E6809E33BE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7772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BFB4AFC-D394-4435-8C7C-25F397FCEC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63293FC-4C42-44A4-8AE7-C12612073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389137-CC64-4360-BD41-40861936B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55F1E-4997-4BD8-A39C-5D865697EB56}" type="datetimeFigureOut">
              <a:rPr lang="es-CO" smtClean="0"/>
              <a:t>22/04/2024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445995-5630-43A7-8FE2-EDBC00DC6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46A7C6-03B4-451B-A77B-B62758DAB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16F3-80D9-41D6-8705-E6809E33BE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5932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8AF32C-A5FA-442F-ABFC-60C185FEA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BAFD7F-DACF-4892-813E-C37276A31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7493E6-E453-410B-A1F1-C0E82E3F1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55F1E-4997-4BD8-A39C-5D865697EB56}" type="datetimeFigureOut">
              <a:rPr lang="es-CO" smtClean="0"/>
              <a:t>22/04/2024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3F9A32-E939-468E-978C-1AB7A7FCF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5922CA-2341-46D1-906D-73922988A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16F3-80D9-41D6-8705-E6809E33BE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8374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2FEF7E-A766-4AB2-A43F-490852B5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247149-9523-4367-A6A1-D728FAC6B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86C05C-8AB1-4224-B1C3-ECCFDF49C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55F1E-4997-4BD8-A39C-5D865697EB56}" type="datetimeFigureOut">
              <a:rPr lang="es-CO" smtClean="0"/>
              <a:t>22/04/2024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74622E-62E2-4443-A6B6-7512197C5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C0ED83-39C9-4F64-A379-238B7757A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16F3-80D9-41D6-8705-E6809E33BE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9977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FBB460-6B02-4A74-B3EA-6A67BDA63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661F88-A9C6-409B-9A9C-C9F93FB8C4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79AB308-EA16-4F56-85D4-F1A4CBF97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899652-E943-4EFF-BD2E-E4066913A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55F1E-4997-4BD8-A39C-5D865697EB56}" type="datetimeFigureOut">
              <a:rPr lang="es-CO" smtClean="0"/>
              <a:t>22/04/2024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D0825B-B129-4410-B562-3460FEB6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B5DBECF-7BAE-4F27-B567-56A3F2868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16F3-80D9-41D6-8705-E6809E33BE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1698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8A92E9-C61E-4177-A3CA-2F75048F6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61349B-3679-4C57-8AAE-2100DA9E1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AAD94D-3193-46EF-B109-7F4F86D59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AC52800-9FA0-453F-A75F-3E56FA2B00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E7C41DB-ABAE-47A6-96F0-35F20F9AB9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5E48DAD-CF83-41A1-90D8-A1CA8C027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55F1E-4997-4BD8-A39C-5D865697EB56}" type="datetimeFigureOut">
              <a:rPr lang="es-CO" smtClean="0"/>
              <a:t>22/04/2024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4E755D3-D0FB-46B5-BB06-98A90ED9E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F681C01-6DB1-463D-99C8-19AFCDED6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16F3-80D9-41D6-8705-E6809E33BE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139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932908-DB23-47E8-9753-A34222861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3F8B500-D8B0-408D-8A0C-22935FD49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55F1E-4997-4BD8-A39C-5D865697EB56}" type="datetimeFigureOut">
              <a:rPr lang="es-CO" smtClean="0"/>
              <a:t>22/04/2024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6C34CC4-1780-4350-B688-E45061C86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88817C1-9C40-46B1-B2B0-F2CDCF1A6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16F3-80D9-41D6-8705-E6809E33BE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243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41C6A30-14A2-4382-BB9A-7F4DE5380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55F1E-4997-4BD8-A39C-5D865697EB56}" type="datetimeFigureOut">
              <a:rPr lang="es-CO" smtClean="0"/>
              <a:t>22/04/2024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320E53D-DAEF-45B4-83B3-4BB054695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0525C8-1760-41D9-BC97-D91C55FC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16F3-80D9-41D6-8705-E6809E33BE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7979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6683C-1889-42CB-8C40-8EE3873D6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F075D8-2AC9-4C58-8C1F-DBA1DBCFE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1BB4A9C-52C2-444F-9576-D9BB32865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8EF780-7978-4A4F-A96B-C95E19D3C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55F1E-4997-4BD8-A39C-5D865697EB56}" type="datetimeFigureOut">
              <a:rPr lang="es-CO" smtClean="0"/>
              <a:t>22/04/2024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B1897F-7D05-4DC1-8DDA-0EE7CD3F7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2FABF53-EBF0-44E6-AF5F-FA9E10BF4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16F3-80D9-41D6-8705-E6809E33BE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8203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CF16B6-A706-4005-AAC8-74A87DB73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51E4FB0-2467-4030-A348-989180F6C4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F7FFD4A-15F7-43E1-A234-4B91DFFBB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6CC869-9D8F-49D4-9D7A-23F78F5D2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55F1E-4997-4BD8-A39C-5D865697EB56}" type="datetimeFigureOut">
              <a:rPr lang="es-CO" smtClean="0"/>
              <a:t>22/04/2024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62AD63E-CF08-4426-892C-211E63DE4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B9B60C-0312-4815-A457-151D96932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16F3-80D9-41D6-8705-E6809E33BE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222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B992A5A-5B4E-4FC2-A6B1-9B8776334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EF65CE-8944-40A5-BC8A-675769D2E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C6177C-0787-412D-96F5-9BA1FB0AAE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55F1E-4997-4BD8-A39C-5D865697EB56}" type="datetimeFigureOut">
              <a:rPr lang="es-CO" smtClean="0"/>
              <a:t>22/04/2024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916FB8-4457-4D1A-B296-C93C7F9FAE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D4C2F3-BEA2-47B9-826D-C79AE8D73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C16F3-80D9-41D6-8705-E6809E33BE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6690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.bss#:~:text=In%20computer%20programming%2C%20the%20block,been%20assigned%20a%20value%20yet.?trk=article-ssr-frontend-pulse_little-text-block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Heap_(data_structure)?trk=article-ssr-frontend-pulse_little-text-block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tack_(abstract_data_type)?trk=article-ssr-frontend-pulse_little-text-block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B4A82-E0F5-43F4-A352-0F8BDC2E1D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CE1666-7E62-4D57-B538-2AB9EAA43C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2655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4F6E26-47D9-4C94-8836-C7D8AE47D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85D7EA7-BA84-47BD-9FDE-B97E3191F7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1056" y="40288"/>
            <a:ext cx="4978277" cy="377801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A0E22D5-6F00-442F-ACEC-554859098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2" y="103551"/>
            <a:ext cx="5962650" cy="37147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DB8355D-148F-4183-AC7E-518D1D03B7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946" y="2633662"/>
            <a:ext cx="5705475" cy="43243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89B2261-1191-445C-B124-A6416A308E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733675"/>
            <a:ext cx="5676900" cy="41243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CD80BBB-F4F2-410D-9E80-E9A1F5B5D6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9008" y="3933775"/>
            <a:ext cx="7534275" cy="2914650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BCA9EB74-E3D5-42B3-8160-1051763F4A15}"/>
              </a:ext>
            </a:extLst>
          </p:cNvPr>
          <p:cNvSpPr/>
          <p:nvPr/>
        </p:nvSpPr>
        <p:spPr>
          <a:xfrm>
            <a:off x="1969008" y="4353886"/>
            <a:ext cx="5815975" cy="7064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06378B4-D1FC-4662-A471-766F01BC8BAE}"/>
              </a:ext>
            </a:extLst>
          </p:cNvPr>
          <p:cNvSpPr/>
          <p:nvPr/>
        </p:nvSpPr>
        <p:spPr>
          <a:xfrm>
            <a:off x="1114730" y="509131"/>
            <a:ext cx="1064003" cy="22071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07CCC9F-A881-463C-90A1-21DCBFDC5689}"/>
              </a:ext>
            </a:extLst>
          </p:cNvPr>
          <p:cNvSpPr/>
          <p:nvPr/>
        </p:nvSpPr>
        <p:spPr>
          <a:xfrm>
            <a:off x="4952759" y="509131"/>
            <a:ext cx="1064003" cy="22071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350A344-A1CC-4643-81B5-41CC4DC303C2}"/>
              </a:ext>
            </a:extLst>
          </p:cNvPr>
          <p:cNvSpPr/>
          <p:nvPr/>
        </p:nvSpPr>
        <p:spPr>
          <a:xfrm>
            <a:off x="6866847" y="376675"/>
            <a:ext cx="1064003" cy="22071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78FA6CC-1938-402C-9466-186DC2F39A53}"/>
              </a:ext>
            </a:extLst>
          </p:cNvPr>
          <p:cNvSpPr/>
          <p:nvPr/>
        </p:nvSpPr>
        <p:spPr>
          <a:xfrm>
            <a:off x="921894" y="3039832"/>
            <a:ext cx="1064003" cy="22071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1931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8F59D0-B86D-4E14-A418-2ED8438FD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Stack</a:t>
            </a:r>
            <a:r>
              <a:rPr lang="es-ES" dirty="0"/>
              <a:t> (paso </a:t>
            </a:r>
            <a:r>
              <a:rPr lang="es-ES"/>
              <a:t>de parámetros)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121A7E-A916-414C-A235-96A1E5B35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swap_v</a:t>
            </a:r>
            <a:r>
              <a:rPr lang="en-US" dirty="0"/>
              <a:t>(int a, int b)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int temp;</a:t>
            </a:r>
          </a:p>
          <a:p>
            <a:pPr marL="0" indent="0">
              <a:buNone/>
            </a:pPr>
            <a:r>
              <a:rPr lang="en-US" dirty="0"/>
              <a:t>    temp = a;</a:t>
            </a:r>
          </a:p>
          <a:p>
            <a:pPr marL="0" indent="0">
              <a:buNone/>
            </a:pPr>
            <a:r>
              <a:rPr lang="en-US" dirty="0"/>
              <a:t>    a = b;</a:t>
            </a:r>
          </a:p>
          <a:p>
            <a:pPr marL="0" indent="0">
              <a:buNone/>
            </a:pPr>
            <a:r>
              <a:rPr lang="en-US" dirty="0"/>
              <a:t>    b = temp;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43472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0C022D-5DCD-4004-8BBE-4903C875D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89898B-7B75-418A-87E2-AB4EFD415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2050" name="Picture 2" descr="https://media.licdn.com/dms/image/D4E12AQHjU0ECh0s3WA/article-inline_image-shrink_1000_1488/0/1710628515143?e=1716422400&amp;v=beta&amp;t=V-ZPYOYS6PbXH9JrJdxIXGvRLWkAF-EWXGG5SZ9fsGg&amp;trk=article-ssr-frontend-pulse_publishing-image-block">
            <a:extLst>
              <a:ext uri="{FF2B5EF4-FFF2-40B4-BE49-F238E27FC236}">
                <a16:creationId xmlns:a16="http://schemas.microsoft.com/office/drawing/2014/main" id="{79A16598-0AA9-49B4-A7DA-FA646041F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801" y="0"/>
            <a:ext cx="9169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888FBD59-B420-4026-976D-65B6E72218F4}"/>
              </a:ext>
            </a:extLst>
          </p:cNvPr>
          <p:cNvSpPr/>
          <p:nvPr/>
        </p:nvSpPr>
        <p:spPr>
          <a:xfrm>
            <a:off x="153797" y="639633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800" dirty="0"/>
              <a:t>https://media.licdn.com/dms/image/D4E12AQHjU0ECh0s3WA/article-inline_image-shrink_1000_1488/0/1710628515143?e=1716422400&amp;v=beta&amp;t=V-ZPYOYS6PbXH9JrJdxIXGvRLWkAF-EWXGG5SZ9fsGg&amp;trk=article-ssr-frontend-pulse_publishing-image-block</a:t>
            </a:r>
          </a:p>
        </p:txBody>
      </p:sp>
    </p:spTree>
    <p:extLst>
      <p:ext uri="{BB962C8B-B14F-4D97-AF65-F5344CB8AC3E}">
        <p14:creationId xmlns:p14="http://schemas.microsoft.com/office/powerpoint/2010/main" val="2887094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n 57">
            <a:extLst>
              <a:ext uri="{FF2B5EF4-FFF2-40B4-BE49-F238E27FC236}">
                <a16:creationId xmlns:a16="http://schemas.microsoft.com/office/drawing/2014/main" id="{7416B006-39BD-4E1E-A028-FE01E5220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7329" y="2992492"/>
            <a:ext cx="3645233" cy="2379608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570EFDB5-20F5-4D93-BD8E-BA4078FE2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6176" y="440438"/>
            <a:ext cx="3579740" cy="1778433"/>
          </a:xfrm>
          <a:prstGeom prst="rect">
            <a:avLst/>
          </a:prstGeom>
        </p:spPr>
      </p:pic>
      <p:pic>
        <p:nvPicPr>
          <p:cNvPr id="16" name="Marcador de contenido 15">
            <a:extLst>
              <a:ext uri="{FF2B5EF4-FFF2-40B4-BE49-F238E27FC236}">
                <a16:creationId xmlns:a16="http://schemas.microsoft.com/office/drawing/2014/main" id="{48815914-F477-4AA6-A620-FFDC171CD5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612235" y="1178091"/>
            <a:ext cx="4244780" cy="178906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4CEFD8F-A381-47F8-9A55-3A0F5E9E32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1446" y="24078"/>
            <a:ext cx="5438775" cy="6134100"/>
          </a:xfrm>
          <a:prstGeom prst="rect">
            <a:avLst/>
          </a:prstGeom>
        </p:spPr>
      </p:pic>
      <p:cxnSp>
        <p:nvCxnSpPr>
          <p:cNvPr id="6" name="Conector: curvado 5">
            <a:extLst>
              <a:ext uri="{FF2B5EF4-FFF2-40B4-BE49-F238E27FC236}">
                <a16:creationId xmlns:a16="http://schemas.microsoft.com/office/drawing/2014/main" id="{20422615-2965-4B93-86F8-30DF6988C3E5}"/>
              </a:ext>
            </a:extLst>
          </p:cNvPr>
          <p:cNvCxnSpPr>
            <a:cxnSpLocks/>
          </p:cNvCxnSpPr>
          <p:nvPr/>
        </p:nvCxnSpPr>
        <p:spPr>
          <a:xfrm>
            <a:off x="3145872" y="75501"/>
            <a:ext cx="4932726" cy="648399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A50F702-9E78-46CE-A651-6A40EB0C89DB}"/>
              </a:ext>
            </a:extLst>
          </p:cNvPr>
          <p:cNvSpPr/>
          <p:nvPr/>
        </p:nvSpPr>
        <p:spPr>
          <a:xfrm>
            <a:off x="8836753" y="5406743"/>
            <a:ext cx="1736521" cy="258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Code</a:t>
            </a:r>
            <a:r>
              <a:rPr lang="es-ES" dirty="0"/>
              <a:t> </a:t>
            </a:r>
            <a:r>
              <a:rPr lang="es-ES" dirty="0" err="1"/>
              <a:t>Segment</a:t>
            </a:r>
            <a:endParaRPr lang="es-CO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880DEC43-F23F-4F2E-B318-88802E972B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0342" y="4622334"/>
            <a:ext cx="4686598" cy="1966563"/>
          </a:xfrm>
          <a:prstGeom prst="rect">
            <a:avLst/>
          </a:prstGeom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6F8307F4-9DAB-41FE-9BC3-9F3EF91543B7}"/>
              </a:ext>
            </a:extLst>
          </p:cNvPr>
          <p:cNvSpPr/>
          <p:nvPr/>
        </p:nvSpPr>
        <p:spPr>
          <a:xfrm>
            <a:off x="8154099" y="645952"/>
            <a:ext cx="545284" cy="1236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1" name="Conector: curvado 10">
            <a:extLst>
              <a:ext uri="{FF2B5EF4-FFF2-40B4-BE49-F238E27FC236}">
                <a16:creationId xmlns:a16="http://schemas.microsoft.com/office/drawing/2014/main" id="{545C6556-D188-4AEF-A5F1-346675E8CF41}"/>
              </a:ext>
            </a:extLst>
          </p:cNvPr>
          <p:cNvCxnSpPr>
            <a:cxnSpLocks/>
          </p:cNvCxnSpPr>
          <p:nvPr/>
        </p:nvCxnSpPr>
        <p:spPr>
          <a:xfrm flipV="1">
            <a:off x="5301842" y="5243119"/>
            <a:ext cx="2600587" cy="746621"/>
          </a:xfrm>
          <a:prstGeom prst="curvedConnector3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D026FC28-B941-4674-9640-86FC06881454}"/>
              </a:ext>
            </a:extLst>
          </p:cNvPr>
          <p:cNvSpPr txBox="1"/>
          <p:nvPr/>
        </p:nvSpPr>
        <p:spPr>
          <a:xfrm>
            <a:off x="9029237" y="163948"/>
            <a:ext cx="1655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Data </a:t>
            </a:r>
            <a:r>
              <a:rPr lang="es-ES" dirty="0" err="1"/>
              <a:t>segment</a:t>
            </a:r>
            <a:endParaRPr lang="es-CO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891AB3E-00BC-4B5F-9C10-A2F978F613A7}"/>
              </a:ext>
            </a:extLst>
          </p:cNvPr>
          <p:cNvSpPr txBox="1"/>
          <p:nvPr/>
        </p:nvSpPr>
        <p:spPr>
          <a:xfrm>
            <a:off x="8527296" y="4684107"/>
            <a:ext cx="1655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Heap</a:t>
            </a:r>
            <a:endParaRPr lang="es-CO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14BFDC34-9038-4774-AAAA-BAF70375616B}"/>
              </a:ext>
            </a:extLst>
          </p:cNvPr>
          <p:cNvSpPr/>
          <p:nvPr/>
        </p:nvSpPr>
        <p:spPr>
          <a:xfrm>
            <a:off x="8045041" y="4984092"/>
            <a:ext cx="3800213" cy="54425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8" name="Conector: curvado 27">
            <a:extLst>
              <a:ext uri="{FF2B5EF4-FFF2-40B4-BE49-F238E27FC236}">
                <a16:creationId xmlns:a16="http://schemas.microsoft.com/office/drawing/2014/main" id="{EEB90777-BEAF-483D-BE50-4C6A7119ECDD}"/>
              </a:ext>
            </a:extLst>
          </p:cNvPr>
          <p:cNvCxnSpPr>
            <a:cxnSpLocks/>
          </p:cNvCxnSpPr>
          <p:nvPr/>
        </p:nvCxnSpPr>
        <p:spPr>
          <a:xfrm>
            <a:off x="3162574" y="575987"/>
            <a:ext cx="7580750" cy="81502"/>
          </a:xfrm>
          <a:prstGeom prst="curvedConnector3">
            <a:avLst>
              <a:gd name="adj1" fmla="val 100462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ángulo 47">
            <a:extLst>
              <a:ext uri="{FF2B5EF4-FFF2-40B4-BE49-F238E27FC236}">
                <a16:creationId xmlns:a16="http://schemas.microsoft.com/office/drawing/2014/main" id="{D80F8886-AC41-41C1-AE65-B6A83D08C864}"/>
              </a:ext>
            </a:extLst>
          </p:cNvPr>
          <p:cNvSpPr/>
          <p:nvPr/>
        </p:nvSpPr>
        <p:spPr>
          <a:xfrm>
            <a:off x="10470682" y="670185"/>
            <a:ext cx="545284" cy="1236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C718D3DA-DBD1-4A2F-B6E0-8C40008B2C10}"/>
              </a:ext>
            </a:extLst>
          </p:cNvPr>
          <p:cNvSpPr txBox="1"/>
          <p:nvPr/>
        </p:nvSpPr>
        <p:spPr>
          <a:xfrm>
            <a:off x="4477188" y="3317816"/>
            <a:ext cx="1655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Stack</a:t>
            </a:r>
            <a:endParaRPr lang="es-CO" dirty="0"/>
          </a:p>
        </p:txBody>
      </p:sp>
      <p:pic>
        <p:nvPicPr>
          <p:cNvPr id="53" name="Imagen 52">
            <a:extLst>
              <a:ext uri="{FF2B5EF4-FFF2-40B4-BE49-F238E27FC236}">
                <a16:creationId xmlns:a16="http://schemas.microsoft.com/office/drawing/2014/main" id="{5EC6EB7F-D2A0-4294-863C-7EF4B9BDCC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72562" y="2917940"/>
            <a:ext cx="3441582" cy="1704394"/>
          </a:xfrm>
          <a:prstGeom prst="rect">
            <a:avLst/>
          </a:prstGeom>
        </p:spPr>
      </p:pic>
      <p:cxnSp>
        <p:nvCxnSpPr>
          <p:cNvPr id="54" name="Conector: curvado 53">
            <a:extLst>
              <a:ext uri="{FF2B5EF4-FFF2-40B4-BE49-F238E27FC236}">
                <a16:creationId xmlns:a16="http://schemas.microsoft.com/office/drawing/2014/main" id="{E3A35669-1FA9-46C7-80C0-A2EE77B4446A}"/>
              </a:ext>
            </a:extLst>
          </p:cNvPr>
          <p:cNvCxnSpPr>
            <a:cxnSpLocks/>
          </p:cNvCxnSpPr>
          <p:nvPr/>
        </p:nvCxnSpPr>
        <p:spPr>
          <a:xfrm flipV="1">
            <a:off x="3026298" y="3770137"/>
            <a:ext cx="3069702" cy="640708"/>
          </a:xfrm>
          <a:prstGeom prst="curved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ángulo 55">
            <a:extLst>
              <a:ext uri="{FF2B5EF4-FFF2-40B4-BE49-F238E27FC236}">
                <a16:creationId xmlns:a16="http://schemas.microsoft.com/office/drawing/2014/main" id="{FEEFE370-0FC6-43AC-97ED-EA581D2E5A0B}"/>
              </a:ext>
            </a:extLst>
          </p:cNvPr>
          <p:cNvSpPr/>
          <p:nvPr/>
        </p:nvSpPr>
        <p:spPr>
          <a:xfrm>
            <a:off x="6131595" y="3520274"/>
            <a:ext cx="3087851" cy="38441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3136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4FA54-63C3-4B8C-A01D-3B7756C47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097C89-5B66-4792-9B41-3FB3E1864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E186323-06C2-450E-A0DB-996795ABE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14" y="1571318"/>
            <a:ext cx="10982325" cy="252412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B343899-EDAC-4EF7-BBA8-7F077E142D92}"/>
              </a:ext>
            </a:extLst>
          </p:cNvPr>
          <p:cNvSpPr txBox="1"/>
          <p:nvPr/>
        </p:nvSpPr>
        <p:spPr>
          <a:xfrm>
            <a:off x="6243069" y="4230380"/>
            <a:ext cx="1655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Code</a:t>
            </a:r>
            <a:r>
              <a:rPr lang="es-ES" dirty="0"/>
              <a:t> </a:t>
            </a:r>
            <a:r>
              <a:rPr lang="es-ES" dirty="0" err="1"/>
              <a:t>Segment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01176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120D7A-17BF-49B6-A432-B6CCFF4CC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2A937F-BEA9-44FA-B514-B5A590225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4352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executing a C/C++ program, its executable image is loaded into the computer’s RAM by an essential Operating System component known as the </a:t>
            </a:r>
            <a:r>
              <a:rPr lang="en-US" b="1" dirty="0"/>
              <a:t>Program Loader(or Loader).</a:t>
            </a:r>
            <a:endParaRPr lang="es-CO" dirty="0"/>
          </a:p>
        </p:txBody>
      </p:sp>
      <p:pic>
        <p:nvPicPr>
          <p:cNvPr id="1026" name="Picture 2" descr="https://media.licdn.com/dms/image/D4E12AQFzobKLoJY9gg/article-inline_image-shrink_400_744/0/1710601668744?e=2147483647&amp;v=beta&amp;t=cqWvtCnFqn_m8ttHUvVX9SJPYJoMndpbqJZu43eyZiY">
            <a:extLst>
              <a:ext uri="{FF2B5EF4-FFF2-40B4-BE49-F238E27FC236}">
                <a16:creationId xmlns:a16="http://schemas.microsoft.com/office/drawing/2014/main" id="{EEF4AC47-B0A3-48C0-A9CB-7E6C3EFB8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113" y="2185987"/>
            <a:ext cx="7086600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345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B6B59-6602-4BB3-915B-F7BCECF11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err="1"/>
              <a:t>Code</a:t>
            </a:r>
            <a:r>
              <a:rPr lang="es-CO" b="1" dirty="0"/>
              <a:t> </a:t>
            </a:r>
            <a:r>
              <a:rPr lang="es-CO" b="1" dirty="0" err="1"/>
              <a:t>Segment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2CF980-CC44-4EA4-8968-8FE1CCBDD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/>
            <a:r>
              <a:rPr lang="en-US" dirty="0"/>
              <a:t>Contains the machine code instructions of the compiled program (e.g., .exe, .out).</a:t>
            </a:r>
          </a:p>
          <a:p>
            <a:pPr fontAlgn="auto"/>
            <a:r>
              <a:rPr lang="en-US" dirty="0"/>
              <a:t>Typically read-only and immutable to prevent accidental modification.</a:t>
            </a:r>
          </a:p>
          <a:p>
            <a:pPr fontAlgn="auto"/>
            <a:r>
              <a:rPr lang="en-US" dirty="0"/>
              <a:t>Sharable so that only a single copy needs to be in memory for frequently executed programs, such as text editors.</a:t>
            </a:r>
          </a:p>
          <a:p>
            <a:pPr fontAlgn="auto"/>
            <a:r>
              <a:rPr lang="en-US" dirty="0"/>
              <a:t>Limited to code execution, no data storage.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41380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EBBF20-6DEA-499E-BB30-05F0F3D9E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err="1"/>
              <a:t>Initialized</a:t>
            </a:r>
            <a:r>
              <a:rPr lang="es-CO" b="1" dirty="0"/>
              <a:t> Data </a:t>
            </a:r>
            <a:r>
              <a:rPr lang="es-CO" b="1" dirty="0" err="1"/>
              <a:t>Segment</a:t>
            </a:r>
            <a:r>
              <a:rPr lang="es-CO" dirty="0"/>
              <a:t>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6E96FE-B431-41F4-B33D-F650526C3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/>
            <a:r>
              <a:rPr lang="en-US" dirty="0"/>
              <a:t>Also known as the Data Segment.</a:t>
            </a:r>
          </a:p>
          <a:p>
            <a:pPr fontAlgn="auto"/>
            <a:r>
              <a:rPr lang="en-US" dirty="0"/>
              <a:t>Stores global and static variables with predefined initial values.</a:t>
            </a:r>
          </a:p>
          <a:p>
            <a:pPr fontAlgn="auto"/>
            <a:r>
              <a:rPr lang="en-US" dirty="0"/>
              <a:t>Efficient access to initialized data during program execution.</a:t>
            </a:r>
          </a:p>
          <a:p>
            <a:pPr fontAlgn="auto"/>
            <a:r>
              <a:rPr lang="en-US" dirty="0"/>
              <a:t>Supports both read and write operations.</a:t>
            </a:r>
          </a:p>
          <a:p>
            <a:pPr fontAlgn="auto"/>
            <a:r>
              <a:rPr lang="en-US" dirty="0"/>
              <a:t>Variables remain in memory throughout program execution.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86882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7F09DC-19EC-4242-9165-BF5193DD8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err="1"/>
              <a:t>Uninitialized</a:t>
            </a:r>
            <a:r>
              <a:rPr lang="es-CO" b="1" dirty="0"/>
              <a:t> Data </a:t>
            </a:r>
            <a:r>
              <a:rPr lang="es-CO" b="1" dirty="0" err="1"/>
              <a:t>Segment</a:t>
            </a:r>
            <a:r>
              <a:rPr lang="es-CO" b="1" dirty="0"/>
              <a:t> (BSS)</a:t>
            </a:r>
            <a:r>
              <a:rPr lang="es-CO" dirty="0"/>
              <a:t>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2CB016-39AA-47A6-8F1D-7667E7530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/>
            <a:r>
              <a:rPr lang="en-US" dirty="0"/>
              <a:t>Often referred to as the “BSS” (</a:t>
            </a:r>
            <a:r>
              <a:rPr lang="en-US" b="1" dirty="0">
                <a:hlinkClick r:id="rId2"/>
              </a:rPr>
              <a:t>block started by symbol</a:t>
            </a:r>
            <a:r>
              <a:rPr lang="en-US" dirty="0"/>
              <a:t>) segment.</a:t>
            </a:r>
          </a:p>
          <a:p>
            <a:pPr fontAlgn="auto"/>
            <a:r>
              <a:rPr lang="en-US" dirty="0"/>
              <a:t>Contains uninitialized global and static variables.</a:t>
            </a:r>
          </a:p>
          <a:p>
            <a:pPr fontAlgn="auto"/>
            <a:r>
              <a:rPr lang="en-US" dirty="0"/>
              <a:t>Data in this segment is automatically initialized to arithmetic Zero or null before program execution.</a:t>
            </a:r>
          </a:p>
          <a:p>
            <a:pPr fontAlgn="auto"/>
            <a:r>
              <a:rPr lang="en-US" dirty="0"/>
              <a:t>Efficient use of memory for variables without explicit initialization.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14462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180C04-D60E-4333-8ABA-8EAC1E459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err="1"/>
              <a:t>Heap</a:t>
            </a:r>
            <a:r>
              <a:rPr lang="es-CO" b="1" dirty="0"/>
              <a:t> </a:t>
            </a:r>
            <a:r>
              <a:rPr lang="es-CO" b="1" dirty="0" err="1"/>
              <a:t>Segment</a:t>
            </a:r>
            <a:r>
              <a:rPr lang="es-CO" dirty="0"/>
              <a:t>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31FEEB-ED25-4232-91CE-A95A1FDD0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The term “heap” here has no connection to the </a:t>
            </a:r>
            <a:r>
              <a:rPr lang="en-US" b="1" dirty="0">
                <a:hlinkClick r:id="rId2"/>
              </a:rPr>
              <a:t>heap data structure</a:t>
            </a:r>
            <a:r>
              <a:rPr lang="en-US" dirty="0"/>
              <a:t>. It’s simply a pool of memory available for allocation and deallocation.</a:t>
            </a:r>
          </a:p>
          <a:p>
            <a:pPr fontAlgn="auto"/>
            <a:r>
              <a:rPr lang="en-US" dirty="0"/>
              <a:t>In The </a:t>
            </a:r>
            <a:r>
              <a:rPr lang="en-US" b="1" dirty="0"/>
              <a:t>heap</a:t>
            </a:r>
            <a:r>
              <a:rPr lang="en-US" dirty="0"/>
              <a:t>, memory is allocated dynamically and it's usually </a:t>
            </a:r>
            <a:r>
              <a:rPr lang="en-US" b="1" dirty="0"/>
              <a:t>not contiguous</a:t>
            </a:r>
            <a:r>
              <a:rPr lang="en-US" dirty="0"/>
              <a:t>.</a:t>
            </a:r>
          </a:p>
          <a:p>
            <a:pPr fontAlgn="auto"/>
            <a:r>
              <a:rPr lang="en-US" dirty="0"/>
              <a:t>Allocation and deallocation are managed explicitly by the programmer (e.g., using malloc and free ,new ,delete</a:t>
            </a:r>
            <a:r>
              <a:rPr lang="en-US" b="1" dirty="0"/>
              <a:t> </a:t>
            </a:r>
            <a:r>
              <a:rPr lang="en-US" dirty="0"/>
              <a:t>functions).</a:t>
            </a:r>
          </a:p>
          <a:p>
            <a:pPr fontAlgn="auto"/>
            <a:r>
              <a:rPr lang="en-US" dirty="0"/>
              <a:t>The heap has no fixed-size restriction, but heap handling is slower than stack handling.</a:t>
            </a:r>
          </a:p>
          <a:p>
            <a:pPr fontAlgn="auto"/>
            <a:r>
              <a:rPr lang="en-US" dirty="0"/>
              <a:t>Developers have direct control over heap memory.</a:t>
            </a:r>
          </a:p>
          <a:p>
            <a:pPr fontAlgn="auto"/>
            <a:r>
              <a:rPr lang="en-US" dirty="0"/>
              <a:t>The developer is responsible for remembering to deallocate the object in memory.</a:t>
            </a:r>
          </a:p>
          <a:p>
            <a:pPr fontAlgn="auto"/>
            <a:r>
              <a:rPr lang="en-US" dirty="0"/>
              <a:t>Heap memory isn’t as safe as stack memory, If not handled properly, memory </a:t>
            </a:r>
            <a:r>
              <a:rPr lang="es-CO" dirty="0" err="1"/>
              <a:t>leaks</a:t>
            </a:r>
            <a:r>
              <a:rPr lang="es-CO" dirty="0"/>
              <a:t> can </a:t>
            </a:r>
            <a:r>
              <a:rPr lang="es-CO" dirty="0" err="1"/>
              <a:t>occur</a:t>
            </a:r>
            <a:endParaRPr lang="en-US" dirty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79110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0EA5CD-431D-4330-BB9C-4249AA97A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err="1"/>
              <a:t>Stack</a:t>
            </a:r>
            <a:r>
              <a:rPr lang="es-CO" b="1" dirty="0"/>
              <a:t> </a:t>
            </a:r>
            <a:r>
              <a:rPr lang="es-CO" b="1" dirty="0" err="1"/>
              <a:t>Segment</a:t>
            </a:r>
            <a:r>
              <a:rPr lang="es-CO" dirty="0"/>
              <a:t>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36F6E3-EB25-4FF2-811B-5913C61AB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Stack memory allocation occurs on </a:t>
            </a:r>
            <a:r>
              <a:rPr lang="en-US" b="1" dirty="0"/>
              <a:t>contiguous blocks of memory</a:t>
            </a:r>
            <a:r>
              <a:rPr lang="en-US" dirty="0"/>
              <a:t>. It’s called “stack” because it operates like a stack of plates, where items are added and removed from the top.</a:t>
            </a:r>
          </a:p>
          <a:p>
            <a:pPr fontAlgn="auto"/>
            <a:r>
              <a:rPr lang="en-US" dirty="0"/>
              <a:t>In the </a:t>
            </a:r>
            <a:r>
              <a:rPr lang="en-US" b="1" dirty="0"/>
              <a:t>Stack</a:t>
            </a:r>
            <a:r>
              <a:rPr lang="en-US" dirty="0"/>
              <a:t>, the allocation happens on contiguous blocks of memory.</a:t>
            </a:r>
          </a:p>
          <a:p>
            <a:pPr fontAlgn="auto"/>
            <a:r>
              <a:rPr lang="en-US" dirty="0"/>
              <a:t>Stores local variables, function parameters, pointers, and return addresses.</a:t>
            </a:r>
          </a:p>
          <a:p>
            <a:pPr fontAlgn="auto"/>
            <a:r>
              <a:rPr lang="en-US" dirty="0"/>
              <a:t>Follows a last-in, first-out (</a:t>
            </a:r>
            <a:r>
              <a:rPr lang="en-US" b="1" dirty="0">
                <a:hlinkClick r:id="rId2"/>
              </a:rPr>
              <a:t>LIFO</a:t>
            </a:r>
            <a:r>
              <a:rPr lang="en-US" dirty="0"/>
              <a:t>) order.</a:t>
            </a:r>
          </a:p>
          <a:p>
            <a:pPr fontAlgn="auto"/>
            <a:r>
              <a:rPr lang="en-US" dirty="0"/>
              <a:t>Efficient for managing function calls and local variables.</a:t>
            </a:r>
          </a:p>
          <a:p>
            <a:pPr fontAlgn="auto"/>
            <a:r>
              <a:rPr lang="en-US" dirty="0"/>
              <a:t>The size of memory to be allocated is known to the compiler.</a:t>
            </a:r>
          </a:p>
          <a:p>
            <a:pPr fontAlgn="auto"/>
            <a:r>
              <a:rPr lang="en-US" dirty="0"/>
              <a:t>The stack has a fixed size(OS-</a:t>
            </a:r>
            <a:r>
              <a:rPr lang="en-US" dirty="0" err="1"/>
              <a:t>Dependant</a:t>
            </a:r>
            <a:r>
              <a:rPr lang="en-US" dirty="0"/>
              <a:t>).</a:t>
            </a:r>
          </a:p>
          <a:p>
            <a:pPr fontAlgn="auto"/>
            <a:r>
              <a:rPr lang="en-US" dirty="0"/>
              <a:t>We don't have to worry about memory allocation/deallocation of stack variables.</a:t>
            </a:r>
          </a:p>
          <a:p>
            <a:pPr fontAlgn="auto"/>
            <a:r>
              <a:rPr lang="en-US" dirty="0"/>
              <a:t>Stack memory is considered safer and faster than heap memory. It’s accessible only by the owning thread.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65803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18EBC9-955F-4FDF-8B4C-857B5BCC3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Procedimiento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689D83-8474-4FDE-8C40-5C9373426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Crear un proyecto C++ y agregar el archivo </a:t>
            </a:r>
            <a:r>
              <a:rPr lang="en-US" dirty="0"/>
              <a:t>Memory Layout.cpp, y </a:t>
            </a:r>
            <a:r>
              <a:rPr lang="en-US" dirty="0" err="1"/>
              <a:t>luego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los 4 </a:t>
            </a:r>
            <a:r>
              <a:rPr lang="en-US" dirty="0" err="1"/>
              <a:t>visualizadores</a:t>
            </a:r>
            <a:r>
              <a:rPr lang="en-US" dirty="0"/>
              <a:t> de Memoria del  Debug</a:t>
            </a:r>
            <a:r>
              <a:rPr lang="en-US" dirty="0">
                <a:sym typeface="Wingdings" panose="05000000000000000000" pitchFamily="2" charset="2"/>
              </a:rPr>
              <a:t> ventanasMemoria1, Memoria2, Memoria3 y Memoria4, </a:t>
            </a:r>
            <a:r>
              <a:rPr lang="en-US" dirty="0" err="1">
                <a:sym typeface="Wingdings" panose="05000000000000000000" pitchFamily="2" charset="2"/>
              </a:rPr>
              <a:t>realice</a:t>
            </a:r>
            <a:r>
              <a:rPr lang="en-US" dirty="0">
                <a:sym typeface="Wingdings" panose="05000000000000000000" pitchFamily="2" charset="2"/>
              </a:rPr>
              <a:t> una </a:t>
            </a:r>
            <a:r>
              <a:rPr lang="en-US" dirty="0" err="1">
                <a:sym typeface="Wingdings" panose="05000000000000000000" pitchFamily="2" charset="2"/>
              </a:rPr>
              <a:t>captura</a:t>
            </a:r>
            <a:r>
              <a:rPr lang="en-US" dirty="0">
                <a:sym typeface="Wingdings" panose="05000000000000000000" pitchFamily="2" charset="2"/>
              </a:rPr>
              <a:t> de </a:t>
            </a:r>
            <a:r>
              <a:rPr lang="en-US" dirty="0" err="1">
                <a:sym typeface="Wingdings" panose="05000000000000000000" pitchFamily="2" charset="2"/>
              </a:rPr>
              <a:t>pantalla</a:t>
            </a:r>
            <a:r>
              <a:rPr lang="en-US" dirty="0">
                <a:sym typeface="Wingdings" panose="05000000000000000000" pitchFamily="2" charset="2"/>
              </a:rPr>
              <a:t> que </a:t>
            </a:r>
            <a:r>
              <a:rPr lang="en-US" dirty="0" err="1">
                <a:sym typeface="Wingdings" panose="05000000000000000000" pitchFamily="2" charset="2"/>
              </a:rPr>
              <a:t>muestre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cada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uno</a:t>
            </a:r>
            <a:r>
              <a:rPr lang="en-US" dirty="0">
                <a:sym typeface="Wingdings" panose="05000000000000000000" pitchFamily="2" charset="2"/>
              </a:rPr>
              <a:t> de los </a:t>
            </a:r>
            <a:r>
              <a:rPr lang="en-US" dirty="0" err="1">
                <a:sym typeface="Wingdings" panose="05000000000000000000" pitchFamily="2" charset="2"/>
              </a:rPr>
              <a:t>segmentos</a:t>
            </a:r>
            <a:r>
              <a:rPr lang="en-US" dirty="0">
                <a:sym typeface="Wingdings" panose="05000000000000000000" pitchFamily="2" charset="2"/>
              </a:rPr>
              <a:t> del </a:t>
            </a:r>
            <a:r>
              <a:rPr lang="en-US" dirty="0" err="1">
                <a:sym typeface="Wingdings" panose="05000000000000000000" pitchFamily="2" charset="2"/>
              </a:rPr>
              <a:t>programa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incluyendo</a:t>
            </a:r>
            <a:r>
              <a:rPr lang="en-US" dirty="0">
                <a:sym typeface="Wingdings" panose="05000000000000000000" pitchFamily="2" charset="2"/>
              </a:rPr>
              <a:t> el code segment.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91889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668D9A-9643-4347-91AA-CAD93898D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complete</a:t>
            </a:r>
            <a:endParaRPr lang="es-CO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D8B62B84-B8DD-4E26-BE14-C93A543CE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7675" y="1152285"/>
            <a:ext cx="4416780" cy="515603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DAFCE14-2F79-4F83-86E7-3552F7119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205" y="578839"/>
            <a:ext cx="2822774" cy="5985545"/>
          </a:xfrm>
          <a:prstGeom prst="rect">
            <a:avLst/>
          </a:prstGeom>
        </p:spPr>
      </p:pic>
      <p:cxnSp>
        <p:nvCxnSpPr>
          <p:cNvPr id="7" name="Conector: curvado 6">
            <a:extLst>
              <a:ext uri="{FF2B5EF4-FFF2-40B4-BE49-F238E27FC236}">
                <a16:creationId xmlns:a16="http://schemas.microsoft.com/office/drawing/2014/main" id="{233DDAAA-CFE3-4FD9-9D55-D9737D35D2B1}"/>
              </a:ext>
            </a:extLst>
          </p:cNvPr>
          <p:cNvCxnSpPr>
            <a:cxnSpLocks/>
          </p:cNvCxnSpPr>
          <p:nvPr/>
        </p:nvCxnSpPr>
        <p:spPr>
          <a:xfrm>
            <a:off x="3700267" y="1806728"/>
            <a:ext cx="3867325" cy="2211599"/>
          </a:xfrm>
          <a:prstGeom prst="curvedConnector3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: curvado 7">
            <a:extLst>
              <a:ext uri="{FF2B5EF4-FFF2-40B4-BE49-F238E27FC236}">
                <a16:creationId xmlns:a16="http://schemas.microsoft.com/office/drawing/2014/main" id="{7DD397C8-6B23-4215-8954-2D09F84F85C4}"/>
              </a:ext>
            </a:extLst>
          </p:cNvPr>
          <p:cNvCxnSpPr>
            <a:cxnSpLocks/>
          </p:cNvCxnSpPr>
          <p:nvPr/>
        </p:nvCxnSpPr>
        <p:spPr>
          <a:xfrm flipV="1">
            <a:off x="4236440" y="3347207"/>
            <a:ext cx="3331152" cy="1853968"/>
          </a:xfrm>
          <a:prstGeom prst="curvedConnector3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: curvado 11">
            <a:extLst>
              <a:ext uri="{FF2B5EF4-FFF2-40B4-BE49-F238E27FC236}">
                <a16:creationId xmlns:a16="http://schemas.microsoft.com/office/drawing/2014/main" id="{EA3E141A-8092-481B-9145-6554D1B64BF8}"/>
              </a:ext>
            </a:extLst>
          </p:cNvPr>
          <p:cNvCxnSpPr>
            <a:cxnSpLocks/>
          </p:cNvCxnSpPr>
          <p:nvPr/>
        </p:nvCxnSpPr>
        <p:spPr>
          <a:xfrm>
            <a:off x="3357872" y="1915936"/>
            <a:ext cx="4209720" cy="3092292"/>
          </a:xfrm>
          <a:prstGeom prst="curvedConnector3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: curvado 13">
            <a:extLst>
              <a:ext uri="{FF2B5EF4-FFF2-40B4-BE49-F238E27FC236}">
                <a16:creationId xmlns:a16="http://schemas.microsoft.com/office/drawing/2014/main" id="{05B127AC-E33D-4C46-B1E4-7F072EC8034A}"/>
              </a:ext>
            </a:extLst>
          </p:cNvPr>
          <p:cNvCxnSpPr>
            <a:cxnSpLocks/>
          </p:cNvCxnSpPr>
          <p:nvPr/>
        </p:nvCxnSpPr>
        <p:spPr>
          <a:xfrm flipV="1">
            <a:off x="3507996" y="1258655"/>
            <a:ext cx="4059596" cy="2170345"/>
          </a:xfrm>
          <a:prstGeom prst="curved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n 15">
            <a:extLst>
              <a:ext uri="{FF2B5EF4-FFF2-40B4-BE49-F238E27FC236}">
                <a16:creationId xmlns:a16="http://schemas.microsoft.com/office/drawing/2014/main" id="{AEE3AC93-503B-4A96-96B2-B587542161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407"/>
          <a:stretch/>
        </p:blipFill>
        <p:spPr>
          <a:xfrm>
            <a:off x="9113685" y="2847283"/>
            <a:ext cx="2600587" cy="58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8807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602</Words>
  <Application>Microsoft Office PowerPoint</Application>
  <PresentationFormat>Panorámica</PresentationFormat>
  <Paragraphs>52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  <vt:lpstr>Code Segment</vt:lpstr>
      <vt:lpstr>Initialized Data Segment:</vt:lpstr>
      <vt:lpstr>Uninitialized Data Segment (BSS):</vt:lpstr>
      <vt:lpstr>Heap Segment:</vt:lpstr>
      <vt:lpstr>Stack Segment:</vt:lpstr>
      <vt:lpstr>Procedimiento</vt:lpstr>
      <vt:lpstr>complete</vt:lpstr>
      <vt:lpstr>Presentación de PowerPoint</vt:lpstr>
      <vt:lpstr>Stack (paso de parámetros)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Andrés Díaz</dc:creator>
  <cp:lastModifiedBy>Carlos Andrés Díaz</cp:lastModifiedBy>
  <cp:revision>19</cp:revision>
  <dcterms:created xsi:type="dcterms:W3CDTF">2024-04-22T01:00:09Z</dcterms:created>
  <dcterms:modified xsi:type="dcterms:W3CDTF">2024-04-22T20:24:35Z</dcterms:modified>
</cp:coreProperties>
</file>