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6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773" r:id="rId1"/>
  </p:sldMasterIdLst>
  <p:notesMasterIdLst>
    <p:notesMasterId r:id="rId68"/>
  </p:notesMasterIdLst>
  <p:handoutMasterIdLst>
    <p:handoutMasterId r:id="rId69"/>
  </p:handoutMasterIdLst>
  <p:sldIdLst>
    <p:sldId id="288" r:id="rId2"/>
    <p:sldId id="290" r:id="rId3"/>
    <p:sldId id="323" r:id="rId4"/>
    <p:sldId id="291" r:id="rId5"/>
    <p:sldId id="315" r:id="rId6"/>
    <p:sldId id="308" r:id="rId7"/>
    <p:sldId id="310" r:id="rId8"/>
    <p:sldId id="311" r:id="rId9"/>
    <p:sldId id="312" r:id="rId10"/>
    <p:sldId id="314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303" r:id="rId20"/>
    <p:sldId id="264" r:id="rId21"/>
    <p:sldId id="293" r:id="rId22"/>
    <p:sldId id="265" r:id="rId23"/>
    <p:sldId id="266" r:id="rId24"/>
    <p:sldId id="267" r:id="rId25"/>
    <p:sldId id="269" r:id="rId26"/>
    <p:sldId id="270" r:id="rId27"/>
    <p:sldId id="271" r:id="rId28"/>
    <p:sldId id="272" r:id="rId29"/>
    <p:sldId id="273" r:id="rId30"/>
    <p:sldId id="294" r:id="rId31"/>
    <p:sldId id="274" r:id="rId32"/>
    <p:sldId id="276" r:id="rId33"/>
    <p:sldId id="277" r:id="rId34"/>
    <p:sldId id="292" r:id="rId35"/>
    <p:sldId id="280" r:id="rId36"/>
    <p:sldId id="279" r:id="rId37"/>
    <p:sldId id="281" r:id="rId38"/>
    <p:sldId id="282" r:id="rId39"/>
    <p:sldId id="283" r:id="rId40"/>
    <p:sldId id="284" r:id="rId41"/>
    <p:sldId id="285" r:id="rId42"/>
    <p:sldId id="286" r:id="rId43"/>
    <p:sldId id="301" r:id="rId44"/>
    <p:sldId id="306" r:id="rId45"/>
    <p:sldId id="307" r:id="rId46"/>
    <p:sldId id="295" r:id="rId47"/>
    <p:sldId id="296" r:id="rId48"/>
    <p:sldId id="297" r:id="rId49"/>
    <p:sldId id="324" r:id="rId50"/>
    <p:sldId id="325" r:id="rId51"/>
    <p:sldId id="326" r:id="rId52"/>
    <p:sldId id="327" r:id="rId53"/>
    <p:sldId id="299" r:id="rId54"/>
    <p:sldId id="316" r:id="rId55"/>
    <p:sldId id="332" r:id="rId56"/>
    <p:sldId id="317" r:id="rId57"/>
    <p:sldId id="318" r:id="rId58"/>
    <p:sldId id="319" r:id="rId59"/>
    <p:sldId id="320" r:id="rId60"/>
    <p:sldId id="321" r:id="rId61"/>
    <p:sldId id="322" r:id="rId62"/>
    <p:sldId id="300" r:id="rId63"/>
    <p:sldId id="331" r:id="rId64"/>
    <p:sldId id="328" r:id="rId65"/>
    <p:sldId id="329" r:id="rId66"/>
    <p:sldId id="330" r:id="rId6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57" autoAdjust="0"/>
    <p:restoredTop sz="94660"/>
  </p:normalViewPr>
  <p:slideViewPr>
    <p:cSldViewPr>
      <p:cViewPr varScale="1">
        <p:scale>
          <a:sx n="83" d="100"/>
          <a:sy n="83" d="100"/>
        </p:scale>
        <p:origin x="-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tableStyles" Target="tableStyles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presProps" Target="pres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theme" Target="theme/theme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notesMaster" Target="notesMasters/notesMaster1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04800" y="304800"/>
            <a:ext cx="3368675" cy="503238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1400" ker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tabLst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14800" y="304800"/>
            <a:ext cx="3368675" cy="50323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algn="r">
              <a:defRPr sz="1400" kern="0">
                <a:solidFill>
                  <a:srgbClr val="000000"/>
                </a:solidFill>
                <a:latin typeface="Arial" charset="0"/>
              </a:defRPr>
            </a:lvl1pPr>
          </a:lstStyle>
          <a:p>
            <a:pPr algn="r">
              <a:tabLst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28600" y="9555162"/>
            <a:ext cx="3368675" cy="503238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1400" ker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tabLst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14800" y="9555162"/>
            <a:ext cx="3368675" cy="50323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algn="r">
              <a:defRPr sz="1400" kern="0">
                <a:solidFill>
                  <a:srgbClr val="000000"/>
                </a:solidFill>
                <a:latin typeface="Arial" charset="0"/>
              </a:defRPr>
            </a:lvl1pPr>
          </a:lstStyle>
          <a:p>
            <a:pPr algn="r">
              <a:tabLst/>
            </a:pPr>
            <a:r>
              <a:rPr lang="en-US" smtClean="0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D2EC0-6D64-3B42-B93F-3A7BE310169F}" type="datetimeFigureOut">
              <a:rPr lang="en-US" smtClean="0"/>
              <a:pPr/>
              <a:t>6/25/10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2B694-4025-F648-AED7-700A29B7C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7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865563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86460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807" y="4580274"/>
            <a:ext cx="8314765" cy="1116658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807" y="5766105"/>
            <a:ext cx="8314765" cy="1136423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F5BE-B09D-41F9-8889-74C2122119E6}" type="datetimeFigureOut">
              <a:rPr lang="en-US" smtClean="0"/>
              <a:pPr/>
              <a:t>6/25/10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4FBC-E3B0-4EAB-95AF-6C63DF6D88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90" y="247667"/>
            <a:ext cx="6389647" cy="43468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853" y="4367812"/>
            <a:ext cx="8362718" cy="741145"/>
          </a:xfrm>
        </p:spPr>
        <p:txBody>
          <a:bodyPr anchor="b">
            <a:normAutofit/>
          </a:bodyPr>
          <a:lstStyle>
            <a:lvl1pPr algn="ctr">
              <a:defRPr sz="4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19693" y="503979"/>
            <a:ext cx="3241242" cy="3240901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FontTx/>
              <a:buNone/>
              <a:defRPr sz="2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853" y="5113897"/>
            <a:ext cx="8362718" cy="1511935"/>
          </a:xfrm>
        </p:spPr>
        <p:txBody>
          <a:bodyPr vert="horz" lIns="100794" tIns="50397" rIns="100794" bIns="50397" rtlCol="0">
            <a:normAutofit/>
          </a:bodyPr>
          <a:lstStyle>
            <a:lvl1pPr marL="0" indent="0" algn="ctr">
              <a:buNone/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marL="0" lvl="0" indent="0" algn="ctr" defTabSz="1007943" rtl="0" eaLnBrk="1" latinLnBrk="0" hangingPunct="1">
              <a:spcBef>
                <a:spcPts val="2205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22F-2886-4428-9227-475DC6DA1737}" type="datetime1">
              <a:rPr lang="en-US" smtClean="0"/>
              <a:pPr/>
              <a:t>6/25/10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49BC-90DD-4F53-902A-0D72503E5497}" type="datetime1">
              <a:rPr lang="en-US" smtClean="0"/>
              <a:pPr/>
              <a:t>6/25/10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8363" y="459510"/>
            <a:ext cx="2139662" cy="6181147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4806" y="456375"/>
            <a:ext cx="6774258" cy="61842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EEC-9731-49DD-91E8-494A93B2DEC9}" type="datetime1">
              <a:rPr lang="en-US" smtClean="0"/>
              <a:pPr/>
              <a:t>6/25/10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63" y="282575"/>
            <a:ext cx="8607425" cy="1262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05C-B3EA-49FC-922A-1D3FFA7FF7F2}" type="datetime1">
              <a:rPr lang="en-US" smtClean="0"/>
              <a:pPr/>
              <a:t>6/25/10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06" y="1343737"/>
            <a:ext cx="8314766" cy="2159407"/>
          </a:xfrm>
        </p:spPr>
        <p:txBody>
          <a:bodyPr vert="horz" lIns="100794" tIns="50397" rIns="100794" bIns="50397" rtlCol="0" anchor="b" anchorCtr="0">
            <a:noAutofit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57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06" y="3554098"/>
            <a:ext cx="8314766" cy="1653678"/>
          </a:xfrm>
        </p:spPr>
        <p:txBody>
          <a:bodyPr vert="horz" lIns="100794" tIns="50397" rIns="100794" bIns="50397"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FontTx/>
              <a:buNone/>
              <a:defRPr sz="26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499-F5DE-4BE5-BB26-90CC428051F7}" type="datetime1">
              <a:rPr lang="en-US" smtClean="0"/>
              <a:pPr/>
              <a:t>6/25/10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03" y="118584"/>
            <a:ext cx="8358519" cy="18232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9303" y="2085911"/>
            <a:ext cx="4032250" cy="438181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5572" y="2085911"/>
            <a:ext cx="4032250" cy="438181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C87-FA30-4C7E-9CC2-3E29C7E6D70C}" type="datetime1">
              <a:rPr lang="en-US" smtClean="0"/>
              <a:pPr/>
              <a:t>6/25/10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03" y="118584"/>
            <a:ext cx="8358519" cy="182321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303" y="1941800"/>
            <a:ext cx="4032250" cy="56820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303" y="2638474"/>
            <a:ext cx="4032250" cy="382924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5572" y="1941800"/>
            <a:ext cx="4032250" cy="56820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5572" y="2638474"/>
            <a:ext cx="4032250" cy="382924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A93B-C135-4A78-A62B-B7D890B1D77D}" type="datetime1">
              <a:rPr lang="en-US" smtClean="0"/>
              <a:pPr/>
              <a:t>6/25/10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800F-ED33-4A55-872C-F1E2CF63B167}" type="datetime1">
              <a:rPr lang="en-US" smtClean="0"/>
              <a:pPr/>
              <a:t>6/25/10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F90-FBE0-40FF-ACC1-F9FEE7C4DE13}" type="datetime1">
              <a:rPr lang="en-US" smtClean="0"/>
              <a:pPr/>
              <a:t>6/25/10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17" y="503979"/>
            <a:ext cx="3931444" cy="1511935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4305" y="503979"/>
            <a:ext cx="3931444" cy="596374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817" y="2015914"/>
            <a:ext cx="3931444" cy="4031827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6E4D-6501-4890-AD5C-63A441F7EFF6}" type="datetime1">
              <a:rPr lang="en-US" smtClean="0"/>
              <a:pPr/>
              <a:t>6/25/10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853" y="503978"/>
            <a:ext cx="3931444" cy="1511935"/>
          </a:xfrm>
        </p:spPr>
        <p:txBody>
          <a:bodyPr anchor="b">
            <a:normAutofit/>
          </a:bodyPr>
          <a:lstStyle>
            <a:lvl1pPr algn="ctr">
              <a:defRPr sz="4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06243" y="1847921"/>
            <a:ext cx="3280403" cy="3280059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853" y="2015913"/>
            <a:ext cx="3931444" cy="4031827"/>
          </a:xfrm>
        </p:spPr>
        <p:txBody>
          <a:bodyPr vert="horz" lIns="100794" tIns="50397" rIns="100794" bIns="50397" rtlCol="0">
            <a:normAutofit/>
          </a:bodyPr>
          <a:lstStyle>
            <a:lvl1pPr marL="0" indent="0" algn="ctr">
              <a:buNone/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marL="0" lvl="0" indent="0" algn="ctr" defTabSz="1007943" rtl="0" eaLnBrk="1" latinLnBrk="0" hangingPunct="1">
              <a:spcBef>
                <a:spcPts val="2205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7A5A-4508-41A3-A542-021284F44FD2}" type="datetime1">
              <a:rPr lang="en-US" smtClean="0"/>
              <a:pPr/>
              <a:t>6/25/10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9303" y="118584"/>
            <a:ext cx="8358519" cy="1823215"/>
          </a:xfrm>
          <a:prstGeom prst="rect">
            <a:avLst/>
          </a:prstGeom>
        </p:spPr>
        <p:txBody>
          <a:bodyPr vert="horz" lIns="100794" tIns="50397" rIns="100794" bIns="50397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303" y="2075205"/>
            <a:ext cx="8358519" cy="4357931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316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6690622F-2886-4428-9227-475DC6DA1737}" type="datetime1">
              <a:rPr lang="en-US" smtClean="0"/>
              <a:pPr/>
              <a:t>6/25/10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377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0287" y="7006699"/>
            <a:ext cx="84005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xStyles>
    <p:titleStyle>
      <a:lvl1pPr algn="ctr" defTabSz="1007943" rtl="0" eaLnBrk="1" latinLnBrk="0" hangingPunct="1">
        <a:spcBef>
          <a:spcPct val="0"/>
        </a:spcBef>
        <a:buNone/>
        <a:defRPr sz="6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44475" indent="-444475" algn="l" defTabSz="1007943" rtl="0" eaLnBrk="1" latinLnBrk="0" hangingPunct="1">
        <a:spcBef>
          <a:spcPts val="2205"/>
        </a:spcBef>
        <a:buFontTx/>
        <a:buBlip>
          <a:blip r:embed="rId16"/>
        </a:buBlip>
        <a:defRPr sz="2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88950" indent="-444475" algn="l" defTabSz="1007943" rtl="0" eaLnBrk="1" latinLnBrk="0" hangingPunct="1">
        <a:spcBef>
          <a:spcPts val="661"/>
        </a:spcBef>
        <a:buFontTx/>
        <a:buBlip>
          <a:blip r:embed="rId16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259929" indent="-370979" algn="l" defTabSz="1007943" rtl="0" eaLnBrk="1" latinLnBrk="0" hangingPunct="1">
        <a:spcBef>
          <a:spcPts val="661"/>
        </a:spcBef>
        <a:buFontTx/>
        <a:buBlip>
          <a:blip r:embed="rId16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644907" indent="-384978" algn="l" defTabSz="1007943" rtl="0" eaLnBrk="1" latinLnBrk="0" hangingPunct="1">
        <a:spcBef>
          <a:spcPts val="661"/>
        </a:spcBef>
        <a:buFontTx/>
        <a:buBlip>
          <a:blip r:embed="rId16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2015886" indent="-370979" algn="l" defTabSz="1007943" rtl="0" eaLnBrk="1" latinLnBrk="0" hangingPunct="1">
        <a:spcBef>
          <a:spcPts val="661"/>
        </a:spcBef>
        <a:buFontTx/>
        <a:buBlip>
          <a:blip r:embed="rId16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96912" y="1874837"/>
            <a:ext cx="8772525" cy="4848225"/>
          </a:xfrm>
        </p:spPr>
        <p:txBody>
          <a:bodyPr anchor="ctr">
            <a:normAutofit/>
          </a:bodyPr>
          <a:lstStyle/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6600" dirty="0" smtClean="0">
                <a:solidFill>
                  <a:srgbClr val="CCCCCC"/>
                </a:solidFill>
                <a:latin typeface="+mj-lt"/>
                <a:ea typeface="+mn-ea"/>
              </a:rPr>
              <a:t>TUTORIAL -- </a:t>
            </a:r>
            <a:r>
              <a:rPr lang="en-GB" sz="6000" dirty="0" smtClean="0">
                <a:solidFill>
                  <a:srgbClr val="CCCCCC"/>
                </a:solidFill>
                <a:latin typeface="+mj-lt"/>
                <a:ea typeface="+mn-ea"/>
              </a:rPr>
              <a:t>Thorn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3600" b="1" i="1" dirty="0" smtClean="0">
                <a:solidFill>
                  <a:srgbClr val="CCCCCC"/>
                </a:solidFill>
                <a:latin typeface="+mj-lt"/>
                <a:ea typeface="Helvetica" pitchFamily="-65" charset="0"/>
                <a:cs typeface="Helvetica" pitchFamily="-65" charset="0"/>
              </a:rPr>
              <a:t> Scripting, Distribution, Robustness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3600" b="1" i="1" dirty="0" smtClean="0">
              <a:solidFill>
                <a:srgbClr val="CCCCCC"/>
              </a:solidFill>
              <a:latin typeface="Arial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2800" b="1" i="1" dirty="0">
              <a:solidFill>
                <a:srgbClr val="CCCCCC"/>
              </a:solidFill>
              <a:latin typeface="Helvetica" pitchFamily="-65" charset="0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28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Bard Bloom, John Field (IBM)‏</a:t>
            </a:r>
            <a:endParaRPr lang="en-GB" sz="2800" b="1" i="1" dirty="0" smtClean="0">
              <a:solidFill>
                <a:srgbClr val="CCCCCC"/>
              </a:solidFill>
              <a:latin typeface="Helvetica" pitchFamily="-65" charset="0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2800" b="1" i="1" dirty="0" smtClean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Jan </a:t>
            </a:r>
            <a:r>
              <a:rPr lang="en-GB" sz="2800" b="1" i="1" dirty="0" err="1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Vitek</a:t>
            </a:r>
            <a:r>
              <a:rPr lang="en-GB" sz="28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(Purdue</a:t>
            </a:r>
            <a:r>
              <a:rPr lang="en-GB" sz="2800" b="1" i="1" dirty="0" smtClean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)‏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800" b="0" i="1" dirty="0" smtClean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and the Thorn design and implementation juntas</a:t>
            </a:r>
            <a:endParaRPr lang="en-GB" sz="2800" b="0" i="1" dirty="0" smtClean="0">
              <a:solidFill>
                <a:srgbClr val="CCCCCC"/>
              </a:solidFill>
              <a:latin typeface="Helvetica" pitchFamily="-65" charset="0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2800" b="1" i="1" dirty="0" smtClean="0">
              <a:solidFill>
                <a:srgbClr val="CCCCCC"/>
              </a:solidFill>
              <a:latin typeface="Helvetica" pitchFamily="-65" charset="0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2800" b="1" i="1" dirty="0">
              <a:solidFill>
                <a:srgbClr val="CCCCCC"/>
              </a:solidFill>
              <a:latin typeface="Helvetica" pitchFamily="-65" charset="0"/>
              <a:ea typeface="Helvetica" pitchFamily="-65" charset="0"/>
              <a:cs typeface="Helvetica" pitchFamily="-65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312" y="3017837"/>
            <a:ext cx="8358519" cy="3367331"/>
          </a:xfrm>
        </p:spPr>
        <p:txBody>
          <a:bodyPr/>
          <a:lstStyle/>
          <a:p>
            <a:r>
              <a:rPr lang="en-US" dirty="0" smtClean="0"/>
              <a:t>Classical functional programming</a:t>
            </a:r>
          </a:p>
          <a:p>
            <a:pPr lvl="1"/>
            <a:r>
              <a:rPr lang="en-US" dirty="0" smtClean="0"/>
              <a:t>Thorn has higher-order functions and all</a:t>
            </a:r>
          </a:p>
          <a:p>
            <a:r>
              <a:rPr lang="en-US" dirty="0" smtClean="0"/>
              <a:t>Thorn </a:t>
            </a:r>
            <a:r>
              <a:rPr lang="en-US" i="1" dirty="0" smtClean="0"/>
              <a:t>isn't</a:t>
            </a:r>
            <a:r>
              <a:rPr lang="en-US" dirty="0" smtClean="0"/>
              <a:t> a functional language</a:t>
            </a:r>
          </a:p>
          <a:p>
            <a:pPr lvl="1"/>
            <a:r>
              <a:rPr lang="en-US" dirty="0" smtClean="0"/>
              <a:t>But functional tricks mostly work in Thorn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6912" y="2027237"/>
            <a:ext cx="877284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/>
          <a:p>
            <a:pPr marL="432000" lvl="0" indent="-324000" defTabSz="1007943">
              <a:spcBef>
                <a:spcPts val="2205"/>
              </a:spcBef>
            </a:pPr>
            <a:r>
              <a:rPr lang="en-US" b="1" dirty="0" smtClean="0">
                <a:latin typeface="Courier Bold" charset="0"/>
              </a:rPr>
              <a:t>fun sum([])       = 0;</a:t>
            </a:r>
          </a:p>
          <a:p>
            <a:pPr marL="432000" lvl="0" indent="-324000" defTabSz="1007943">
              <a:spcBef>
                <a:spcPts val="2205"/>
              </a:spcBef>
            </a:pPr>
            <a:r>
              <a:rPr lang="en-US" b="1" dirty="0" smtClean="0">
                <a:latin typeface="Courier Bold" charset="0"/>
              </a:rPr>
              <a:t>  | </a:t>
            </a:r>
            <a:r>
              <a:rPr lang="en-US" b="1" dirty="0" err="1" smtClean="0">
                <a:latin typeface="Courier Bold" charset="0"/>
              </a:rPr>
              <a:t>sum([h,t</a:t>
            </a:r>
            <a:r>
              <a:rPr lang="en-US" b="1" dirty="0" smtClean="0">
                <a:latin typeface="Courier Bold" charset="0"/>
              </a:rPr>
              <a:t>...]) = </a:t>
            </a:r>
            <a:r>
              <a:rPr lang="en-US" b="1" dirty="0" err="1" smtClean="0">
                <a:latin typeface="Courier Bold" charset="0"/>
              </a:rPr>
              <a:t>h</a:t>
            </a:r>
            <a:r>
              <a:rPr lang="en-US" b="1" dirty="0" smtClean="0">
                <a:latin typeface="Courier Bold" charset="0"/>
              </a:rPr>
              <a:t> + </a:t>
            </a:r>
            <a:r>
              <a:rPr lang="en-US" b="1" dirty="0" err="1" smtClean="0">
                <a:latin typeface="Courier Bold" charset="0"/>
              </a:rPr>
              <a:t>sum(t</a:t>
            </a:r>
            <a:r>
              <a:rPr lang="en-US" b="1" dirty="0" smtClean="0">
                <a:latin typeface="Courier Bold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>
            <a:normAutofit/>
          </a:bodyPr>
          <a:lstStyle/>
          <a:p>
            <a:pPr marL="0" indent="0">
              <a:buNone/>
              <a:tabLst/>
            </a:pPr>
            <a:r>
              <a:rPr lang="en-US" dirty="0" smtClean="0"/>
              <a:t>Dice Frequencies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>
            <a:normAutofit fontScale="92500" lnSpcReduction="20000"/>
          </a:bodyPr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The problem: given </a:t>
            </a:r>
            <a:r>
              <a:rPr lang="en-US" dirty="0" err="1" smtClean="0"/>
              <a:t>m,k,n</a:t>
            </a:r>
            <a:endParaRPr lang="en-US" dirty="0" smtClean="0"/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roll 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dirty="0" smtClean="0"/>
              <a:t>-sided dice </a:t>
            </a:r>
            <a:r>
              <a:rPr lang="en-US" dirty="0" err="1" smtClean="0"/>
              <a:t>m</a:t>
            </a:r>
            <a:r>
              <a:rPr lang="en-US" dirty="0" smtClean="0"/>
              <a:t> times;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graph the results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1800" dirty="0" err="1" smtClean="0">
                <a:latin typeface="Courier"/>
              </a:rPr>
              <a:t>th</a:t>
            </a:r>
            <a:r>
              <a:rPr lang="en-US" sz="1800" dirty="0" smtClean="0">
                <a:latin typeface="Courier"/>
              </a:rPr>
              <a:t> -</a:t>
            </a:r>
            <a:r>
              <a:rPr lang="en-US" sz="1800" dirty="0" err="1" smtClean="0">
                <a:latin typeface="Courier"/>
              </a:rPr>
              <a:t>f</a:t>
            </a:r>
            <a:r>
              <a:rPr lang="en-US" sz="1800" dirty="0" smtClean="0">
                <a:latin typeface="Courier"/>
              </a:rPr>
              <a:t> </a:t>
            </a:r>
            <a:r>
              <a:rPr lang="en-US" sz="1800" dirty="0" err="1" smtClean="0">
                <a:latin typeface="Courier"/>
              </a:rPr>
              <a:t>dice.th</a:t>
            </a:r>
            <a:r>
              <a:rPr lang="en-US" sz="1800" dirty="0" smtClean="0">
                <a:latin typeface="Courier"/>
              </a:rPr>
              <a:t> -- 30 2 6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2 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3 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4 ***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5 ****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6 ******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7 ****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8 ******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9 ***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10 **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11 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12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Dice Frequencies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1040" y="1544760"/>
            <a:ext cx="8772840" cy="41400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marL="432000" indent="-324000">
              <a:buNone/>
              <a:tabLst/>
            </a:pPr>
            <a:r>
              <a:rPr lang="en-US" sz="1800" dirty="0" smtClean="0">
                <a:effectLst/>
                <a:latin typeface="Courier Bold" charset="0"/>
              </a:rPr>
              <a:t>[.</a:t>
            </a:r>
            <a:r>
              <a:rPr lang="en-US" sz="1800" dirty="0" err="1" smtClean="0">
                <a:effectLst/>
                <a:latin typeface="Courier Bold" charset="0"/>
              </a:rPr>
              <a:t>int(nRolls</a:t>
            </a:r>
            <a:r>
              <a:rPr lang="en-US" sz="1800" dirty="0" smtClean="0">
                <a:effectLst/>
                <a:latin typeface="Courier Bold" charset="0"/>
              </a:rPr>
              <a:t>), .</a:t>
            </a:r>
            <a:r>
              <a:rPr lang="en-US" sz="1800" dirty="0" err="1" smtClean="0">
                <a:effectLst/>
                <a:latin typeface="Courier Bold" charset="0"/>
              </a:rPr>
              <a:t>int(nDice</a:t>
            </a:r>
            <a:r>
              <a:rPr lang="en-US" sz="1800" dirty="0" smtClean="0">
                <a:effectLst/>
                <a:latin typeface="Courier Bold" charset="0"/>
              </a:rPr>
              <a:t>), .</a:t>
            </a:r>
            <a:r>
              <a:rPr lang="en-US" sz="1800" dirty="0" err="1" smtClean="0">
                <a:effectLst/>
                <a:latin typeface="Courier Bold" charset="0"/>
              </a:rPr>
              <a:t>int(nSides</a:t>
            </a:r>
            <a:r>
              <a:rPr lang="en-US" sz="1800" dirty="0" smtClean="0">
                <a:effectLst/>
                <a:latin typeface="Courier Bold" charset="0"/>
              </a:rPr>
              <a:t>) ] = </a:t>
            </a:r>
            <a:r>
              <a:rPr lang="en-US" sz="1800" dirty="0" err="1" smtClean="0">
                <a:effectLst/>
                <a:latin typeface="Courier Bold" charset="0"/>
              </a:rPr>
              <a:t>argv</a:t>
            </a:r>
            <a:r>
              <a:rPr lang="en-US" sz="1800" dirty="0" smtClean="0">
                <a:effectLst/>
                <a:latin typeface="Courier Bold" charset="0"/>
              </a:rPr>
              <a:t>();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effectLst/>
                <a:latin typeface="Courier Bold" charset="0"/>
              </a:rPr>
              <a:t>fun roll() = 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effectLst/>
                <a:latin typeface="Courier Bold" charset="0"/>
              </a:rPr>
              <a:t>  %[nSides.rand1 | for </a:t>
            </a:r>
            <a:r>
              <a:rPr lang="en-US" sz="1800" dirty="0" err="1" smtClean="0">
                <a:effectLst/>
                <a:latin typeface="Courier Bold" charset="0"/>
              </a:rPr>
              <a:t>i</a:t>
            </a:r>
            <a:r>
              <a:rPr lang="en-US" sz="1800" dirty="0" smtClean="0">
                <a:effectLst/>
                <a:latin typeface="Courier Bold" charset="0"/>
              </a:rPr>
              <a:t> &lt;- 1 .. </a:t>
            </a:r>
            <a:r>
              <a:rPr lang="en-US" sz="1800" dirty="0" err="1" smtClean="0">
                <a:effectLst/>
                <a:latin typeface="Courier Bold" charset="0"/>
              </a:rPr>
              <a:t>nDice].sum</a:t>
            </a:r>
            <a:r>
              <a:rPr lang="en-US" sz="1800" dirty="0" smtClean="0">
                <a:effectLst/>
                <a:latin typeface="Courier Bold" charset="0"/>
              </a:rPr>
              <a:t>;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effectLst/>
                <a:latin typeface="Courier Bold" charset="0"/>
              </a:rPr>
              <a:t>stars = %</a:t>
            </a:r>
            <a:r>
              <a:rPr lang="en-US" sz="1800" dirty="0" err="1" smtClean="0">
                <a:effectLst/>
                <a:latin typeface="Courier Bold" charset="0"/>
              </a:rPr>
              <a:t>group(t</a:t>
            </a:r>
            <a:r>
              <a:rPr lang="en-US" sz="1800" dirty="0" smtClean="0">
                <a:effectLst/>
                <a:latin typeface="Courier Bold" charset="0"/>
              </a:rPr>
              <a:t> = roll())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effectLst/>
                <a:latin typeface="Courier Bold" charset="0"/>
              </a:rPr>
              <a:t>  {map </a:t>
            </a:r>
            <a:r>
              <a:rPr lang="en-US" sz="1800" dirty="0" err="1" smtClean="0">
                <a:effectLst/>
                <a:latin typeface="Courier Bold" charset="0"/>
              </a:rPr>
              <a:t>s</a:t>
            </a:r>
            <a:r>
              <a:rPr lang="en-US" sz="1800" dirty="0" smtClean="0">
                <a:effectLst/>
                <a:latin typeface="Courier Bold" charset="0"/>
              </a:rPr>
              <a:t> = %list "*"; | for </a:t>
            </a:r>
            <a:r>
              <a:rPr lang="en-US" sz="1800" dirty="0" err="1" smtClean="0">
                <a:effectLst/>
                <a:latin typeface="Courier Bold" charset="0"/>
              </a:rPr>
              <a:t>i</a:t>
            </a:r>
            <a:r>
              <a:rPr lang="en-US" sz="1800" dirty="0" smtClean="0">
                <a:effectLst/>
                <a:latin typeface="Courier Bold" charset="0"/>
              </a:rPr>
              <a:t>&lt;- 1 .. </a:t>
            </a:r>
            <a:r>
              <a:rPr lang="en-US" sz="1800" dirty="0" err="1" smtClean="0">
                <a:effectLst/>
                <a:latin typeface="Courier Bold" charset="0"/>
              </a:rPr>
              <a:t>nRolls</a:t>
            </a:r>
            <a:r>
              <a:rPr lang="en-US" sz="1800" dirty="0" smtClean="0">
                <a:effectLst/>
                <a:latin typeface="Courier Bold" charset="0"/>
              </a:rPr>
              <a:t>};</a:t>
            </a:r>
          </a:p>
          <a:p>
            <a:pPr marL="432000" indent="-324000">
              <a:buNone/>
              <a:tabLst/>
            </a:pPr>
            <a:r>
              <a:rPr lang="en-US" sz="1800" dirty="0" err="1" smtClean="0">
                <a:effectLst/>
                <a:latin typeface="Courier Bold" charset="0"/>
              </a:rPr>
              <a:t>for(i</a:t>
            </a:r>
            <a:r>
              <a:rPr lang="en-US" sz="1800" dirty="0" smtClean="0">
                <a:effectLst/>
                <a:latin typeface="Courier Bold" charset="0"/>
              </a:rPr>
              <a:t> &lt;- </a:t>
            </a:r>
            <a:r>
              <a:rPr lang="en-US" sz="1800" dirty="0" err="1" smtClean="0">
                <a:effectLst/>
                <a:latin typeface="Courier Bold" charset="0"/>
              </a:rPr>
              <a:t>nDice</a:t>
            </a:r>
            <a:r>
              <a:rPr lang="en-US" sz="1800" dirty="0" smtClean="0">
                <a:effectLst/>
                <a:latin typeface="Courier Bold" charset="0"/>
              </a:rPr>
              <a:t> .. </a:t>
            </a:r>
            <a:r>
              <a:rPr lang="en-US" sz="1800" dirty="0" err="1" smtClean="0">
                <a:effectLst/>
                <a:latin typeface="Courier Bold" charset="0"/>
              </a:rPr>
              <a:t>nDice</a:t>
            </a:r>
            <a:r>
              <a:rPr lang="en-US" sz="1800" dirty="0" smtClean="0">
                <a:effectLst/>
                <a:latin typeface="Courier Bold" charset="0"/>
              </a:rPr>
              <a:t> * </a:t>
            </a:r>
            <a:r>
              <a:rPr lang="en-US" sz="1800" dirty="0" err="1" smtClean="0">
                <a:effectLst/>
                <a:latin typeface="Courier Bold" charset="0"/>
              </a:rPr>
              <a:t>nSides</a:t>
            </a:r>
            <a:r>
              <a:rPr lang="en-US" sz="1800" dirty="0" smtClean="0">
                <a:effectLst/>
                <a:latin typeface="Courier Bold" charset="0"/>
              </a:rPr>
              <a:t>) 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effectLst/>
                <a:latin typeface="Courier Bold" charset="0"/>
              </a:rPr>
              <a:t> println("%3d ".</a:t>
            </a:r>
            <a:r>
              <a:rPr lang="en-US" sz="1800" dirty="0" err="1" smtClean="0">
                <a:effectLst/>
                <a:latin typeface="Courier Bold" charset="0"/>
              </a:rPr>
              <a:t>format(i</a:t>
            </a:r>
            <a:r>
              <a:rPr lang="en-US" sz="1800" dirty="0" smtClean="0">
                <a:effectLst/>
                <a:latin typeface="Courier Bold" charset="0"/>
              </a:rPr>
              <a:t>) +  (</a:t>
            </a:r>
            <a:r>
              <a:rPr lang="en-US" sz="1800" dirty="0" err="1" smtClean="0">
                <a:effectLst/>
                <a:latin typeface="Courier Bold" charset="0"/>
              </a:rPr>
              <a:t>x.cat</a:t>
            </a:r>
            <a:r>
              <a:rPr lang="en-US" sz="1800" dirty="0" smtClean="0">
                <a:effectLst/>
                <a:latin typeface="Courier Bold" charset="0"/>
              </a:rPr>
              <a:t> if </a:t>
            </a:r>
            <a:r>
              <a:rPr lang="en-US" sz="1800" dirty="0" err="1" smtClean="0">
                <a:effectLst/>
                <a:latin typeface="Courier Bold" charset="0"/>
              </a:rPr>
              <a:t>stars[i</a:t>
            </a:r>
            <a:r>
              <a:rPr lang="en-US" sz="1800" dirty="0" smtClean="0">
                <a:effectLst/>
                <a:latin typeface="Courier Bold" charset="0"/>
              </a:rPr>
              <a:t>] ~ +</a:t>
            </a:r>
            <a:r>
              <a:rPr lang="en-US" sz="1800" dirty="0" err="1" smtClean="0">
                <a:effectLst/>
                <a:latin typeface="Courier Bold" charset="0"/>
              </a:rPr>
              <a:t>x</a:t>
            </a:r>
            <a:r>
              <a:rPr lang="en-US" sz="1800" dirty="0" smtClean="0">
                <a:effectLst/>
                <a:latin typeface="Courier Bold" charset="0"/>
              </a:rPr>
              <a:t> else ""));</a:t>
            </a:r>
          </a:p>
          <a:p>
            <a:pPr marL="432000" indent="-324000">
              <a:buNone/>
              <a:tabLst/>
            </a:pPr>
            <a:endParaRPr lang="en-US" sz="1800" dirty="0" smtClean="0">
              <a:effectLst/>
              <a:latin typeface="Courier Bold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0712" y="5608637"/>
            <a:ext cx="8772840" cy="10920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45000"/>
              <a:buFont typeface="StarSymbo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Courier Bold" charset="0"/>
              <a:ea typeface="+mn-ea"/>
              <a:cs typeface="+mn-cs"/>
            </a:endParaRP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45000"/>
              <a:buFont typeface="StarSymbol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There's a lot going on here....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45000"/>
              <a:buFont typeface="StarSymbo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Courier Bold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6912" y="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Pattern Matching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96912" y="1646237"/>
            <a:ext cx="8772840" cy="8304120"/>
          </a:xfrm>
          <a:prstGeom prst="rect">
            <a:avLst/>
          </a:prstGeom>
          <a:ln/>
        </p:spPr>
        <p:txBody>
          <a:bodyPr wrap="square" lIns="0" tIns="0" rIns="0" bIns="0">
            <a:normAutofit/>
          </a:bodyPr>
          <a:lstStyle/>
          <a:p>
            <a:pPr marL="432000" indent="-324000">
              <a:buNone/>
              <a:tabLst/>
            </a:pPr>
            <a:endParaRPr lang="en-US" sz="1600" dirty="0" smtClean="0">
              <a:latin typeface="Courier Bold" charset="0"/>
            </a:endParaRPr>
          </a:p>
          <a:p>
            <a:pPr marL="432000" indent="-324000">
              <a:buClr>
                <a:srgbClr val="E6E6E6"/>
              </a:buClr>
              <a:buSzPct val="45000"/>
              <a:buNone/>
              <a:tabLst/>
            </a:pPr>
            <a:r>
              <a:rPr lang="en-US" sz="1600" dirty="0" err="1" smtClean="0">
                <a:latin typeface="Courier Bold" charset="0"/>
              </a:rPr>
              <a:t>argv</a:t>
            </a:r>
            <a:r>
              <a:rPr lang="en-US" sz="1600" dirty="0" smtClean="0">
                <a:latin typeface="Courier Bold" charset="0"/>
              </a:rPr>
              <a:t>() </a:t>
            </a:r>
            <a:r>
              <a:rPr lang="en-US" sz="1600" dirty="0" smtClean="0">
                <a:latin typeface="Arial"/>
              </a:rPr>
              <a:t>returns a list of strings, </a:t>
            </a:r>
            <a:r>
              <a:rPr lang="en-US" sz="1600" dirty="0" smtClean="0">
                <a:latin typeface="Courier Bold" charset="0"/>
              </a:rPr>
              <a:t>["30", "6", "2"]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1600" dirty="0" err="1" smtClean="0">
                <a:latin typeface="Courier Bold" charset="0"/>
              </a:rPr>
              <a:t>α</a:t>
            </a:r>
            <a:r>
              <a:rPr lang="en-US" sz="1600" dirty="0" smtClean="0">
                <a:latin typeface="Courier Bold" charset="0"/>
              </a:rPr>
              <a:t> = X; </a:t>
            </a:r>
            <a:r>
              <a:rPr lang="en-US" sz="1600" dirty="0" smtClean="0">
                <a:latin typeface="Arial"/>
              </a:rPr>
              <a:t>matches the value </a:t>
            </a:r>
            <a:r>
              <a:rPr lang="en-US" sz="1600" dirty="0" smtClean="0">
                <a:latin typeface="Courier Bold" charset="0"/>
              </a:rPr>
              <a:t>X</a:t>
            </a:r>
            <a:r>
              <a:rPr lang="en-US" sz="1600" dirty="0" smtClean="0">
                <a:latin typeface="Arial"/>
              </a:rPr>
              <a:t> against the pattern </a:t>
            </a:r>
            <a:r>
              <a:rPr lang="en-US" sz="1600" dirty="0" err="1" smtClean="0">
                <a:latin typeface="Courier Bold" charset="0"/>
              </a:rPr>
              <a:t>α</a:t>
            </a:r>
            <a:r>
              <a:rPr lang="en-US" sz="1600" dirty="0" smtClean="0">
                <a:latin typeface="Arial"/>
              </a:rPr>
              <a:t>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1600" dirty="0" smtClean="0">
                <a:latin typeface="Arial"/>
              </a:rPr>
              <a:t>Success: binds variables in </a:t>
            </a:r>
            <a:r>
              <a:rPr lang="en-US" sz="1600" dirty="0" err="1" smtClean="0">
                <a:latin typeface="Courier Bold" charset="0"/>
              </a:rPr>
              <a:t>α</a:t>
            </a:r>
            <a:endParaRPr lang="en-US" sz="1600" dirty="0" smtClean="0">
              <a:latin typeface="Courier Bold" charset="0"/>
            </a:endParaRP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1600" dirty="0" smtClean="0">
                <a:latin typeface="Arial"/>
              </a:rPr>
              <a:t>Failure: throws exception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1600" dirty="0" smtClean="0">
                <a:latin typeface="Courier Bold" charset="0"/>
              </a:rPr>
              <a:t>[</a:t>
            </a:r>
            <a:r>
              <a:rPr lang="en-US" sz="1600" dirty="0" err="1" smtClean="0">
                <a:latin typeface="Courier Bold" charset="0"/>
              </a:rPr>
              <a:t>β,γ,δ</a:t>
            </a:r>
            <a:r>
              <a:rPr lang="en-US" sz="1600" dirty="0" smtClean="0">
                <a:latin typeface="Courier Bold" charset="0"/>
              </a:rPr>
              <a:t>] = [</a:t>
            </a:r>
            <a:r>
              <a:rPr lang="en-US" sz="1600" dirty="0" err="1" smtClean="0">
                <a:latin typeface="Courier Bold" charset="0"/>
              </a:rPr>
              <a:t>b,c,d</a:t>
            </a:r>
            <a:r>
              <a:rPr lang="en-US" sz="1600" dirty="0" smtClean="0">
                <a:latin typeface="Courier Bold" charset="0"/>
              </a:rPr>
              <a:t>]; </a:t>
            </a:r>
            <a:r>
              <a:rPr lang="en-US" sz="1600" dirty="0" smtClean="0">
                <a:latin typeface="Arial"/>
              </a:rPr>
              <a:t>matches a three-element list</a:t>
            </a:r>
          </a:p>
          <a:p>
            <a:pPr marL="900000" lvl="1" indent="-324000">
              <a:buSzPct val="45000"/>
              <a:buFont typeface="StarSymbol"/>
              <a:buChar char="●"/>
            </a:pPr>
            <a:r>
              <a:rPr lang="en-US" sz="1600" dirty="0" smtClean="0">
                <a:latin typeface="Arial"/>
              </a:rPr>
              <a:t>Failure if RHS not a 3-element list</a:t>
            </a:r>
          </a:p>
          <a:p>
            <a:pPr marL="455525" indent="-324000">
              <a:buSzPct val="45000"/>
              <a:buFont typeface="StarSymbol"/>
              <a:buChar char="●"/>
            </a:pPr>
            <a:r>
              <a:rPr lang="en-US" sz="1600" dirty="0" smtClean="0">
                <a:latin typeface="Arial"/>
              </a:rPr>
              <a:t>The pattern </a:t>
            </a:r>
            <a:r>
              <a:rPr lang="en-US" sz="1600" dirty="0" smtClean="0">
                <a:latin typeface="Courier Bold" charset="0"/>
              </a:rPr>
              <a:t>.</a:t>
            </a:r>
            <a:r>
              <a:rPr lang="en-US" sz="1600" dirty="0" err="1" smtClean="0">
                <a:latin typeface="Courier Bold" charset="0"/>
              </a:rPr>
              <a:t>int(ε</a:t>
            </a:r>
            <a:r>
              <a:rPr lang="en-US" sz="1600" dirty="0" smtClean="0">
                <a:latin typeface="Courier Bold" charset="0"/>
              </a:rPr>
              <a:t>)</a:t>
            </a:r>
            <a:r>
              <a:rPr lang="en-US" sz="1600" dirty="0" smtClean="0">
                <a:latin typeface="Arial"/>
              </a:rPr>
              <a:t> matches </a:t>
            </a:r>
            <a:r>
              <a:rPr lang="en-US" sz="1600" dirty="0" err="1" smtClean="0">
                <a:latin typeface="Courier Bold" charset="0"/>
              </a:rPr>
              <a:t>b</a:t>
            </a:r>
            <a:r>
              <a:rPr lang="en-US" sz="1600" dirty="0" smtClean="0">
                <a:latin typeface="Arial"/>
              </a:rPr>
              <a:t> if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1600" dirty="0" err="1" smtClean="0">
                <a:latin typeface="Courier Bold" charset="0"/>
              </a:rPr>
              <a:t>ε</a:t>
            </a:r>
            <a:r>
              <a:rPr lang="en-US" sz="1600" dirty="0" smtClean="0">
                <a:latin typeface="Courier Bold" charset="0"/>
              </a:rPr>
              <a:t> </a:t>
            </a:r>
            <a:r>
              <a:rPr lang="en-US" sz="1600" dirty="0" smtClean="0">
                <a:latin typeface="Arial"/>
              </a:rPr>
              <a:t>matches non-null </a:t>
            </a:r>
            <a:r>
              <a:rPr lang="en-US" sz="1600" dirty="0" err="1" smtClean="0">
                <a:latin typeface="Courier Bold" charset="0"/>
              </a:rPr>
              <a:t>b.int</a:t>
            </a:r>
            <a:r>
              <a:rPr lang="en-US" sz="1600" dirty="0" smtClean="0">
                <a:latin typeface="Courier Bold" charset="0"/>
              </a:rPr>
              <a:t>()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1600" dirty="0" err="1" smtClean="0">
                <a:latin typeface="Courier Bold" charset="0"/>
              </a:rPr>
              <a:t>int</a:t>
            </a:r>
            <a:r>
              <a:rPr lang="en-US" sz="1600" dirty="0" smtClean="0">
                <a:latin typeface="Courier Bold" charset="0"/>
              </a:rPr>
              <a:t> </a:t>
            </a:r>
            <a:r>
              <a:rPr lang="en-US" sz="1600" dirty="0" smtClean="0">
                <a:latin typeface="Arial"/>
              </a:rPr>
              <a:t>is a method on strings, returning number or </a:t>
            </a:r>
            <a:r>
              <a:rPr lang="en-US" sz="1600" dirty="0" smtClean="0">
                <a:latin typeface="Courier Bold" charset="0"/>
              </a:rPr>
              <a:t>null.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1600" dirty="0" err="1" smtClean="0">
                <a:latin typeface="Arial"/>
              </a:rPr>
              <a:t>Nullary</a:t>
            </a:r>
            <a:r>
              <a:rPr lang="en-US" sz="1600" dirty="0" smtClean="0">
                <a:latin typeface="Arial"/>
              </a:rPr>
              <a:t> method calls don't need </a:t>
            </a:r>
            <a:r>
              <a:rPr lang="en-US" sz="1600" b="1" dirty="0" smtClean="0">
                <a:latin typeface="Courier Bold" charset="0"/>
              </a:rPr>
              <a:t>()</a:t>
            </a:r>
            <a:r>
              <a:rPr lang="en-US" sz="1600" dirty="0" smtClean="0">
                <a:latin typeface="Arial"/>
              </a:rPr>
              <a:t> ---- </a:t>
            </a:r>
            <a:r>
              <a:rPr lang="en-US" sz="1600" dirty="0" err="1" smtClean="0">
                <a:latin typeface="Courier Bold" charset="0"/>
              </a:rPr>
              <a:t>b.int</a:t>
            </a:r>
            <a:r>
              <a:rPr lang="en-US" sz="1600" dirty="0" smtClean="0">
                <a:latin typeface="Courier Bold" charset="0"/>
              </a:rPr>
              <a:t> == </a:t>
            </a:r>
            <a:r>
              <a:rPr lang="en-US" sz="1600" dirty="0" err="1" smtClean="0">
                <a:latin typeface="Courier Bold" charset="0"/>
              </a:rPr>
              <a:t>b.int</a:t>
            </a:r>
            <a:r>
              <a:rPr lang="en-US" sz="1600" b="1" dirty="0" smtClean="0">
                <a:latin typeface="Courier Bold" charset="0"/>
              </a:rPr>
              <a:t>()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1600" dirty="0" smtClean="0">
                <a:latin typeface="Arial"/>
              </a:rPr>
              <a:t>The pattern </a:t>
            </a:r>
            <a:r>
              <a:rPr lang="en-US" sz="1600" dirty="0" err="1" smtClean="0">
                <a:latin typeface="Courier Bold" charset="0"/>
              </a:rPr>
              <a:t>nRolls</a:t>
            </a:r>
            <a:r>
              <a:rPr lang="en-US" sz="1600" dirty="0" smtClean="0">
                <a:latin typeface="Courier Bold" charset="0"/>
              </a:rPr>
              <a:t> </a:t>
            </a:r>
            <a:r>
              <a:rPr lang="en-US" sz="1600" dirty="0" smtClean="0">
                <a:latin typeface="Arial"/>
              </a:rPr>
              <a:t>matches anything and binds to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3112" y="1112837"/>
            <a:ext cx="738781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Bold" charset="0"/>
              </a:rPr>
              <a:t>[.</a:t>
            </a:r>
            <a:r>
              <a:rPr lang="en-US" dirty="0" err="1" smtClean="0">
                <a:latin typeface="Courier Bold" charset="0"/>
              </a:rPr>
              <a:t>int(nRolls</a:t>
            </a:r>
            <a:r>
              <a:rPr lang="en-US" dirty="0" smtClean="0">
                <a:latin typeface="Courier Bold" charset="0"/>
              </a:rPr>
              <a:t>), .</a:t>
            </a:r>
            <a:r>
              <a:rPr lang="en-US" dirty="0" err="1" smtClean="0">
                <a:latin typeface="Courier Bold" charset="0"/>
              </a:rPr>
              <a:t>int(nSides</a:t>
            </a:r>
            <a:r>
              <a:rPr lang="en-US" dirty="0" smtClean="0">
                <a:latin typeface="Courier Bold" charset="0"/>
              </a:rPr>
              <a:t>), .</a:t>
            </a:r>
            <a:r>
              <a:rPr lang="en-US" dirty="0" err="1" smtClean="0">
                <a:latin typeface="Courier Bold" charset="0"/>
              </a:rPr>
              <a:t>int(nDice</a:t>
            </a:r>
            <a:r>
              <a:rPr lang="en-US" dirty="0" smtClean="0">
                <a:latin typeface="Courier Bold" charset="0"/>
              </a:rPr>
              <a:t>) ] = </a:t>
            </a:r>
            <a:r>
              <a:rPr lang="en-US" dirty="0" err="1" smtClean="0">
                <a:latin typeface="Courier Bold" charset="0"/>
              </a:rPr>
              <a:t>argv</a:t>
            </a:r>
            <a:r>
              <a:rPr lang="en-US" dirty="0" smtClean="0">
                <a:latin typeface="Courier Bold" charset="0"/>
              </a:rPr>
              <a:t>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Functions, Lists, Queries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0880" y="3322636"/>
            <a:ext cx="8772840" cy="3487843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Functions can refer to external variables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The list comprehension </a:t>
            </a:r>
            <a:r>
              <a:rPr lang="en-US" sz="2400" dirty="0" smtClean="0">
                <a:latin typeface="Courier Bold" charset="0"/>
              </a:rPr>
              <a:t>%[Z | for </a:t>
            </a:r>
            <a:r>
              <a:rPr lang="en-US" sz="2400" dirty="0" err="1" smtClean="0">
                <a:latin typeface="Courier Bold" charset="0"/>
              </a:rPr>
              <a:t>i</a:t>
            </a:r>
            <a:r>
              <a:rPr lang="en-US" sz="2400" dirty="0" smtClean="0">
                <a:latin typeface="Courier Bold" charset="0"/>
              </a:rPr>
              <a:t> &lt;- </a:t>
            </a:r>
            <a:r>
              <a:rPr lang="en-US" sz="2400" dirty="0" err="1" smtClean="0">
                <a:latin typeface="Courier Bold" charset="0"/>
              </a:rPr>
              <a:t>r</a:t>
            </a:r>
            <a:r>
              <a:rPr lang="en-US" sz="2400" dirty="0" smtClean="0">
                <a:latin typeface="Courier Bold" charset="0"/>
              </a:rPr>
              <a:t>]</a:t>
            </a:r>
            <a:r>
              <a:rPr lang="en-US" sz="2400" dirty="0" smtClean="0"/>
              <a:t> </a:t>
            </a:r>
          </a:p>
          <a:p>
            <a:pPr marL="900000" lvl="1" indent="-324000">
              <a:buSzPct val="45000"/>
              <a:buFont typeface="StarSymbol"/>
              <a:buChar char="●"/>
            </a:pPr>
            <a:r>
              <a:rPr lang="en-US" sz="2400" dirty="0" smtClean="0"/>
              <a:t>list of the values of </a:t>
            </a:r>
            <a:r>
              <a:rPr lang="en-US" sz="2400" dirty="0" smtClean="0">
                <a:latin typeface="Courier Bold" charset="0"/>
              </a:rPr>
              <a:t>Z</a:t>
            </a:r>
            <a:r>
              <a:rPr lang="en-US" sz="2400" dirty="0" smtClean="0"/>
              <a:t> varying </a:t>
            </a:r>
            <a:r>
              <a:rPr lang="en-US" sz="2400" dirty="0" err="1" smtClean="0">
                <a:latin typeface="Courier Bold" charset="0"/>
              </a:rPr>
              <a:t>i</a:t>
            </a:r>
            <a:r>
              <a:rPr lang="en-US" sz="2400" dirty="0" smtClean="0"/>
              <a:t>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This one makes a list of random numbers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>
                <a:latin typeface="Courier Bold" charset="0"/>
              </a:rPr>
              <a:t>nSides.rand1</a:t>
            </a:r>
            <a:r>
              <a:rPr lang="en-US" sz="2400" dirty="0" smtClean="0"/>
              <a:t> is a random number 1 to </a:t>
            </a:r>
            <a:r>
              <a:rPr lang="en-US" sz="2400" dirty="0" err="1" smtClean="0">
                <a:latin typeface="Courier Bold" charset="0"/>
              </a:rPr>
              <a:t>nSides</a:t>
            </a:r>
            <a:r>
              <a:rPr lang="en-US" sz="2400" dirty="0" smtClean="0"/>
              <a:t>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>
                <a:latin typeface="Courier Bold" charset="0"/>
              </a:rPr>
              <a:t>.sum</a:t>
            </a:r>
            <a:r>
              <a:rPr lang="en-US" sz="2400" dirty="0" smtClean="0"/>
              <a:t> method on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5512" y="1493837"/>
            <a:ext cx="614111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b="1" dirty="0" smtClean="0">
                <a:latin typeface="Courier Bold" charset="0"/>
              </a:rPr>
              <a:t>fun </a:t>
            </a:r>
            <a:r>
              <a:rPr lang="en-US" dirty="0" smtClean="0">
                <a:latin typeface="Courier Bold" charset="0"/>
              </a:rPr>
              <a:t>roll() = 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 %[nSides.rand1 | </a:t>
            </a:r>
            <a:r>
              <a:rPr lang="en-US" b="1" dirty="0" smtClean="0">
                <a:latin typeface="Courier Bold" charset="0"/>
              </a:rPr>
              <a:t>for </a:t>
            </a:r>
            <a:r>
              <a:rPr lang="en-US" dirty="0" err="1" smtClean="0">
                <a:latin typeface="Courier Bold" charset="0"/>
              </a:rPr>
              <a:t>i</a:t>
            </a:r>
            <a:r>
              <a:rPr lang="en-US" dirty="0" smtClean="0">
                <a:latin typeface="Courier Bold" charset="0"/>
              </a:rPr>
              <a:t> &lt;- 1 .. </a:t>
            </a:r>
            <a:r>
              <a:rPr lang="en-US" dirty="0" err="1" smtClean="0">
                <a:latin typeface="Courier Bold" charset="0"/>
              </a:rPr>
              <a:t>nDice].sum</a:t>
            </a:r>
            <a:r>
              <a:rPr lang="en-US" dirty="0" smtClean="0">
                <a:latin typeface="Courier Bold" charset="0"/>
              </a:rPr>
              <a:t>;</a:t>
            </a:r>
            <a:br>
              <a:rPr lang="en-US" dirty="0" smtClean="0">
                <a:latin typeface="Courier Bold" charset="0"/>
              </a:rPr>
            </a:br>
            <a:endParaRPr lang="en-US" dirty="0" smtClean="0">
              <a:latin typeface="Courier Bold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Group query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0880" y="2636836"/>
            <a:ext cx="8772840" cy="4173643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Construct a table (dictionary, map)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Key: </a:t>
            </a:r>
            <a:r>
              <a:rPr lang="en-US" sz="2000" dirty="0" err="1" smtClean="0">
                <a:latin typeface="Courier Bold" charset="0"/>
              </a:rPr>
              <a:t>t</a:t>
            </a:r>
            <a:r>
              <a:rPr lang="en-US" sz="2000" dirty="0" smtClean="0">
                <a:latin typeface="Courier Bold" charset="0"/>
              </a:rPr>
              <a:t> = </a:t>
            </a:r>
            <a:r>
              <a:rPr lang="en-US" dirty="0" smtClean="0"/>
              <a:t>the </a:t>
            </a:r>
            <a:r>
              <a:rPr lang="en-US" dirty="0" err="1" smtClean="0"/>
              <a:t>dieroll</a:t>
            </a:r>
            <a:r>
              <a:rPr lang="en-US" dirty="0" smtClean="0"/>
              <a:t>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Value: </a:t>
            </a:r>
            <a:r>
              <a:rPr lang="en-US" sz="2000" dirty="0" err="1" smtClean="0">
                <a:latin typeface="Courier Bold" charset="0"/>
              </a:rPr>
              <a:t>s</a:t>
            </a:r>
            <a:r>
              <a:rPr lang="en-US" sz="2000" dirty="0" smtClean="0">
                <a:latin typeface="Courier Bold" charset="0"/>
              </a:rPr>
              <a:t> =</a:t>
            </a:r>
            <a:r>
              <a:rPr lang="en-US" dirty="0" smtClean="0"/>
              <a:t> one "*" for each time </a:t>
            </a:r>
            <a:r>
              <a:rPr lang="en-US" sz="2000" dirty="0" err="1" smtClean="0">
                <a:latin typeface="Courier Bold" charset="0"/>
              </a:rPr>
              <a:t>t</a:t>
            </a:r>
            <a:r>
              <a:rPr lang="en-US" dirty="0" smtClean="0"/>
              <a:t> was rolled.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"map" = subscripting </a:t>
            </a:r>
            <a:r>
              <a:rPr lang="en-US" dirty="0" err="1" smtClean="0"/>
              <a:t>stars[t</a:t>
            </a:r>
            <a:r>
              <a:rPr lang="en-US" dirty="0" smtClean="0"/>
              <a:t>] gives this field.</a:t>
            </a:r>
          </a:p>
          <a:p>
            <a:pPr marL="396000" indent="-288000">
              <a:buFont typeface="StarSymbol"/>
              <a:buChar char="–"/>
            </a:pPr>
            <a:r>
              <a:rPr lang="en-US" dirty="0" smtClean="0"/>
              <a:t>Equivalently:</a:t>
            </a:r>
          </a:p>
          <a:p>
            <a:pPr marL="396000" indent="-288000">
              <a:buFont typeface="StarSymbol"/>
              <a:buChar char="–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49312" y="1646237"/>
            <a:ext cx="641815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stars = %</a:t>
            </a:r>
            <a:r>
              <a:rPr lang="en-US" dirty="0" err="1" smtClean="0">
                <a:latin typeface="Courier Bold" charset="0"/>
              </a:rPr>
              <a:t>group(t</a:t>
            </a:r>
            <a:r>
              <a:rPr lang="en-US" dirty="0" smtClean="0">
                <a:latin typeface="Courier Bold" charset="0"/>
              </a:rPr>
              <a:t> = roll())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  {map </a:t>
            </a:r>
            <a:r>
              <a:rPr lang="en-US" dirty="0" err="1" smtClean="0">
                <a:latin typeface="Courier Bold" charset="0"/>
              </a:rPr>
              <a:t>s</a:t>
            </a:r>
            <a:r>
              <a:rPr lang="en-US" dirty="0" smtClean="0">
                <a:latin typeface="Courier Bold" charset="0"/>
              </a:rPr>
              <a:t> = %list "*"; | for </a:t>
            </a:r>
            <a:r>
              <a:rPr lang="en-US" dirty="0" err="1" smtClean="0">
                <a:latin typeface="Courier Bold" charset="0"/>
              </a:rPr>
              <a:t>i</a:t>
            </a:r>
            <a:r>
              <a:rPr lang="en-US" dirty="0" smtClean="0">
                <a:latin typeface="Courier Bold" charset="0"/>
              </a:rPr>
              <a:t>&lt;- 1 .. </a:t>
            </a:r>
            <a:r>
              <a:rPr lang="en-US" dirty="0" err="1" smtClean="0">
                <a:latin typeface="Courier Bold" charset="0"/>
              </a:rPr>
              <a:t>nRolls</a:t>
            </a:r>
            <a:r>
              <a:rPr lang="en-US" dirty="0" smtClean="0">
                <a:latin typeface="Courier Bold" charset="0"/>
              </a:rPr>
              <a:t>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1712" y="4618037"/>
            <a:ext cx="7110765" cy="203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96000" indent="-288000">
              <a:buNone/>
            </a:pPr>
            <a:r>
              <a:rPr lang="en-US" dirty="0" smtClean="0">
                <a:latin typeface="Courier"/>
                <a:cs typeface="Courier"/>
              </a:rPr>
              <a:t>stars = </a:t>
            </a:r>
            <a:r>
              <a:rPr lang="en-US" dirty="0" err="1" smtClean="0">
                <a:latin typeface="Courier"/>
                <a:cs typeface="Courier"/>
              </a:rPr>
              <a:t>table(t){map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;};</a:t>
            </a:r>
          </a:p>
          <a:p>
            <a:pPr marL="396000" indent="-288000">
              <a:buNone/>
            </a:pPr>
            <a:r>
              <a:rPr lang="en-US" dirty="0" err="1" smtClean="0">
                <a:latin typeface="Courier"/>
                <a:cs typeface="Courier"/>
              </a:rPr>
              <a:t>for(i</a:t>
            </a:r>
            <a:r>
              <a:rPr lang="en-US" dirty="0" smtClean="0">
                <a:latin typeface="Courier"/>
                <a:cs typeface="Courier"/>
              </a:rPr>
              <a:t> &lt;- 1 .. </a:t>
            </a:r>
            <a:r>
              <a:rPr lang="en-US" dirty="0" err="1" smtClean="0">
                <a:latin typeface="Courier"/>
                <a:cs typeface="Courier"/>
              </a:rPr>
              <a:t>nRolls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pPr marL="396000" indent="-28800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 = roll();</a:t>
            </a:r>
          </a:p>
          <a:p>
            <a:pPr marL="396000" indent="-288000">
              <a:buNone/>
            </a:pPr>
            <a:r>
              <a:rPr lang="en-US" dirty="0" smtClean="0">
                <a:latin typeface="Courier"/>
                <a:cs typeface="Courier"/>
              </a:rPr>
              <a:t>  if (</a:t>
            </a:r>
            <a:r>
              <a:rPr lang="en-US" dirty="0" err="1" smtClean="0">
                <a:latin typeface="Courier"/>
                <a:cs typeface="Courier"/>
              </a:rPr>
              <a:t>stars.has?(t</a:t>
            </a:r>
            <a:r>
              <a:rPr lang="en-US" dirty="0" smtClean="0">
                <a:latin typeface="Courier"/>
                <a:cs typeface="Courier"/>
              </a:rPr>
              <a:t>)) </a:t>
            </a:r>
            <a:r>
              <a:rPr lang="en-US" dirty="0" err="1" smtClean="0">
                <a:latin typeface="Courier"/>
                <a:cs typeface="Courier"/>
              </a:rPr>
              <a:t>stars[t</a:t>
            </a:r>
            <a:r>
              <a:rPr lang="en-US" dirty="0" smtClean="0">
                <a:latin typeface="Courier"/>
                <a:cs typeface="Courier"/>
              </a:rPr>
              <a:t>] := </a:t>
            </a:r>
            <a:r>
              <a:rPr lang="en-US" dirty="0" err="1" smtClean="0">
                <a:latin typeface="Courier"/>
                <a:cs typeface="Courier"/>
              </a:rPr>
              <a:t>stars[t</a:t>
            </a:r>
            <a:r>
              <a:rPr lang="en-US" dirty="0" smtClean="0">
                <a:latin typeface="Courier"/>
                <a:cs typeface="Courier"/>
              </a:rPr>
              <a:t>] @ ["*"]; </a:t>
            </a:r>
          </a:p>
          <a:p>
            <a:pPr marL="396000" indent="-288000">
              <a:buNone/>
            </a:pPr>
            <a:r>
              <a:rPr lang="en-US" dirty="0" smtClean="0">
                <a:latin typeface="Courier"/>
                <a:cs typeface="Courier"/>
              </a:rPr>
              <a:t>  else </a:t>
            </a:r>
            <a:r>
              <a:rPr lang="en-US" dirty="0" err="1" smtClean="0">
                <a:latin typeface="Courier"/>
                <a:cs typeface="Courier"/>
              </a:rPr>
              <a:t>stars[t</a:t>
            </a:r>
            <a:r>
              <a:rPr lang="en-US" dirty="0" smtClean="0">
                <a:latin typeface="Courier"/>
                <a:cs typeface="Courier"/>
              </a:rPr>
              <a:t>] := ["*"];</a:t>
            </a:r>
          </a:p>
          <a:p>
            <a:pPr marL="396000" indent="-28800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Printing the Bar Graph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0880" y="3551236"/>
            <a:ext cx="8772840" cy="3259243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/>
              <a:t>Ordinary loop over a numeric range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/>
              <a:t>An ordinary </a:t>
            </a:r>
            <a:r>
              <a:rPr lang="en-US" sz="2800" dirty="0" err="1" smtClean="0">
                <a:latin typeface="Courier Bold" charset="0"/>
              </a:rPr>
              <a:t>println</a:t>
            </a:r>
            <a:r>
              <a:rPr lang="en-US" sz="2800" dirty="0" smtClean="0"/>
              <a:t> 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/>
              <a:t>C-</a:t>
            </a:r>
            <a:r>
              <a:rPr lang="en-US" sz="2800" dirty="0" err="1" smtClean="0"/>
              <a:t>ish</a:t>
            </a:r>
            <a:r>
              <a:rPr lang="en-US" sz="2800" dirty="0" smtClean="0"/>
              <a:t> formatting operations.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endParaRPr lang="en-US" sz="2800" dirty="0" smtClean="0">
              <a:latin typeface="Courier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312" y="1874837"/>
            <a:ext cx="5089805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b="1" dirty="0" err="1" smtClean="0">
                <a:latin typeface="Courier Bold" charset="0"/>
              </a:rPr>
              <a:t>for</a:t>
            </a:r>
            <a:r>
              <a:rPr lang="en-US" dirty="0" err="1" smtClean="0">
                <a:latin typeface="Courier Bold" charset="0"/>
              </a:rPr>
              <a:t>(i</a:t>
            </a:r>
            <a:r>
              <a:rPr lang="en-US" dirty="0" smtClean="0">
                <a:latin typeface="Courier Bold" charset="0"/>
              </a:rPr>
              <a:t> &lt;- </a:t>
            </a:r>
            <a:r>
              <a:rPr lang="en-US" dirty="0" err="1" smtClean="0">
                <a:latin typeface="Courier Bold" charset="0"/>
              </a:rPr>
              <a:t>nDice</a:t>
            </a:r>
            <a:r>
              <a:rPr lang="en-US" dirty="0" smtClean="0">
                <a:latin typeface="Courier Bold" charset="0"/>
              </a:rPr>
              <a:t> .. </a:t>
            </a:r>
            <a:r>
              <a:rPr lang="en-US" dirty="0" err="1" smtClean="0">
                <a:latin typeface="Courier Bold" charset="0"/>
              </a:rPr>
              <a:t>nDice</a:t>
            </a:r>
            <a:r>
              <a:rPr lang="en-US" dirty="0" smtClean="0">
                <a:latin typeface="Courier Bold" charset="0"/>
              </a:rPr>
              <a:t> * </a:t>
            </a:r>
            <a:r>
              <a:rPr lang="en-US" dirty="0" err="1" smtClean="0">
                <a:latin typeface="Courier Bold" charset="0"/>
              </a:rPr>
              <a:t>nSides</a:t>
            </a:r>
            <a:r>
              <a:rPr lang="en-US" dirty="0" smtClean="0">
                <a:latin typeface="Courier Bold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 println("%3d ".</a:t>
            </a:r>
            <a:r>
              <a:rPr lang="en-US" dirty="0" err="1" smtClean="0">
                <a:latin typeface="Courier Bold" charset="0"/>
              </a:rPr>
              <a:t>format(i</a:t>
            </a:r>
            <a:r>
              <a:rPr lang="en-US" dirty="0" smtClean="0">
                <a:latin typeface="Courier Bold" charset="0"/>
              </a:rPr>
              <a:t>) + 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 /* … */ );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Full of Stars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12" y="2636837"/>
            <a:ext cx="8772840" cy="4326043"/>
          </a:xfrm>
          <a:prstGeom prst="rect">
            <a:avLst/>
          </a:prstGeom>
          <a:ln/>
        </p:spPr>
        <p:txBody>
          <a:bodyPr wrap="square" lIns="0" tIns="0" rIns="0" bIns="0">
            <a:normAutofit fontScale="77500" lnSpcReduction="20000"/>
          </a:bodyPr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err="1" smtClean="0"/>
              <a:t>Pythonian</a:t>
            </a:r>
            <a:r>
              <a:rPr lang="en-US" sz="2800" dirty="0" smtClean="0"/>
              <a:t> if-else expression, but...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err="1" smtClean="0">
                <a:latin typeface="Courier Bold" charset="0"/>
              </a:rPr>
              <a:t>stars[i</a:t>
            </a:r>
            <a:r>
              <a:rPr lang="en-US" sz="2800" dirty="0" smtClean="0">
                <a:latin typeface="Courier Bold" charset="0"/>
              </a:rPr>
              <a:t>] = </a:t>
            </a:r>
            <a:r>
              <a:rPr lang="en-US" sz="2800" dirty="0" smtClean="0"/>
              <a:t>table lookup, getting </a:t>
            </a:r>
            <a:r>
              <a:rPr lang="en-US" sz="2800" dirty="0" err="1" smtClean="0"/>
              <a:t>s</a:t>
            </a:r>
            <a:r>
              <a:rPr lang="en-US" sz="2800" dirty="0" smtClean="0"/>
              <a:t> field, or null.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>
                <a:latin typeface="Courier Bold" charset="0"/>
              </a:rPr>
              <a:t>~ = </a:t>
            </a:r>
            <a:r>
              <a:rPr lang="en-US" sz="2800" dirty="0" smtClean="0"/>
              <a:t>pattern match returning Boolean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Unlike '=', no errors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>
                <a:latin typeface="Courier Bold" charset="0"/>
              </a:rPr>
              <a:t>+</a:t>
            </a:r>
            <a:r>
              <a:rPr lang="en-US" sz="2800" dirty="0" err="1" smtClean="0">
                <a:latin typeface="Courier Bold" charset="0"/>
              </a:rPr>
              <a:t>x</a:t>
            </a:r>
            <a:r>
              <a:rPr lang="en-US" sz="2800" dirty="0" smtClean="0">
                <a:latin typeface="Courier Bold" charset="0"/>
              </a:rPr>
              <a:t> </a:t>
            </a:r>
            <a:r>
              <a:rPr lang="en-US" sz="2800" dirty="0" smtClean="0"/>
              <a:t>is a pattern matching non-null </a:t>
            </a:r>
            <a:r>
              <a:rPr lang="en-US" sz="2800" dirty="0" err="1" smtClean="0"/>
              <a:t>x</a:t>
            </a:r>
            <a:r>
              <a:rPr lang="en-US" sz="2800" dirty="0" smtClean="0"/>
              <a:t>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err="1" smtClean="0">
                <a:latin typeface="Courier Bold" charset="0"/>
              </a:rPr>
              <a:t>s</a:t>
            </a:r>
            <a:r>
              <a:rPr lang="en-US" dirty="0" smtClean="0"/>
              <a:t> will be a list of "*"</a:t>
            </a:r>
            <a:r>
              <a:rPr lang="en-US" dirty="0" err="1" smtClean="0"/>
              <a:t>s</a:t>
            </a:r>
            <a:r>
              <a:rPr lang="en-US" dirty="0" smtClean="0"/>
              <a:t>. 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err="1" smtClean="0">
                <a:latin typeface="Courier Bold" charset="0"/>
              </a:rPr>
              <a:t>x</a:t>
            </a:r>
            <a:r>
              <a:rPr lang="en-US" sz="2800" dirty="0" smtClean="0"/>
              <a:t> is available in the true-branch 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err="1" smtClean="0">
                <a:latin typeface="Courier Bold" charset="0"/>
              </a:rPr>
              <a:t>x.cat</a:t>
            </a:r>
            <a:r>
              <a:rPr lang="en-US" sz="2800" dirty="0" smtClean="0"/>
              <a:t> concatenates the "*"</a:t>
            </a:r>
            <a:r>
              <a:rPr lang="en-US" sz="2800" dirty="0" err="1" smtClean="0"/>
              <a:t>s</a:t>
            </a:r>
            <a:r>
              <a:rPr lang="en-US" sz="2800" dirty="0" smtClean="0"/>
              <a:t> in </a:t>
            </a:r>
            <a:r>
              <a:rPr lang="en-US" sz="2800" dirty="0" err="1" smtClean="0">
                <a:latin typeface="Courier Bold" charset="0"/>
              </a:rPr>
              <a:t>x</a:t>
            </a:r>
            <a:r>
              <a:rPr lang="en-US" sz="2800" dirty="0" smtClean="0"/>
              <a:t>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/>
              <a:t>So, this is a string of stars.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1712" y="1341438"/>
            <a:ext cx="5505371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b="1" dirty="0" err="1" smtClean="0">
                <a:latin typeface="Courier Bold" charset="0"/>
              </a:rPr>
              <a:t>for</a:t>
            </a:r>
            <a:r>
              <a:rPr lang="en-US" dirty="0" err="1" smtClean="0">
                <a:latin typeface="Courier Bold" charset="0"/>
              </a:rPr>
              <a:t>(i</a:t>
            </a:r>
            <a:r>
              <a:rPr lang="en-US" dirty="0" smtClean="0">
                <a:latin typeface="Courier Bold" charset="0"/>
              </a:rPr>
              <a:t> &lt;- </a:t>
            </a:r>
            <a:r>
              <a:rPr lang="en-US" dirty="0" err="1" smtClean="0">
                <a:latin typeface="Courier Bold" charset="0"/>
              </a:rPr>
              <a:t>nDice</a:t>
            </a:r>
            <a:r>
              <a:rPr lang="en-US" dirty="0" smtClean="0">
                <a:latin typeface="Courier Bold" charset="0"/>
              </a:rPr>
              <a:t> .. </a:t>
            </a:r>
            <a:r>
              <a:rPr lang="en-US" dirty="0" err="1" smtClean="0">
                <a:latin typeface="Courier Bold" charset="0"/>
              </a:rPr>
              <a:t>nDice</a:t>
            </a:r>
            <a:r>
              <a:rPr lang="en-US" dirty="0" smtClean="0">
                <a:latin typeface="Courier Bold" charset="0"/>
              </a:rPr>
              <a:t> * </a:t>
            </a:r>
            <a:r>
              <a:rPr lang="en-US" dirty="0" err="1" smtClean="0">
                <a:latin typeface="Courier Bold" charset="0"/>
              </a:rPr>
              <a:t>nSides</a:t>
            </a:r>
            <a:r>
              <a:rPr lang="en-US" dirty="0" smtClean="0">
                <a:latin typeface="Courier Bold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 println("%3d ".</a:t>
            </a:r>
            <a:r>
              <a:rPr lang="en-US" dirty="0" err="1" smtClean="0">
                <a:latin typeface="Courier Bold" charset="0"/>
              </a:rPr>
              <a:t>format(i</a:t>
            </a:r>
            <a:r>
              <a:rPr lang="en-US" dirty="0" smtClean="0">
                <a:latin typeface="Courier Bold" charset="0"/>
              </a:rPr>
              <a:t>) + 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 (</a:t>
            </a:r>
            <a:r>
              <a:rPr lang="en-US" dirty="0" err="1" smtClean="0">
                <a:latin typeface="Courier Bold" charset="0"/>
              </a:rPr>
              <a:t>x.cat</a:t>
            </a:r>
            <a:r>
              <a:rPr lang="en-US" dirty="0" smtClean="0">
                <a:latin typeface="Courier Bold" charset="0"/>
              </a:rPr>
              <a:t> if </a:t>
            </a:r>
            <a:r>
              <a:rPr lang="en-US" dirty="0" err="1" smtClean="0">
                <a:latin typeface="Courier Bold" charset="0"/>
              </a:rPr>
              <a:t>stars[i</a:t>
            </a:r>
            <a:r>
              <a:rPr lang="en-US" dirty="0" smtClean="0">
                <a:latin typeface="Courier Bold" charset="0"/>
              </a:rPr>
              <a:t>] ~ +</a:t>
            </a:r>
            <a:r>
              <a:rPr lang="en-US" dirty="0" err="1" smtClean="0">
                <a:latin typeface="Courier Bold" charset="0"/>
              </a:rPr>
              <a:t>x</a:t>
            </a:r>
            <a:r>
              <a:rPr lang="en-US" dirty="0" smtClean="0">
                <a:latin typeface="Courier Bold" charset="0"/>
              </a:rPr>
              <a:t> else ""));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480" y="38556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Example II: The MMORPG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b="1" dirty="0" smtClean="0"/>
              <a:t>M</a:t>
            </a:r>
            <a:r>
              <a:rPr lang="en-US" dirty="0" smtClean="0"/>
              <a:t>inimalist </a:t>
            </a:r>
            <a:r>
              <a:rPr lang="en-US" b="1" dirty="0" smtClean="0"/>
              <a:t>M</a:t>
            </a:r>
            <a:r>
              <a:rPr lang="en-US" dirty="0" smtClean="0"/>
              <a:t>ultiplayer </a:t>
            </a:r>
            <a:r>
              <a:rPr lang="en-US" b="1" dirty="0" smtClean="0"/>
              <a:t>O</a:t>
            </a:r>
            <a:r>
              <a:rPr lang="en-US" dirty="0" smtClean="0"/>
              <a:t>n-line </a:t>
            </a:r>
            <a:r>
              <a:rPr lang="en-US" b="1" dirty="0" smtClean="0"/>
              <a:t>R</a:t>
            </a:r>
            <a:r>
              <a:rPr lang="en-US" dirty="0" smtClean="0"/>
              <a:t>ole-</a:t>
            </a:r>
            <a:r>
              <a:rPr lang="en-US" b="1" dirty="0" smtClean="0"/>
              <a:t>P</a:t>
            </a:r>
            <a:r>
              <a:rPr lang="en-US" dirty="0" smtClean="0"/>
              <a:t>laying </a:t>
            </a:r>
            <a:r>
              <a:rPr lang="en-US" b="1" dirty="0" smtClean="0"/>
              <a:t>G</a:t>
            </a:r>
            <a:r>
              <a:rPr lang="en-US" dirty="0" smtClean="0"/>
              <a:t>ame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Adverbial Ping-pong.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You get to describe how you hit the ball: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Ping serves the ball </a:t>
            </a:r>
            <a:r>
              <a:rPr lang="en-US" i="1" u="sng" dirty="0" smtClean="0">
                <a:uFill>
                  <a:solidFill>
                    <a:srgbClr val="000000"/>
                  </a:solidFill>
                </a:uFill>
              </a:rPr>
              <a:t>happily</a:t>
            </a:r>
            <a:r>
              <a:rPr lang="en-US" dirty="0" smtClean="0"/>
              <a:t>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Pong returns the ball </a:t>
            </a:r>
            <a:r>
              <a:rPr lang="en-US" i="1" u="sng" dirty="0" smtClean="0">
                <a:uFill>
                  <a:solidFill>
                    <a:srgbClr val="000000"/>
                  </a:solidFill>
                </a:uFill>
              </a:rPr>
              <a:t>tiredly</a:t>
            </a:r>
            <a:r>
              <a:rPr lang="en-US" dirty="0" smtClean="0"/>
              <a:t>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Ping returns the ball </a:t>
            </a:r>
            <a:r>
              <a:rPr lang="en-US" i="1" u="sng" dirty="0" smtClean="0">
                <a:uFill>
                  <a:solidFill>
                    <a:srgbClr val="000000"/>
                  </a:solidFill>
                </a:uFill>
              </a:rPr>
              <a:t>eagerly</a:t>
            </a:r>
            <a:r>
              <a:rPr lang="en-US" dirty="0" smtClean="0"/>
              <a:t>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Pong returns the ball </a:t>
            </a:r>
            <a:r>
              <a:rPr lang="en-US" i="1" u="sng" dirty="0" smtClean="0">
                <a:uFill>
                  <a:solidFill>
                    <a:srgbClr val="000000"/>
                  </a:solidFill>
                </a:uFill>
              </a:rPr>
              <a:t>by bouncing it off her head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MMORPG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282575"/>
            <a:ext cx="860901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The Points of Thorn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717550" y="1684338"/>
            <a:ext cx="8772525" cy="5200650"/>
          </a:xfrm>
        </p:spPr>
        <p:txBody>
          <a:bodyPr>
            <a:normAutofit lnSpcReduction="10000"/>
          </a:bodyPr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Arial" pitchFamily="-65" charset="0"/>
              </a:rPr>
              <a:t>Scripting language for network and web 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latin typeface="Arial" pitchFamily="-65" charset="0"/>
              </a:rPr>
              <a:t>cf. Python, PHP, Ruby,</a:t>
            </a:r>
            <a:r>
              <a:rPr lang="en-GB" sz="2400" dirty="0" smtClean="0">
                <a:latin typeface="Arial" pitchFamily="-65" charset="0"/>
              </a:rPr>
              <a:t> </a:t>
            </a:r>
            <a:r>
              <a:rPr lang="en-GB" sz="2400" dirty="0" err="1" smtClean="0">
                <a:latin typeface="Arial" pitchFamily="-65" charset="0"/>
              </a:rPr>
              <a:t>Javascript</a:t>
            </a:r>
            <a:r>
              <a:rPr lang="en-GB" sz="2400" dirty="0" smtClean="0">
                <a:latin typeface="Arial" pitchFamily="-65" charset="0"/>
              </a:rPr>
              <a:t>, </a:t>
            </a:r>
            <a:r>
              <a:rPr lang="en-GB" sz="2400" dirty="0" err="1" smtClean="0">
                <a:latin typeface="Arial" pitchFamily="-65" charset="0"/>
              </a:rPr>
              <a:t>Clojure</a:t>
            </a:r>
            <a:r>
              <a:rPr lang="en-GB" sz="2400" dirty="0">
                <a:latin typeface="Arial" pitchFamily="-65" charset="0"/>
              </a:rPr>
              <a:t>, etc.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Arial" pitchFamily="-65" charset="0"/>
              </a:rPr>
              <a:t>Path to industrial strength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latin typeface="Arial" pitchFamily="-65" charset="0"/>
              </a:rPr>
              <a:t>Hope: better support for large programs.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Arial" pitchFamily="-65" charset="0"/>
              </a:rPr>
              <a:t>Seduce programmers to good software engineering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latin typeface="Arial" pitchFamily="-65" charset="0"/>
              </a:rPr>
              <a:t>Provide immediate value</a:t>
            </a:r>
            <a:r>
              <a:rPr lang="en-GB" sz="2400" dirty="0" smtClean="0">
                <a:latin typeface="Arial" pitchFamily="-65" charset="0"/>
              </a:rPr>
              <a:t>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600" dirty="0" smtClean="0">
                <a:latin typeface="Arial" pitchFamily="-65" charset="0"/>
              </a:rPr>
              <a:t>Note: You have seen some of these ideas before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This Tutorial: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Intro in how to do characteristic things with Thorn</a:t>
            </a:r>
            <a:endParaRPr lang="en-GB" dirty="0">
              <a:latin typeface="Arial" pitchFamily="-65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z="1800" dirty="0" smtClean="0"/>
              <a:t>MMORPG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912" y="1963080"/>
            <a:ext cx="4705728" cy="486287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b="1" dirty="0" smtClean="0">
                <a:latin typeface="Courier" charset="0"/>
              </a:rPr>
              <a:t>spawn </a:t>
            </a:r>
            <a:r>
              <a:rPr lang="en-US" sz="1800" dirty="0" smtClean="0">
                <a:latin typeface="Courier" charset="0"/>
              </a:rPr>
              <a:t>ping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b="1" dirty="0" err="1" smtClean="0">
                <a:latin typeface="Courier" charset="0"/>
              </a:rPr>
              <a:t>var</a:t>
            </a:r>
            <a:r>
              <a:rPr lang="en-US" sz="1800" b="1" dirty="0" smtClean="0">
                <a:latin typeface="Courier" charset="0"/>
              </a:rPr>
              <a:t> </a:t>
            </a:r>
            <a:r>
              <a:rPr lang="en-US" sz="1800" dirty="0" smtClean="0">
                <a:latin typeface="Courier" charset="0"/>
              </a:rPr>
              <a:t>done := false;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b="1" dirty="0" smtClean="0">
                <a:latin typeface="Courier" charset="0"/>
              </a:rPr>
              <a:t>body</a:t>
            </a:r>
            <a:r>
              <a:rPr lang="en-US" sz="1800" dirty="0" smtClean="0">
                <a:latin typeface="Courier" charset="0"/>
              </a:rPr>
              <a:t>{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[name, </a:t>
            </a:r>
            <a:r>
              <a:rPr lang="en-US" sz="1800" dirty="0" err="1" smtClean="0">
                <a:latin typeface="Courier" charset="0"/>
              </a:rPr>
              <a:t>otherURI</a:t>
            </a:r>
            <a:r>
              <a:rPr lang="en-US" sz="1800" dirty="0" smtClean="0">
                <a:latin typeface="Courier" charset="0"/>
              </a:rPr>
              <a:t>] = </a:t>
            </a:r>
            <a:r>
              <a:rPr lang="en-US" sz="1800" dirty="0" err="1" smtClean="0">
                <a:latin typeface="Courier" charset="0"/>
              </a:rPr>
              <a:t>argv</a:t>
            </a:r>
            <a:r>
              <a:rPr lang="en-US" sz="1800" dirty="0" smtClean="0">
                <a:latin typeface="Courier" charset="0"/>
              </a:rPr>
              <a:t>();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  <a:r>
              <a:rPr lang="en-US" sz="1800" dirty="0" err="1" smtClean="0">
                <a:latin typeface="Courier" charset="0"/>
              </a:rPr>
              <a:t>otherSite</a:t>
            </a:r>
            <a:r>
              <a:rPr lang="en-US" sz="1800" dirty="0" smtClean="0">
                <a:latin typeface="Courier" charset="0"/>
              </a:rPr>
              <a:t> = </a:t>
            </a:r>
            <a:r>
              <a:rPr lang="en-US" sz="1800" dirty="0" err="1" smtClean="0">
                <a:latin typeface="Courier" charset="0"/>
              </a:rPr>
              <a:t>site(otherURI</a:t>
            </a:r>
            <a:r>
              <a:rPr lang="en-US" sz="1800" dirty="0" smtClean="0">
                <a:latin typeface="Courier" charset="0"/>
              </a:rPr>
              <a:t>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  <a:r>
              <a:rPr lang="en-US" sz="1800" b="1" dirty="0" smtClean="0">
                <a:latin typeface="Courier" charset="0"/>
              </a:rPr>
              <a:t>fun </a:t>
            </a:r>
            <a:r>
              <a:rPr lang="en-US" sz="1800" dirty="0" err="1" smtClean="0">
                <a:latin typeface="Courier" charset="0"/>
              </a:rPr>
              <a:t>play(hit</a:t>
            </a:r>
            <a:r>
              <a:rPr lang="en-US" sz="1800" dirty="0" smtClean="0">
                <a:latin typeface="Courier" charset="0"/>
              </a:rPr>
              <a:t>)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</a:t>
            </a:r>
            <a:r>
              <a:rPr lang="en-US" sz="1800" dirty="0" err="1" smtClean="0">
                <a:latin typeface="Courier" charset="0"/>
              </a:rPr>
              <a:t>advly</a:t>
            </a:r>
            <a:r>
              <a:rPr lang="en-US" sz="1800" dirty="0" smtClean="0">
                <a:latin typeface="Courier" charset="0"/>
              </a:rPr>
              <a:t> = </a:t>
            </a:r>
            <a:r>
              <a:rPr lang="en-US" sz="1800" dirty="0" err="1" smtClean="0">
                <a:latin typeface="Courier" charset="0"/>
              </a:rPr>
              <a:t>readln("Hit</a:t>
            </a:r>
            <a:r>
              <a:rPr lang="en-US" sz="1800" dirty="0" smtClean="0">
                <a:latin typeface="Courier" charset="0"/>
              </a:rPr>
              <a:t> how?");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done := </a:t>
            </a:r>
            <a:r>
              <a:rPr lang="en-US" sz="1800" dirty="0" err="1" smtClean="0">
                <a:latin typeface="Courier" charset="0"/>
              </a:rPr>
              <a:t>advly</a:t>
            </a:r>
            <a:r>
              <a:rPr lang="en-US" sz="1800" dirty="0" smtClean="0">
                <a:latin typeface="Courier" charset="0"/>
              </a:rPr>
              <a:t> == "";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</a:t>
            </a:r>
            <a:r>
              <a:rPr lang="en-US" sz="1800" b="1" dirty="0" smtClean="0">
                <a:latin typeface="Courier" charset="0"/>
              </a:rPr>
              <a:t>if </a:t>
            </a:r>
            <a:r>
              <a:rPr lang="en-US" sz="1800" dirty="0" smtClean="0">
                <a:latin typeface="Courier" charset="0"/>
              </a:rPr>
              <a:t>(done)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</a:t>
            </a:r>
            <a:r>
              <a:rPr lang="en-US" sz="1800" dirty="0" err="1" smtClean="0">
                <a:latin typeface="Courier" charset="0"/>
              </a:rPr>
              <a:t>println("You</a:t>
            </a:r>
            <a:r>
              <a:rPr lang="en-US" sz="1800" dirty="0" smtClean="0">
                <a:latin typeface="Courier" charset="0"/>
              </a:rPr>
              <a:t> lose!");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</a:t>
            </a:r>
            <a:r>
              <a:rPr lang="en-US" sz="1800" dirty="0" err="1" smtClean="0">
                <a:latin typeface="Courier" charset="0"/>
              </a:rPr>
              <a:t>otherSite</a:t>
            </a:r>
            <a:r>
              <a:rPr lang="en-US" sz="1800" dirty="0" smtClean="0">
                <a:latin typeface="Courier" charset="0"/>
              </a:rPr>
              <a:t> &lt;&lt;&lt; null;</a:t>
            </a:r>
          </a:p>
          <a:p>
            <a:pPr marL="432000" indent="-324000">
              <a:spcBef>
                <a:spcPts val="0"/>
              </a:spcBef>
              <a:spcAft>
                <a:spcPts val="1200"/>
              </a:spcAft>
              <a:buNone/>
              <a:tabLst/>
            </a:pPr>
            <a:r>
              <a:rPr lang="en-US" sz="1800" dirty="0" smtClean="0">
                <a:latin typeface="Courier" charset="0"/>
              </a:rPr>
              <a:t>   }  </a:t>
            </a:r>
            <a:r>
              <a:rPr lang="en-US" sz="1800" b="1" dirty="0" smtClean="0">
                <a:latin typeface="Courier" charset="0"/>
              </a:rPr>
              <a:t>else </a:t>
            </a:r>
            <a:r>
              <a:rPr lang="en-US" sz="1800" dirty="0" smtClean="0">
                <a:latin typeface="Courier" charset="0"/>
              </a:rPr>
              <a:t>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</a:t>
            </a:r>
            <a:r>
              <a:rPr lang="en-US" sz="1800" dirty="0" err="1" smtClean="0">
                <a:latin typeface="Courier" charset="0"/>
              </a:rPr>
              <a:t>otherSite</a:t>
            </a:r>
            <a:r>
              <a:rPr lang="en-US" sz="1800" dirty="0" smtClean="0">
                <a:latin typeface="Courier" charset="0"/>
              </a:rPr>
              <a:t> &lt;&lt;&lt;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"$name $`</a:t>
            </a:r>
            <a:r>
              <a:rPr lang="en-US" sz="1800" dirty="0" err="1" smtClean="0">
                <a:latin typeface="Courier" charset="0"/>
              </a:rPr>
              <a:t>hit`s</a:t>
            </a:r>
            <a:r>
              <a:rPr lang="en-US" sz="1800" dirty="0" smtClean="0">
                <a:latin typeface="Courier" charset="0"/>
              </a:rPr>
              <a:t> the ball $</a:t>
            </a:r>
            <a:r>
              <a:rPr lang="en-US" sz="1800" dirty="0" err="1" smtClean="0">
                <a:latin typeface="Courier" charset="0"/>
              </a:rPr>
              <a:t>advly</a:t>
            </a:r>
            <a:r>
              <a:rPr lang="en-US" sz="1800" dirty="0" smtClean="0">
                <a:latin typeface="Courier" charset="0"/>
              </a:rPr>
              <a:t>.";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}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}play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235840" y="1963080"/>
            <a:ext cx="4528872" cy="4847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start = </a:t>
            </a:r>
            <a:r>
              <a:rPr lang="en-US" sz="1800" dirty="0" err="1" smtClean="0">
                <a:latin typeface="Courier" charset="0"/>
              </a:rPr>
              <a:t>thisSite().str</a:t>
            </a:r>
            <a:r>
              <a:rPr lang="en-US" sz="1800" dirty="0" smtClean="0">
                <a:latin typeface="Courier" charset="0"/>
              </a:rPr>
              <a:t> &lt; </a:t>
            </a:r>
            <a:r>
              <a:rPr lang="en-US" sz="1800" dirty="0" err="1" smtClean="0">
                <a:latin typeface="Courier" charset="0"/>
              </a:rPr>
              <a:t>otherSite.str</a:t>
            </a:r>
            <a:r>
              <a:rPr lang="en-US" sz="1800" dirty="0" smtClean="0">
                <a:latin typeface="Courier" charset="0"/>
              </a:rPr>
              <a:t>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b="1" dirty="0" smtClean="0">
                <a:latin typeface="Courier" charset="0"/>
              </a:rPr>
              <a:t>if </a:t>
            </a:r>
            <a:r>
              <a:rPr lang="en-US" sz="1800" dirty="0" smtClean="0">
                <a:latin typeface="Courier" charset="0"/>
              </a:rPr>
              <a:t>(start) </a:t>
            </a:r>
            <a:r>
              <a:rPr lang="en-US" sz="1800" dirty="0" err="1" smtClean="0">
                <a:latin typeface="Courier" charset="0"/>
              </a:rPr>
              <a:t>play("serve</a:t>
            </a:r>
            <a:r>
              <a:rPr lang="en-US" sz="1800" dirty="0" smtClean="0">
                <a:latin typeface="Courier" charset="0"/>
              </a:rPr>
              <a:t>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b="1" dirty="0" smtClean="0">
                <a:latin typeface="Courier" charset="0"/>
              </a:rPr>
              <a:t>do </a:t>
            </a:r>
            <a:r>
              <a:rPr lang="en-US" sz="1800" dirty="0" smtClean="0">
                <a:latin typeface="Courier" charset="0"/>
              </a:rPr>
              <a:t>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  <a:r>
              <a:rPr lang="en-US" sz="1800" b="1" dirty="0" smtClean="0">
                <a:latin typeface="Courier" charset="0"/>
              </a:rPr>
              <a:t>receive</a:t>
            </a:r>
            <a:r>
              <a:rPr lang="en-US" sz="1800" dirty="0" smtClean="0">
                <a:latin typeface="Courier" charset="0"/>
              </a:rPr>
              <a:t>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</a:t>
            </a:r>
            <a:r>
              <a:rPr lang="en-US" sz="1800" dirty="0" err="1" smtClean="0">
                <a:latin typeface="Courier" charset="0"/>
              </a:rPr>
              <a:t>msg:string</a:t>
            </a:r>
            <a:r>
              <a:rPr lang="en-US" sz="1800" dirty="0" smtClean="0">
                <a:latin typeface="Courier" charset="0"/>
              </a:rPr>
              <a:t> =&gt;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</a:t>
            </a:r>
            <a:r>
              <a:rPr lang="en-US" sz="1800" dirty="0" err="1" smtClean="0">
                <a:latin typeface="Courier" charset="0"/>
              </a:rPr>
              <a:t>println(msg</a:t>
            </a:r>
            <a:r>
              <a:rPr lang="en-US" sz="1800" dirty="0" smtClean="0">
                <a:latin typeface="Courier" charset="0"/>
              </a:rPr>
              <a:t>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</a:t>
            </a:r>
            <a:r>
              <a:rPr lang="en-US" sz="1800" dirty="0" err="1" smtClean="0">
                <a:latin typeface="Courier" charset="0"/>
              </a:rPr>
              <a:t>play("return</a:t>
            </a:r>
            <a:r>
              <a:rPr lang="en-US" sz="1800" dirty="0" smtClean="0">
                <a:latin typeface="Courier" charset="0"/>
              </a:rPr>
              <a:t>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}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| </a:t>
            </a:r>
            <a:r>
              <a:rPr lang="en-US" sz="1800" b="1" dirty="0" smtClean="0">
                <a:latin typeface="Courier" charset="0"/>
              </a:rPr>
              <a:t>null </a:t>
            </a:r>
            <a:r>
              <a:rPr lang="en-US" sz="1800" dirty="0" smtClean="0">
                <a:latin typeface="Courier" charset="0"/>
              </a:rPr>
              <a:t>=&gt;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</a:t>
            </a:r>
            <a:r>
              <a:rPr lang="en-US" sz="1800" dirty="0" err="1" smtClean="0">
                <a:latin typeface="Courier" charset="0"/>
              </a:rPr>
              <a:t>println("You</a:t>
            </a:r>
            <a:r>
              <a:rPr lang="en-US" sz="1800" dirty="0" smtClean="0">
                <a:latin typeface="Courier" charset="0"/>
              </a:rPr>
              <a:t> win!");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done := true;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}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}</a:t>
            </a:r>
            <a:r>
              <a:rPr lang="en-US" sz="1800" b="1" dirty="0" smtClean="0">
                <a:latin typeface="Courier" charset="0"/>
              </a:rPr>
              <a:t>receive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} </a:t>
            </a:r>
            <a:r>
              <a:rPr lang="en-US" sz="1800" b="1" dirty="0" err="1" smtClean="0">
                <a:latin typeface="Courier" charset="0"/>
              </a:rPr>
              <a:t>until</a:t>
            </a:r>
            <a:r>
              <a:rPr lang="en-US" sz="1800" dirty="0" err="1" smtClean="0">
                <a:latin typeface="Courier" charset="0"/>
              </a:rPr>
              <a:t>(done</a:t>
            </a:r>
            <a:r>
              <a:rPr lang="en-US" sz="1800" dirty="0" smtClean="0">
                <a:latin typeface="Courier" charset="0"/>
              </a:rPr>
              <a:t>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endParaRPr lang="en-US" sz="1800" dirty="0" smtClean="0">
              <a:latin typeface="Courier" charset="0"/>
            </a:endParaRP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}</a:t>
            </a:r>
            <a:r>
              <a:rPr lang="en-US" sz="1800" b="1" dirty="0" smtClean="0">
                <a:latin typeface="Courier" charset="0"/>
              </a:rPr>
              <a:t>body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}ping;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endParaRPr lang="en-US" sz="1800" dirty="0" smtClean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MMORPG Ping Pong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35112" y="1493837"/>
            <a:ext cx="990600" cy="5334000"/>
            <a:chOff x="6640512" y="1646237"/>
            <a:chExt cx="990600" cy="5029200"/>
          </a:xfrm>
        </p:grpSpPr>
        <p:sp>
          <p:nvSpPr>
            <p:cNvPr id="6" name="TextBox 5"/>
            <p:cNvSpPr txBox="1"/>
            <p:nvPr/>
          </p:nvSpPr>
          <p:spPr>
            <a:xfrm>
              <a:off x="6640512" y="1646237"/>
              <a:ext cx="990600" cy="348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Player 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056985" y="2103437"/>
              <a:ext cx="157655" cy="457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-65" charset="2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-65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35712" y="1493837"/>
            <a:ext cx="990600" cy="5334000"/>
            <a:chOff x="6640512" y="1646237"/>
            <a:chExt cx="990600" cy="5029200"/>
          </a:xfrm>
        </p:grpSpPr>
        <p:sp>
          <p:nvSpPr>
            <p:cNvPr id="14" name="TextBox 13"/>
            <p:cNvSpPr txBox="1"/>
            <p:nvPr/>
          </p:nvSpPr>
          <p:spPr>
            <a:xfrm>
              <a:off x="6640512" y="1646237"/>
              <a:ext cx="990600" cy="348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Player 2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56985" y="2103437"/>
              <a:ext cx="157655" cy="457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-65" charset="2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-65" charset="0"/>
              </a:endParaRPr>
            </a:p>
          </p:txBody>
        </p:sp>
      </p:grpSp>
      <p:sp>
        <p:nvSpPr>
          <p:cNvPr id="10" name="Right Arrow 9"/>
          <p:cNvSpPr/>
          <p:nvPr/>
        </p:nvSpPr>
        <p:spPr bwMode="auto">
          <a:xfrm>
            <a:off x="2487612" y="2179637"/>
            <a:ext cx="3657600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1" name="Rectangle 20"/>
          <p:cNvSpPr/>
          <p:nvPr/>
        </p:nvSpPr>
        <p:spPr>
          <a:xfrm>
            <a:off x="4057602" y="2255837"/>
            <a:ext cx="10216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happily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4" name="Right Arrow 23"/>
          <p:cNvSpPr/>
          <p:nvPr/>
        </p:nvSpPr>
        <p:spPr bwMode="auto">
          <a:xfrm flipH="1">
            <a:off x="2487612" y="2911157"/>
            <a:ext cx="3657600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5" name="Rectangle 24"/>
          <p:cNvSpPr/>
          <p:nvPr/>
        </p:nvSpPr>
        <p:spPr>
          <a:xfrm flipH="1">
            <a:off x="4057533" y="2987357"/>
            <a:ext cx="10218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eagerly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2487612" y="3642677"/>
            <a:ext cx="3657600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8" name="Rectangle 27"/>
          <p:cNvSpPr/>
          <p:nvPr/>
        </p:nvSpPr>
        <p:spPr>
          <a:xfrm>
            <a:off x="4072155" y="3718877"/>
            <a:ext cx="9925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quickly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0" name="Right Arrow 29"/>
          <p:cNvSpPr/>
          <p:nvPr/>
        </p:nvSpPr>
        <p:spPr bwMode="auto">
          <a:xfrm flipH="1">
            <a:off x="2487612" y="4374197"/>
            <a:ext cx="3657600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1" name="Rectangle 30"/>
          <p:cNvSpPr/>
          <p:nvPr/>
        </p:nvSpPr>
        <p:spPr>
          <a:xfrm flipH="1">
            <a:off x="3922462" y="4450397"/>
            <a:ext cx="12919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sluggishly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487612" y="5105717"/>
            <a:ext cx="3657600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4" name="Rectangle 33"/>
          <p:cNvSpPr/>
          <p:nvPr/>
        </p:nvSpPr>
        <p:spPr>
          <a:xfrm>
            <a:off x="3835881" y="5181917"/>
            <a:ext cx="14651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, snickering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6" name="Right Arrow 35"/>
          <p:cNvSpPr/>
          <p:nvPr/>
        </p:nvSpPr>
        <p:spPr bwMode="auto">
          <a:xfrm flipH="1">
            <a:off x="2487612" y="5837237"/>
            <a:ext cx="3657600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7" name="Rectangle 36"/>
          <p:cNvSpPr/>
          <p:nvPr/>
        </p:nvSpPr>
        <p:spPr>
          <a:xfrm flipH="1">
            <a:off x="3135312" y="5913437"/>
            <a:ext cx="28662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bouncing it off his head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wrap="square" lIns="0" tIns="0" rIns="0" bIns="0">
            <a:normAutofit fontScale="90000"/>
          </a:bodyPr>
          <a:lstStyle/>
          <a:p>
            <a:pPr marL="0" indent="0">
              <a:buNone/>
              <a:tabLst/>
            </a:pPr>
            <a:r>
              <a:rPr lang="en-US" smtClean="0"/>
              <a:t>Thorn Concurrency </a:t>
            </a:r>
            <a:br>
              <a:rPr lang="en-US" smtClean="0"/>
            </a:b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ln/>
        </p:spPr>
        <p:txBody>
          <a:bodyPr wrap="square" lIns="0" tIns="0" rIns="0" bIns="0">
            <a:normAutofit fontScale="92500" lnSpcReduction="20000"/>
          </a:bodyPr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b="1" dirty="0" smtClean="0"/>
              <a:t>Component</a:t>
            </a:r>
            <a:r>
              <a:rPr lang="en-US" dirty="0" smtClean="0"/>
              <a:t> = process or thread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Single strand of control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Isolated memory: no shared data structures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Encapsulated local state.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Communication via messages &amp; </a:t>
            </a:r>
            <a:r>
              <a:rPr lang="en-US" dirty="0" err="1" smtClean="0"/>
              <a:t>RPCs</a:t>
            </a:r>
            <a:r>
              <a:rPr lang="en-US" dirty="0" smtClean="0"/>
              <a:t> only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cf. Actors, </a:t>
            </a:r>
            <a:r>
              <a:rPr lang="en-US" dirty="0" err="1" smtClean="0"/>
              <a:t>Erlang</a:t>
            </a:r>
            <a:endParaRPr lang="en-US" dirty="0" smtClean="0"/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Consequences: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Locking is never needed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No shared-memory bugs, ever.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Instead, you get messaging bugs, 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Not quite as nasty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Spawn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>
            <a:normAutofit lnSpcReduction="10000"/>
          </a:bodyPr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err="1" smtClean="0">
                <a:latin typeface="Courier Bold"/>
              </a:rPr>
              <a:t>p</a:t>
            </a:r>
            <a:r>
              <a:rPr lang="en-US" sz="2800" dirty="0" smtClean="0">
                <a:latin typeface="Courier Bold"/>
              </a:rPr>
              <a:t> = </a:t>
            </a:r>
            <a:r>
              <a:rPr lang="en-US" sz="2800" b="1" dirty="0" smtClean="0">
                <a:latin typeface="Courier Bold"/>
              </a:rPr>
              <a:t>spawn </a:t>
            </a:r>
            <a:r>
              <a:rPr lang="en-US" sz="2800" dirty="0" err="1" smtClean="0">
                <a:latin typeface="Courier Bold"/>
              </a:rPr>
              <a:t>foo</a:t>
            </a:r>
            <a:r>
              <a:rPr lang="en-US" sz="2800" dirty="0" smtClean="0">
                <a:latin typeface="Courier Bold"/>
              </a:rPr>
              <a:t> { /*...*/ };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Optional Syntax: close-brace can match open brace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or </a:t>
            </a:r>
            <a:r>
              <a:rPr lang="en-US" dirty="0" err="1" smtClean="0">
                <a:latin typeface="Courier Bold"/>
              </a:rPr>
              <a:t>p</a:t>
            </a:r>
            <a:r>
              <a:rPr lang="en-US" dirty="0" smtClean="0">
                <a:latin typeface="Courier Bold"/>
              </a:rPr>
              <a:t> = </a:t>
            </a:r>
            <a:r>
              <a:rPr lang="en-US" b="1" dirty="0" smtClean="0">
                <a:latin typeface="Courier Bold"/>
              </a:rPr>
              <a:t>spawn </a:t>
            </a:r>
            <a:r>
              <a:rPr lang="en-US" dirty="0" err="1" smtClean="0">
                <a:latin typeface="Courier Bold"/>
              </a:rPr>
              <a:t>foo</a:t>
            </a:r>
            <a:r>
              <a:rPr lang="en-US" dirty="0" smtClean="0">
                <a:latin typeface="Courier Bold"/>
              </a:rPr>
              <a:t> { /*...*/ }</a:t>
            </a:r>
            <a:r>
              <a:rPr lang="en-US" b="1" dirty="0" smtClean="0">
                <a:latin typeface="Courier Bold"/>
              </a:rPr>
              <a:t>spawn</a:t>
            </a:r>
            <a:r>
              <a:rPr lang="en-US" dirty="0" smtClean="0">
                <a:latin typeface="Courier Bold"/>
              </a:rPr>
              <a:t>;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or </a:t>
            </a:r>
            <a:r>
              <a:rPr lang="en-US" dirty="0" err="1" smtClean="0">
                <a:latin typeface="Courier Bold"/>
              </a:rPr>
              <a:t>p</a:t>
            </a:r>
            <a:r>
              <a:rPr lang="en-US" dirty="0" smtClean="0">
                <a:latin typeface="Courier Bold"/>
              </a:rPr>
              <a:t> = </a:t>
            </a:r>
            <a:r>
              <a:rPr lang="en-US" b="1" dirty="0" smtClean="0">
                <a:latin typeface="Courier Bold"/>
              </a:rPr>
              <a:t>spawn </a:t>
            </a:r>
            <a:r>
              <a:rPr lang="en-US" dirty="0" err="1" smtClean="0">
                <a:latin typeface="Courier Bold"/>
              </a:rPr>
              <a:t>foo</a:t>
            </a:r>
            <a:r>
              <a:rPr lang="en-US" dirty="0" smtClean="0">
                <a:latin typeface="Courier Bold"/>
              </a:rPr>
              <a:t> { /*...*/ }</a:t>
            </a:r>
            <a:r>
              <a:rPr lang="en-US" dirty="0" err="1" smtClean="0">
                <a:latin typeface="Courier Bold"/>
              </a:rPr>
              <a:t>foo</a:t>
            </a:r>
            <a:r>
              <a:rPr lang="en-US" dirty="0" smtClean="0">
                <a:latin typeface="Courier Bold"/>
              </a:rPr>
              <a:t>;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/>
              <a:t>In the braces go: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Variable declarations (local state)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b="1" dirty="0" err="1" smtClean="0">
                <a:latin typeface="Courier" charset="0"/>
              </a:rPr>
              <a:t>var</a:t>
            </a:r>
            <a:r>
              <a:rPr lang="en-US" sz="2800" b="1" dirty="0" smtClean="0">
                <a:latin typeface="Courier" charset="0"/>
              </a:rPr>
              <a:t> </a:t>
            </a:r>
            <a:r>
              <a:rPr lang="en-US" sz="2800" dirty="0" smtClean="0">
                <a:latin typeface="Courier" charset="0"/>
              </a:rPr>
              <a:t>done := false;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Body clause (code to execute)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b="1" dirty="0" smtClean="0">
                <a:latin typeface="Courier"/>
                <a:cs typeface="Courier"/>
              </a:rPr>
              <a:t>body</a:t>
            </a:r>
            <a:r>
              <a:rPr lang="en-US" sz="2800" dirty="0" smtClean="0">
                <a:latin typeface="Courier"/>
                <a:cs typeface="Courier"/>
              </a:rPr>
              <a:t>{ /* ... */ }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Various other things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Function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512" y="1493837"/>
            <a:ext cx="8001000" cy="3657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2000" b="1" dirty="0" smtClean="0">
                <a:latin typeface="Courier" charset="0"/>
              </a:rPr>
              <a:t>fun </a:t>
            </a:r>
            <a:r>
              <a:rPr lang="en-US" sz="2000" dirty="0" err="1" smtClean="0">
                <a:latin typeface="Courier" charset="0"/>
              </a:rPr>
              <a:t>play(hit</a:t>
            </a:r>
            <a:r>
              <a:rPr lang="en-US" sz="2000" dirty="0" smtClean="0">
                <a:latin typeface="Courier" charset="0"/>
              </a:rPr>
              <a:t>)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2000" dirty="0" smtClean="0">
                <a:latin typeface="Courier" charset="0"/>
              </a:rPr>
              <a:t>   </a:t>
            </a:r>
            <a:r>
              <a:rPr lang="en-US" sz="2000" dirty="0" err="1" smtClean="0">
                <a:latin typeface="Courier" charset="0"/>
              </a:rPr>
              <a:t>advly</a:t>
            </a:r>
            <a:r>
              <a:rPr lang="en-US" sz="2000" dirty="0" smtClean="0">
                <a:latin typeface="Courier" charset="0"/>
              </a:rPr>
              <a:t> = </a:t>
            </a:r>
            <a:r>
              <a:rPr lang="en-US" sz="2000" dirty="0" err="1" smtClean="0">
                <a:latin typeface="Courier" charset="0"/>
              </a:rPr>
              <a:t>readln("Hit</a:t>
            </a:r>
            <a:r>
              <a:rPr lang="en-US" sz="2000" dirty="0" smtClean="0">
                <a:latin typeface="Courier" charset="0"/>
              </a:rPr>
              <a:t> how?");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2000" dirty="0" smtClean="0">
                <a:latin typeface="Courier" charset="0"/>
              </a:rPr>
              <a:t>   done := </a:t>
            </a:r>
            <a:r>
              <a:rPr lang="en-US" sz="2000" dirty="0" err="1" smtClean="0">
                <a:latin typeface="Courier" charset="0"/>
              </a:rPr>
              <a:t>advly</a:t>
            </a:r>
            <a:r>
              <a:rPr lang="en-US" sz="2000" dirty="0" smtClean="0">
                <a:latin typeface="Courier" charset="0"/>
              </a:rPr>
              <a:t> == "";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2000" dirty="0" smtClean="0">
                <a:latin typeface="Courier" charset="0"/>
              </a:rPr>
              <a:t>   </a:t>
            </a:r>
            <a:r>
              <a:rPr lang="en-US" sz="2000" b="1" dirty="0" smtClean="0">
                <a:latin typeface="Courier" charset="0"/>
              </a:rPr>
              <a:t>if </a:t>
            </a:r>
            <a:r>
              <a:rPr lang="en-US" sz="2000" dirty="0" smtClean="0">
                <a:latin typeface="Courier" charset="0"/>
              </a:rPr>
              <a:t>(done)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2000" dirty="0" smtClean="0">
                <a:latin typeface="Courier" charset="0"/>
              </a:rPr>
              <a:t>     </a:t>
            </a:r>
            <a:r>
              <a:rPr lang="en-US" sz="2000" dirty="0" err="1" smtClean="0">
                <a:latin typeface="Courier" charset="0"/>
              </a:rPr>
              <a:t>println("You</a:t>
            </a:r>
            <a:r>
              <a:rPr lang="en-US" sz="2000" dirty="0" smtClean="0">
                <a:latin typeface="Courier" charset="0"/>
              </a:rPr>
              <a:t> lose!");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2000" dirty="0" smtClean="0">
                <a:latin typeface="Courier" charset="0"/>
              </a:rPr>
              <a:t>     </a:t>
            </a:r>
            <a:r>
              <a:rPr lang="en-US" sz="2000" dirty="0" err="1" smtClean="0">
                <a:latin typeface="Courier" charset="0"/>
              </a:rPr>
              <a:t>otherSite</a:t>
            </a:r>
            <a:r>
              <a:rPr lang="en-US" sz="2000" dirty="0" smtClean="0">
                <a:latin typeface="Courier" charset="0"/>
              </a:rPr>
              <a:t> &lt;&lt;&lt; null;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2000" dirty="0" smtClean="0">
                <a:latin typeface="Courier" charset="0"/>
              </a:rPr>
              <a:t>   }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2000" dirty="0" smtClean="0">
                <a:latin typeface="Courier" charset="0"/>
              </a:rPr>
              <a:t>   </a:t>
            </a:r>
            <a:r>
              <a:rPr lang="en-US" sz="2000" b="1" dirty="0" smtClean="0">
                <a:latin typeface="Courier" charset="0"/>
              </a:rPr>
              <a:t>else </a:t>
            </a:r>
            <a:r>
              <a:rPr lang="en-US" sz="2000" dirty="0" smtClean="0">
                <a:latin typeface="Courier" charset="0"/>
              </a:rPr>
              <a:t>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2000" dirty="0" smtClean="0">
                <a:latin typeface="Courier" charset="0"/>
              </a:rPr>
              <a:t>     </a:t>
            </a:r>
            <a:r>
              <a:rPr lang="en-US" sz="2000" dirty="0" err="1" smtClean="0">
                <a:latin typeface="Courier" charset="0"/>
              </a:rPr>
              <a:t>otherSite</a:t>
            </a:r>
            <a:r>
              <a:rPr lang="en-US" sz="2000" dirty="0" smtClean="0">
                <a:latin typeface="Courier" charset="0"/>
              </a:rPr>
              <a:t> &lt;&lt;&lt; "$name $`</a:t>
            </a:r>
            <a:r>
              <a:rPr lang="en-US" sz="2000" dirty="0" err="1" smtClean="0">
                <a:latin typeface="Courier" charset="0"/>
              </a:rPr>
              <a:t>hit`s</a:t>
            </a:r>
            <a:r>
              <a:rPr lang="en-US" sz="2000" dirty="0" smtClean="0">
                <a:latin typeface="Courier" charset="0"/>
              </a:rPr>
              <a:t> the </a:t>
            </a:r>
            <a:r>
              <a:rPr lang="en-US" sz="2000" dirty="0" err="1" smtClean="0">
                <a:latin typeface="Courier" charset="0"/>
              </a:rPr>
              <a:t>ball$advly</a:t>
            </a:r>
            <a:r>
              <a:rPr lang="en-US" sz="2000" dirty="0" smtClean="0">
                <a:latin typeface="Courier" charset="0"/>
              </a:rPr>
              <a:t>.";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2000" dirty="0" smtClean="0">
                <a:latin typeface="Courier" charset="0"/>
              </a:rPr>
              <a:t>   }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2000" dirty="0" smtClean="0">
                <a:latin typeface="Courier" charset="0"/>
              </a:rPr>
              <a:t> }play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Messages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>
            <a:normAutofit fontScale="92500" lnSpcReduction="10000"/>
          </a:bodyPr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Thorn has two communication mechanisms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Messages: sending values around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RPC: client/server style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We'll use messages here.</a:t>
            </a:r>
            <a:endParaRPr dirty="0" smtClean="0"/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Sending: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Messages can be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Built-in immutable scalars (like strings)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Built-in immutable structures (lists, records)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User-defined classes, if </a:t>
            </a:r>
            <a:r>
              <a:rPr lang="en-US" i="1" dirty="0" smtClean="0"/>
              <a:t>pure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512" y="4389437"/>
            <a:ext cx="669519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</a:rPr>
              <a:t>otherSite</a:t>
            </a:r>
            <a:r>
              <a:rPr lang="en-US" dirty="0" smtClean="0">
                <a:latin typeface="Courier" charset="0"/>
              </a:rPr>
              <a:t> &lt;&lt;&lt; "$name $`</a:t>
            </a:r>
            <a:r>
              <a:rPr lang="en-US" dirty="0" err="1" smtClean="0">
                <a:latin typeface="Courier" charset="0"/>
              </a:rPr>
              <a:t>hit`s</a:t>
            </a:r>
            <a:r>
              <a:rPr lang="en-US" dirty="0" smtClean="0">
                <a:latin typeface="Courier" charset="0"/>
              </a:rPr>
              <a:t> the ball $</a:t>
            </a:r>
            <a:r>
              <a:rPr lang="en-US" dirty="0" err="1" smtClean="0">
                <a:latin typeface="Courier" charset="0"/>
              </a:rPr>
              <a:t>advly</a:t>
            </a:r>
            <a:r>
              <a:rPr lang="en-US" dirty="0" smtClean="0">
                <a:latin typeface="Courier" charset="0"/>
              </a:rPr>
              <a:t>.";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Receive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12" y="1722437"/>
            <a:ext cx="8772840" cy="4847400"/>
          </a:xfrm>
          <a:prstGeom prst="rect">
            <a:avLst/>
          </a:prstGeom>
          <a:ln/>
        </p:spPr>
        <p:txBody>
          <a:bodyPr wrap="square" lIns="0" tIns="0" rIns="0" bIns="0">
            <a:normAutofit lnSpcReduction="10000"/>
          </a:bodyPr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Look for incoming message matching a pattern.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32000" indent="-324000">
              <a:buClr>
                <a:srgbClr val="E6E6E6"/>
              </a:buClr>
              <a:buSzPct val="45000"/>
              <a:buNone/>
              <a:tabLst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Optional timeout clause (not shown)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Unmatched messages stay in inbox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2912" y="2103437"/>
            <a:ext cx="6324600" cy="3447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64000" lvl="1" indent="-288000">
              <a:buNone/>
              <a:tabLst/>
            </a:pPr>
            <a:r>
              <a:rPr lang="en-US" sz="2000" b="1" dirty="0" smtClean="0">
                <a:latin typeface="Courier" charset="0"/>
              </a:rPr>
              <a:t>receive</a:t>
            </a:r>
            <a:r>
              <a:rPr lang="en-US" sz="2000" dirty="0" smtClean="0">
                <a:latin typeface="Courier" charset="0"/>
              </a:rPr>
              <a:t>{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</a:t>
            </a:r>
            <a:r>
              <a:rPr lang="en-US" sz="2000" dirty="0" err="1" smtClean="0">
                <a:latin typeface="Courier" charset="0"/>
              </a:rPr>
              <a:t>msg:string</a:t>
            </a:r>
            <a:r>
              <a:rPr lang="en-US" sz="2000" dirty="0" smtClean="0">
                <a:latin typeface="Courier" charset="0"/>
              </a:rPr>
              <a:t> =&gt; {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  </a:t>
            </a:r>
            <a:r>
              <a:rPr lang="en-US" sz="2000" dirty="0" err="1" smtClean="0">
                <a:latin typeface="Courier" charset="0"/>
              </a:rPr>
              <a:t>println(msg</a:t>
            </a:r>
            <a:r>
              <a:rPr lang="en-US" sz="2000" dirty="0" smtClean="0">
                <a:latin typeface="Courier" charset="0"/>
              </a:rPr>
              <a:t>);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  </a:t>
            </a:r>
            <a:r>
              <a:rPr lang="en-US" sz="2000" dirty="0" err="1" smtClean="0">
                <a:latin typeface="Courier" charset="0"/>
              </a:rPr>
              <a:t>play("return</a:t>
            </a:r>
            <a:r>
              <a:rPr lang="en-US" sz="2000" dirty="0" smtClean="0">
                <a:latin typeface="Courier" charset="0"/>
              </a:rPr>
              <a:t>");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}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| </a:t>
            </a:r>
            <a:r>
              <a:rPr lang="en-US" sz="2000" b="1" dirty="0" smtClean="0">
                <a:latin typeface="Courier" charset="0"/>
              </a:rPr>
              <a:t>null </a:t>
            </a:r>
            <a:r>
              <a:rPr lang="en-US" sz="2000" dirty="0" smtClean="0">
                <a:latin typeface="Courier" charset="0"/>
              </a:rPr>
              <a:t>=&gt; {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  </a:t>
            </a:r>
            <a:r>
              <a:rPr lang="en-US" sz="2000" dirty="0" err="1" smtClean="0">
                <a:latin typeface="Courier" charset="0"/>
              </a:rPr>
              <a:t>println("You</a:t>
            </a:r>
            <a:r>
              <a:rPr lang="en-US" sz="2000" dirty="0" smtClean="0">
                <a:latin typeface="Courier" charset="0"/>
              </a:rPr>
              <a:t> win!");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  done := true;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}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}</a:t>
            </a:r>
            <a:r>
              <a:rPr lang="en-US" sz="2000" b="1" dirty="0" smtClean="0">
                <a:latin typeface="Courier" charset="0"/>
              </a:rPr>
              <a:t>receive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Body of the MMORPG: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570037"/>
            <a:ext cx="8772840" cy="524044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normAutofit/>
          </a:bodyPr>
          <a:lstStyle/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start = </a:t>
            </a:r>
            <a:r>
              <a:rPr lang="en-US" sz="1800" dirty="0" err="1" smtClean="0">
                <a:latin typeface="Courier" charset="0"/>
              </a:rPr>
              <a:t>thisSite().str</a:t>
            </a:r>
            <a:r>
              <a:rPr lang="en-US" sz="1800" dirty="0" smtClean="0">
                <a:latin typeface="Courier" charset="0"/>
              </a:rPr>
              <a:t> &lt; </a:t>
            </a:r>
            <a:r>
              <a:rPr lang="en-US" sz="1800" dirty="0" err="1" smtClean="0">
                <a:latin typeface="Courier" charset="0"/>
              </a:rPr>
              <a:t>otherSite.str</a:t>
            </a:r>
            <a:r>
              <a:rPr lang="en-US" sz="1800" dirty="0" smtClean="0">
                <a:latin typeface="Courier" charset="0"/>
              </a:rPr>
              <a:t>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  <a:r>
              <a:rPr lang="en-US" sz="1800" b="1" dirty="0" smtClean="0">
                <a:latin typeface="Courier" charset="0"/>
              </a:rPr>
              <a:t>if </a:t>
            </a:r>
            <a:r>
              <a:rPr lang="en-US" sz="1800" dirty="0" smtClean="0">
                <a:latin typeface="Courier" charset="0"/>
              </a:rPr>
              <a:t>(start) </a:t>
            </a:r>
            <a:r>
              <a:rPr lang="en-US" sz="1800" dirty="0" err="1" smtClean="0">
                <a:latin typeface="Courier" charset="0"/>
              </a:rPr>
              <a:t>play("serve</a:t>
            </a:r>
            <a:r>
              <a:rPr lang="en-US" sz="1800" dirty="0" smtClean="0">
                <a:latin typeface="Courier" charset="0"/>
              </a:rPr>
              <a:t>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endParaRPr lang="en-US" sz="1800" dirty="0" smtClean="0">
              <a:latin typeface="Courier" charset="0"/>
            </a:endParaRP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  <a:r>
              <a:rPr lang="en-US" sz="1800" b="1" dirty="0" smtClean="0">
                <a:latin typeface="Courier" charset="0"/>
              </a:rPr>
              <a:t>do </a:t>
            </a:r>
            <a:r>
              <a:rPr lang="en-US" sz="1800" dirty="0" smtClean="0">
                <a:latin typeface="Courier" charset="0"/>
              </a:rPr>
              <a:t>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</a:t>
            </a:r>
            <a:r>
              <a:rPr lang="en-US" sz="1800" b="1" dirty="0" smtClean="0">
                <a:latin typeface="Courier" charset="0"/>
              </a:rPr>
              <a:t>receive</a:t>
            </a:r>
            <a:r>
              <a:rPr lang="en-US" sz="1800" dirty="0" smtClean="0">
                <a:latin typeface="Courier" charset="0"/>
              </a:rPr>
              <a:t>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</a:t>
            </a:r>
            <a:r>
              <a:rPr lang="en-US" sz="1800" dirty="0" err="1" smtClean="0">
                <a:latin typeface="Courier" charset="0"/>
              </a:rPr>
              <a:t>msg:string</a:t>
            </a:r>
            <a:r>
              <a:rPr lang="en-US" sz="1800" dirty="0" smtClean="0">
                <a:latin typeface="Courier" charset="0"/>
              </a:rPr>
              <a:t> =&gt;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  </a:t>
            </a:r>
            <a:r>
              <a:rPr lang="en-US" sz="1800" dirty="0" err="1" smtClean="0">
                <a:latin typeface="Courier" charset="0"/>
              </a:rPr>
              <a:t>println(msg</a:t>
            </a:r>
            <a:r>
              <a:rPr lang="en-US" sz="1800" dirty="0" smtClean="0">
                <a:latin typeface="Courier" charset="0"/>
              </a:rPr>
              <a:t>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  </a:t>
            </a:r>
            <a:r>
              <a:rPr lang="en-US" sz="1800" dirty="0" err="1" smtClean="0">
                <a:latin typeface="Courier" charset="0"/>
              </a:rPr>
              <a:t>play("return</a:t>
            </a:r>
            <a:r>
              <a:rPr lang="en-US" sz="1800" dirty="0" smtClean="0">
                <a:latin typeface="Courier" charset="0"/>
              </a:rPr>
              <a:t>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  }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| </a:t>
            </a:r>
            <a:r>
              <a:rPr lang="en-US" sz="1800" b="1" dirty="0" smtClean="0">
                <a:latin typeface="Courier" charset="0"/>
              </a:rPr>
              <a:t>null </a:t>
            </a:r>
            <a:r>
              <a:rPr lang="en-US" sz="1800" dirty="0" smtClean="0">
                <a:latin typeface="Courier" charset="0"/>
              </a:rPr>
              <a:t>=&gt;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  </a:t>
            </a:r>
            <a:r>
              <a:rPr lang="en-US" sz="1800" dirty="0" err="1" smtClean="0">
                <a:latin typeface="Courier" charset="0"/>
              </a:rPr>
              <a:t>println("You</a:t>
            </a:r>
            <a:r>
              <a:rPr lang="en-US" sz="1800" dirty="0" smtClean="0">
                <a:latin typeface="Courier" charset="0"/>
              </a:rPr>
              <a:t> win!");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  done := true;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  }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}</a:t>
            </a:r>
            <a:r>
              <a:rPr lang="en-US" sz="1800" b="1" dirty="0" smtClean="0">
                <a:latin typeface="Courier" charset="0"/>
              </a:rPr>
              <a:t>receive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} </a:t>
            </a:r>
            <a:r>
              <a:rPr lang="en-US" sz="1800" b="1" dirty="0" err="1" smtClean="0">
                <a:latin typeface="Courier" charset="0"/>
              </a:rPr>
              <a:t>until</a:t>
            </a:r>
            <a:r>
              <a:rPr lang="en-US" sz="1800" dirty="0" err="1" smtClean="0">
                <a:latin typeface="Courier" charset="0"/>
              </a:rPr>
              <a:t>(done</a:t>
            </a:r>
            <a:r>
              <a:rPr lang="en-US" sz="1800" dirty="0" smtClean="0">
                <a:latin typeface="Courier" charset="0"/>
              </a:rPr>
              <a:t>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endParaRPr lang="en-US" sz="1800" dirty="0" smtClean="0">
              <a:latin typeface="Courier" charset="0"/>
            </a:endParaRP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}</a:t>
            </a:r>
            <a:r>
              <a:rPr lang="en-US" sz="1800" b="1" dirty="0" smtClean="0">
                <a:latin typeface="Courier" charset="0"/>
              </a:rPr>
              <a:t>body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}ping;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endParaRPr lang="en-US" sz="1800" dirty="0" smtClean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err="1" smtClean="0"/>
              <a:t>Cheeper</a:t>
            </a:r>
            <a:r>
              <a:rPr lang="en-US" dirty="0" smtClean="0"/>
              <a:t> –Twitter in Thorn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12" y="1722437"/>
            <a:ext cx="8772840" cy="4847400"/>
          </a:xfrm>
          <a:prstGeom prst="rect">
            <a:avLst/>
          </a:prstGeom>
          <a:ln/>
        </p:spPr>
        <p:txBody>
          <a:bodyPr wrap="square" lIns="0" tIns="0" rIns="0" bIns="0">
            <a:normAutofit fontScale="92500" lnSpcReduction="20000"/>
          </a:bodyPr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Little client/server program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Users can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b="1" i="1" dirty="0" smtClean="0"/>
              <a:t>Chirp</a:t>
            </a:r>
            <a:r>
              <a:rPr lang="en-US" dirty="0" smtClean="0"/>
              <a:t> wise sayings ("cheeps").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>
                <a:latin typeface="Courier"/>
              </a:rPr>
              <a:t>Chirp: </a:t>
            </a:r>
            <a:r>
              <a:rPr lang="en-US" b="1" dirty="0" smtClean="0">
                <a:latin typeface="Courier"/>
              </a:rPr>
              <a:t>I like numbers</a:t>
            </a:r>
            <a:r>
              <a:rPr lang="en-US" dirty="0" smtClean="0"/>
              <a:t> </a:t>
            </a:r>
          </a:p>
          <a:p>
            <a:pPr marL="864000" lvl="1" indent="-288000">
              <a:buSzPct val="45000"/>
            </a:pPr>
            <a:r>
              <a:rPr lang="en-US" dirty="0" smtClean="0"/>
              <a:t>Vote for or against cheeps by number.</a:t>
            </a:r>
          </a:p>
          <a:p>
            <a:pPr marL="1296000" lvl="2" indent="-216000"/>
            <a:r>
              <a:rPr lang="en-US" dirty="0" smtClean="0">
                <a:latin typeface="Courier"/>
              </a:rPr>
              <a:t>Chirp: </a:t>
            </a:r>
            <a:r>
              <a:rPr lang="en-US" b="1" dirty="0" smtClean="0">
                <a:latin typeface="Courier"/>
              </a:rPr>
              <a:t>+3</a:t>
            </a:r>
          </a:p>
          <a:p>
            <a:pPr marL="1296000" lvl="2" indent="-216000"/>
            <a:r>
              <a:rPr lang="en-US" dirty="0" smtClean="0">
                <a:latin typeface="Courier"/>
              </a:rPr>
              <a:t>Chirp: </a:t>
            </a:r>
            <a:r>
              <a:rPr lang="en-US" b="1" dirty="0" smtClean="0">
                <a:latin typeface="Courier"/>
              </a:rPr>
              <a:t>-1</a:t>
            </a:r>
            <a:r>
              <a:rPr lang="en-US" dirty="0" smtClean="0">
                <a:latin typeface="Courier"/>
              </a:rPr>
              <a:t>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Read each others' cheeps (ranked by love).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>
                <a:latin typeface="Courier"/>
              </a:rPr>
              <a:t>Chirp: </a:t>
            </a:r>
            <a:r>
              <a:rPr lang="en-US" b="1" dirty="0" smtClean="0">
                <a:latin typeface="Courier"/>
              </a:rPr>
              <a:t>/</a:t>
            </a:r>
            <a:r>
              <a:rPr lang="en-US" dirty="0" smtClean="0"/>
              <a:t> 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of course it's multi-user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Imagine much more functionality</a:t>
            </a:r>
          </a:p>
          <a:p>
            <a:pPr marL="900000" lvl="1" indent="-324000">
              <a:buSzPct val="45000"/>
              <a:buFont typeface="StarSymbol"/>
              <a:buChar char="●"/>
            </a:pPr>
            <a:r>
              <a:rPr lang="en-US" dirty="0" smtClean="0"/>
              <a:t>And add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Run </a:t>
            </a:r>
            <a:r>
              <a:rPr lang="en-US" dirty="0" err="1" smtClean="0"/>
              <a:t>Cheeper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Proof-of-concept interpreter</a:t>
            </a:r>
          </a:p>
          <a:p>
            <a:r>
              <a:rPr lang="en-US" dirty="0" smtClean="0"/>
              <a:t>JVM compiler under development.</a:t>
            </a:r>
          </a:p>
          <a:p>
            <a:r>
              <a:rPr lang="en-US" dirty="0" smtClean="0"/>
              <a:t>http://thorn-</a:t>
            </a:r>
            <a:r>
              <a:rPr lang="en-US" dirty="0" err="1" smtClean="0"/>
              <a:t>lang.org</a:t>
            </a:r>
            <a:endParaRPr lang="en-US" dirty="0" smtClean="0"/>
          </a:p>
          <a:p>
            <a:pPr lvl="1"/>
            <a:r>
              <a:rPr lang="en-US" dirty="0" smtClean="0"/>
              <a:t>Pushbuttons show some of these examples.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</a:t>
            </a:r>
            <a:r>
              <a:rPr lang="en-US" dirty="0" err="1" smtClean="0"/>
              <a:t>Cheeper</a:t>
            </a:r>
            <a:endParaRPr lang="en-US" dirty="0"/>
          </a:p>
        </p:txBody>
      </p:sp>
      <p:grpSp>
        <p:nvGrpSpPr>
          <p:cNvPr id="2" name="Group 10"/>
          <p:cNvGrpSpPr/>
          <p:nvPr/>
        </p:nvGrpSpPr>
        <p:grpSpPr>
          <a:xfrm>
            <a:off x="544512" y="1570037"/>
            <a:ext cx="990600" cy="5334000"/>
            <a:chOff x="6640512" y="1646237"/>
            <a:chExt cx="990600" cy="5029200"/>
          </a:xfrm>
        </p:grpSpPr>
        <p:sp>
          <p:nvSpPr>
            <p:cNvPr id="6" name="TextBox 5"/>
            <p:cNvSpPr txBox="1"/>
            <p:nvPr/>
          </p:nvSpPr>
          <p:spPr>
            <a:xfrm>
              <a:off x="6640512" y="1646237"/>
              <a:ext cx="990600" cy="348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Client 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056985" y="2103437"/>
              <a:ext cx="157655" cy="457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-65" charset="2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-65" charset="0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4811712" y="1570037"/>
            <a:ext cx="990600" cy="5334000"/>
            <a:chOff x="6640512" y="1646237"/>
            <a:chExt cx="990600" cy="5029200"/>
          </a:xfrm>
        </p:grpSpPr>
        <p:sp>
          <p:nvSpPr>
            <p:cNvPr id="14" name="TextBox 13"/>
            <p:cNvSpPr txBox="1"/>
            <p:nvPr/>
          </p:nvSpPr>
          <p:spPr>
            <a:xfrm>
              <a:off x="6640512" y="1646237"/>
              <a:ext cx="990600" cy="348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56985" y="2103437"/>
              <a:ext cx="157655" cy="457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-65" charset="2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-65" charset="0"/>
              </a:endParaRPr>
            </a:p>
          </p:txBody>
        </p:sp>
      </p:grpSp>
      <p:grpSp>
        <p:nvGrpSpPr>
          <p:cNvPr id="23" name="Group 10"/>
          <p:cNvGrpSpPr/>
          <p:nvPr/>
        </p:nvGrpSpPr>
        <p:grpSpPr>
          <a:xfrm>
            <a:off x="8774112" y="1570037"/>
            <a:ext cx="990600" cy="5334000"/>
            <a:chOff x="6640512" y="1646237"/>
            <a:chExt cx="990600" cy="5029200"/>
          </a:xfrm>
        </p:grpSpPr>
        <p:sp>
          <p:nvSpPr>
            <p:cNvPr id="26" name="TextBox 25"/>
            <p:cNvSpPr txBox="1"/>
            <p:nvPr/>
          </p:nvSpPr>
          <p:spPr>
            <a:xfrm>
              <a:off x="6640512" y="1646237"/>
              <a:ext cx="990600" cy="348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Client 2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056985" y="2103437"/>
              <a:ext cx="157655" cy="457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-65" charset="2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-65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76284">
            <a:off x="1484132" y="2556700"/>
            <a:ext cx="3657600" cy="609600"/>
            <a:chOff x="2487612" y="2179637"/>
            <a:chExt cx="3657600" cy="609600"/>
          </a:xfrm>
        </p:grpSpPr>
        <p:sp>
          <p:nvSpPr>
            <p:cNvPr id="35" name="Right Arrow 34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" name="Rectangle 37"/>
            <p:cNvSpPr/>
            <p:nvPr/>
          </p:nvSpPr>
          <p:spPr>
            <a:xfrm>
              <a:off x="2935012" y="2255837"/>
              <a:ext cx="276280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solidFill>
                    <a:srgbClr val="FF0000"/>
                  </a:solidFill>
                </a:rPr>
                <a:t>chirp("I</a:t>
              </a:r>
              <a:r>
                <a:rPr lang="en-US" sz="2200" dirty="0" smtClean="0">
                  <a:solidFill>
                    <a:srgbClr val="FF0000"/>
                  </a:solidFill>
                </a:rPr>
                <a:t> like numbers")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rot="21023716" flipH="1">
            <a:off x="5446532" y="2556700"/>
            <a:ext cx="3657600" cy="609600"/>
            <a:chOff x="2487612" y="2179637"/>
            <a:chExt cx="3657600" cy="609600"/>
          </a:xfrm>
        </p:grpSpPr>
        <p:sp>
          <p:nvSpPr>
            <p:cNvPr id="40" name="Right Arrow 39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1" name="Rectangle 40"/>
            <p:cNvSpPr/>
            <p:nvPr/>
          </p:nvSpPr>
          <p:spPr>
            <a:xfrm>
              <a:off x="3095500" y="2255837"/>
              <a:ext cx="244183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solidFill>
                    <a:srgbClr val="FF0000"/>
                  </a:solidFill>
                </a:rPr>
                <a:t>chirp("I</a:t>
              </a:r>
              <a:r>
                <a:rPr lang="en-US" sz="2200" dirty="0" smtClean="0">
                  <a:solidFill>
                    <a:srgbClr val="FF0000"/>
                  </a:solidFill>
                </a:rPr>
                <a:t> like spices")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 rot="21023716" flipH="1">
            <a:off x="1407932" y="3547301"/>
            <a:ext cx="3657600" cy="609600"/>
            <a:chOff x="2487612" y="2179637"/>
            <a:chExt cx="3657600" cy="609600"/>
          </a:xfrm>
        </p:grpSpPr>
        <p:sp>
          <p:nvSpPr>
            <p:cNvPr id="43" name="Right Arrow 42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4" name="Rectangle 43"/>
            <p:cNvSpPr/>
            <p:nvPr/>
          </p:nvSpPr>
          <p:spPr>
            <a:xfrm>
              <a:off x="3309367" y="2255837"/>
              <a:ext cx="201409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You chirped "…"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 rot="576284">
            <a:off x="5446532" y="3852100"/>
            <a:ext cx="3657600" cy="609600"/>
            <a:chOff x="2487612" y="2179637"/>
            <a:chExt cx="3657600" cy="609600"/>
          </a:xfrm>
        </p:grpSpPr>
        <p:sp>
          <p:nvSpPr>
            <p:cNvPr id="46" name="Right Arrow 45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7" name="Rectangle 46"/>
            <p:cNvSpPr/>
            <p:nvPr/>
          </p:nvSpPr>
          <p:spPr>
            <a:xfrm>
              <a:off x="3309367" y="2255837"/>
              <a:ext cx="201409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You chirped "…"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 rot="576284">
            <a:off x="1484132" y="4690300"/>
            <a:ext cx="3657600" cy="609600"/>
            <a:chOff x="2487612" y="2179637"/>
            <a:chExt cx="3657600" cy="609600"/>
          </a:xfrm>
        </p:grpSpPr>
        <p:sp>
          <p:nvSpPr>
            <p:cNvPr id="49" name="Right Arrow 48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50" name="Rectangle 49"/>
            <p:cNvSpPr/>
            <p:nvPr/>
          </p:nvSpPr>
          <p:spPr>
            <a:xfrm>
              <a:off x="3879343" y="2255837"/>
              <a:ext cx="87414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read()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rot="21023716" flipH="1">
            <a:off x="1407932" y="5680901"/>
            <a:ext cx="3657600" cy="609600"/>
            <a:chOff x="2487612" y="2179637"/>
            <a:chExt cx="3657600" cy="609600"/>
          </a:xfrm>
        </p:grpSpPr>
        <p:sp>
          <p:nvSpPr>
            <p:cNvPr id="52" name="Right Arrow 51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53" name="Rectangle 52"/>
            <p:cNvSpPr/>
            <p:nvPr/>
          </p:nvSpPr>
          <p:spPr>
            <a:xfrm>
              <a:off x="3579163" y="2255838"/>
              <a:ext cx="147449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[{:…:},{:…:}]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Client-Server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840" y="1370520"/>
            <a:ext cx="8772840" cy="4937760"/>
          </a:xfrm>
          <a:prstGeom prst="rect">
            <a:avLst/>
          </a:prstGeom>
          <a:ln/>
        </p:spPr>
        <p:txBody>
          <a:bodyPr wrap="square" lIns="0" tIns="0" rIns="0" bIns="0">
            <a:normAutofit fontScale="92500" lnSpcReduction="20000"/>
          </a:bodyPr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Server defines </a:t>
            </a:r>
            <a:r>
              <a:rPr lang="en-US" sz="2400" i="1" dirty="0" smtClean="0"/>
              <a:t>communication ports</a:t>
            </a:r>
            <a:r>
              <a:rPr lang="en-US" sz="2400" i="0" dirty="0" smtClean="0"/>
              <a:t>: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b="1" i="0" dirty="0" smtClean="0">
                <a:latin typeface="Courier"/>
                <a:cs typeface="Courier"/>
              </a:rPr>
              <a:t>sync </a:t>
            </a:r>
            <a:r>
              <a:rPr lang="en-US" sz="2400" i="0" dirty="0" err="1" smtClean="0">
                <a:latin typeface="Courier"/>
                <a:cs typeface="Courier"/>
              </a:rPr>
              <a:t>chirp!(text,phil</a:t>
            </a:r>
            <a:r>
              <a:rPr lang="en-US" sz="2400" i="0" dirty="0" smtClean="0">
                <a:latin typeface="Courier"/>
                <a:cs typeface="Courier"/>
              </a:rPr>
              <a:t>) { ... }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i="0" dirty="0" smtClean="0"/>
              <a:t>RPC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b="1" i="0" dirty="0" err="1" smtClean="0">
                <a:latin typeface="Courier"/>
              </a:rPr>
              <a:t>async</a:t>
            </a:r>
            <a:r>
              <a:rPr lang="en-US" sz="2400" b="1" i="0" dirty="0" smtClean="0">
                <a:latin typeface="Courier"/>
              </a:rPr>
              <a:t> </a:t>
            </a:r>
            <a:r>
              <a:rPr lang="en-US" sz="2400" i="0" dirty="0" err="1" smtClean="0">
                <a:latin typeface="Courier"/>
              </a:rPr>
              <a:t>stopRightNow</a:t>
            </a:r>
            <a:r>
              <a:rPr lang="en-US" sz="2400" i="0" dirty="0" smtClean="0">
                <a:latin typeface="Courier"/>
              </a:rPr>
              <a:t>() </a:t>
            </a:r>
            <a:r>
              <a:rPr lang="en-US" sz="2400" b="1" i="0" dirty="0" smtClean="0">
                <a:latin typeface="Courier"/>
              </a:rPr>
              <a:t>from</a:t>
            </a:r>
            <a:r>
              <a:rPr lang="en-US" sz="2400" i="0" dirty="0" smtClean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$(root)</a:t>
            </a:r>
            <a:r>
              <a:rPr lang="en-US" sz="2400" i="0" dirty="0" smtClean="0">
                <a:latin typeface="Courier"/>
              </a:rPr>
              <a:t> </a:t>
            </a:r>
            <a:br>
              <a:rPr lang="en-US" sz="2400" i="0" dirty="0" smtClean="0">
                <a:latin typeface="Courier"/>
              </a:rPr>
            </a:br>
            <a:r>
              <a:rPr lang="en-US" sz="2400" i="0" dirty="0" smtClean="0">
                <a:latin typeface="Courier"/>
              </a:rPr>
              <a:t>   </a:t>
            </a:r>
            <a:r>
              <a:rPr lang="en-US" sz="2400" b="1" i="0" dirty="0" err="1" smtClean="0">
                <a:latin typeface="Courier"/>
              </a:rPr>
              <a:t>prio</a:t>
            </a:r>
            <a:r>
              <a:rPr lang="en-US" sz="2400" b="1" i="0" dirty="0" smtClean="0">
                <a:latin typeface="Courier"/>
              </a:rPr>
              <a:t> </a:t>
            </a:r>
            <a:r>
              <a:rPr lang="en-US" sz="2400" i="0" dirty="0" smtClean="0">
                <a:latin typeface="Courier"/>
              </a:rPr>
              <a:t>100 {...}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i="0" dirty="0" smtClean="0"/>
              <a:t>Signal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i="0" dirty="0" smtClean="0"/>
              <a:t>Client can call these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0" dirty="0" smtClean="0">
                <a:latin typeface="Courier"/>
                <a:cs typeface="Courier"/>
              </a:rPr>
              <a:t>response = server &lt;-&gt; </a:t>
            </a:r>
            <a:r>
              <a:rPr lang="en-US" sz="2400" i="0" dirty="0" err="1" smtClean="0">
                <a:latin typeface="Courier"/>
                <a:cs typeface="Courier"/>
              </a:rPr>
              <a:t>chirp!("Hey!","Me</a:t>
            </a:r>
            <a:r>
              <a:rPr lang="en-US" sz="2400" i="0" dirty="0" smtClean="0">
                <a:latin typeface="Courier"/>
                <a:cs typeface="Courier"/>
              </a:rPr>
              <a:t>");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0" dirty="0" smtClean="0">
                <a:latin typeface="Courier"/>
                <a:cs typeface="Courier"/>
              </a:rPr>
              <a:t>server &lt;-- </a:t>
            </a:r>
            <a:r>
              <a:rPr lang="en-US" sz="2400" i="0" dirty="0" err="1" smtClean="0">
                <a:latin typeface="Courier"/>
                <a:cs typeface="Courier"/>
              </a:rPr>
              <a:t>stopRightNow</a:t>
            </a:r>
            <a:r>
              <a:rPr lang="en-US" sz="2400" i="0" dirty="0" smtClean="0">
                <a:latin typeface="Courier"/>
                <a:cs typeface="Courier"/>
              </a:rPr>
              <a:t>();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0" dirty="0" smtClean="0">
                <a:latin typeface="Arial"/>
              </a:rPr>
              <a:t>Timeout option available on </a:t>
            </a:r>
            <a:r>
              <a:rPr lang="en-US" sz="2400" i="0" dirty="0" smtClean="0">
                <a:latin typeface="Courier"/>
              </a:rPr>
              <a:t>&lt;-&gt;</a:t>
            </a:r>
            <a:r>
              <a:rPr lang="en-US" sz="2400" i="0" dirty="0" smtClean="0">
                <a:latin typeface="Arial"/>
              </a:rPr>
              <a:t>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i="0" dirty="0" smtClean="0"/>
              <a:t>Server has explicit control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0" dirty="0" smtClean="0">
                <a:latin typeface="Courier"/>
              </a:rPr>
              <a:t>serve;</a:t>
            </a:r>
            <a:r>
              <a:rPr lang="en-US" sz="2400" i="0" dirty="0" smtClean="0"/>
              <a:t> // respond to </a:t>
            </a:r>
            <a:r>
              <a:rPr lang="en-US" sz="2400" i="1" dirty="0" smtClean="0"/>
              <a:t>one</a:t>
            </a:r>
            <a:r>
              <a:rPr lang="en-US" sz="2400" i="0" dirty="0" smtClean="0"/>
              <a:t> communication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0" dirty="0" smtClean="0"/>
              <a:t>... timeout / administrative options.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2" y="3246437"/>
            <a:ext cx="8772840" cy="3733800"/>
          </a:xfrm>
          <a:prstGeom prst="rect">
            <a:avLst/>
          </a:prstGeom>
          <a:ln/>
        </p:spPr>
        <p:txBody>
          <a:bodyPr wrap="square" lIns="0" tIns="0" rIns="0" bIns="0">
            <a:normAutofit fontScale="92500" lnSpcReduction="10000"/>
          </a:bodyPr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Modules: code sharing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Classes: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Parameters (text, </a:t>
            </a:r>
            <a:r>
              <a:rPr lang="en-US" dirty="0" err="1" smtClean="0"/>
              <a:t>phil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dirty="0" smtClean="0"/>
              <a:t>) give...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instance variables of those names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constructor 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pattern match 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getters (&amp; setters if mutable)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pure means "immutable" and "transmissible"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Multiple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912" y="1417637"/>
            <a:ext cx="5599848" cy="17543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b="1" dirty="0" smtClean="0">
                <a:latin typeface="Courier"/>
              </a:rPr>
              <a:t>module </a:t>
            </a:r>
            <a:r>
              <a:rPr lang="en-US" dirty="0" smtClean="0">
                <a:latin typeface="Courier"/>
              </a:rPr>
              <a:t>CHEEPER {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/>
              </a:rPr>
              <a:t> </a:t>
            </a:r>
            <a:r>
              <a:rPr lang="en-US" b="1" dirty="0" smtClean="0">
                <a:latin typeface="Courier"/>
              </a:rPr>
              <a:t>class </a:t>
            </a:r>
            <a:r>
              <a:rPr lang="en-US" dirty="0" err="1" smtClean="0">
                <a:latin typeface="Courier"/>
              </a:rPr>
              <a:t>Chirp(text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phil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n</a:t>
            </a:r>
            <a:r>
              <a:rPr lang="en-US" dirty="0" smtClean="0">
                <a:latin typeface="Courier"/>
              </a:rPr>
              <a:t>) :</a:t>
            </a:r>
            <a:r>
              <a:rPr lang="en-US" b="1" dirty="0" smtClean="0">
                <a:latin typeface="Courier"/>
              </a:rPr>
              <a:t>pure</a:t>
            </a:r>
            <a:r>
              <a:rPr lang="en-US" dirty="0" smtClean="0">
                <a:latin typeface="Courier"/>
              </a:rPr>
              <a:t>{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/>
              </a:rPr>
              <a:t>   </a:t>
            </a:r>
            <a:r>
              <a:rPr lang="en-US" b="1" dirty="0" smtClean="0">
                <a:latin typeface="Courier"/>
              </a:rPr>
              <a:t>def </a:t>
            </a:r>
            <a:r>
              <a:rPr lang="en-US" dirty="0" err="1" smtClean="0">
                <a:latin typeface="Courier"/>
              </a:rPr>
              <a:t>str</a:t>
            </a:r>
            <a:r>
              <a:rPr lang="en-US" dirty="0" smtClean="0">
                <a:latin typeface="Courier"/>
              </a:rPr>
              <a:t>() = '($</a:t>
            </a:r>
            <a:r>
              <a:rPr lang="en-US" dirty="0" err="1" smtClean="0">
                <a:latin typeface="Courier"/>
              </a:rPr>
              <a:t>n</a:t>
            </a:r>
            <a:r>
              <a:rPr lang="en-US" dirty="0" smtClean="0">
                <a:latin typeface="Courier"/>
              </a:rPr>
              <a:t>) "$text" -- $</a:t>
            </a:r>
            <a:r>
              <a:rPr lang="en-US" dirty="0" err="1" smtClean="0">
                <a:latin typeface="Courier"/>
              </a:rPr>
              <a:t>phil</a:t>
            </a:r>
            <a:r>
              <a:rPr lang="en-US" dirty="0" smtClean="0">
                <a:latin typeface="Courier"/>
              </a:rPr>
              <a:t>';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/>
              </a:rPr>
              <a:t>   </a:t>
            </a:r>
            <a:r>
              <a:rPr lang="en-US" b="1" dirty="0" smtClean="0">
                <a:latin typeface="Courier"/>
              </a:rPr>
              <a:t>def </a:t>
            </a:r>
            <a:r>
              <a:rPr lang="en-US" dirty="0" err="1" smtClean="0">
                <a:latin typeface="Courier"/>
              </a:rPr>
              <a:t>hashCode</a:t>
            </a:r>
            <a:r>
              <a:rPr lang="en-US" dirty="0" smtClean="0">
                <a:latin typeface="Courier"/>
              </a:rPr>
              <a:t> = </a:t>
            </a:r>
            <a:r>
              <a:rPr lang="en-US" dirty="0" err="1" smtClean="0">
                <a:latin typeface="Courier"/>
              </a:rPr>
              <a:t>text.hashCode</a:t>
            </a:r>
            <a:r>
              <a:rPr lang="en-US" dirty="0" smtClean="0">
                <a:latin typeface="Courier"/>
              </a:rPr>
              <a:t>;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/>
              </a:rPr>
              <a:t> }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Client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880" y="1963080"/>
            <a:ext cx="4280760" cy="49377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b="1" dirty="0" smtClean="0">
                <a:latin typeface="Courier" charset="0"/>
              </a:rPr>
              <a:t>spawn </a:t>
            </a:r>
            <a:r>
              <a:rPr lang="en-US" sz="1600" dirty="0" err="1" smtClean="0">
                <a:latin typeface="Courier" charset="0"/>
              </a:rPr>
              <a:t>chclient</a:t>
            </a:r>
            <a:r>
              <a:rPr lang="en-US" sz="1600" dirty="0" smtClean="0">
                <a:latin typeface="Courier" charset="0"/>
              </a:rPr>
              <a:t>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b="1" dirty="0" smtClean="0">
                <a:latin typeface="Courier" charset="0"/>
              </a:rPr>
              <a:t>import </a:t>
            </a:r>
            <a:r>
              <a:rPr lang="en-US" sz="1600" dirty="0" smtClean="0">
                <a:latin typeface="Courier" charset="0"/>
              </a:rPr>
              <a:t>CHEEPER.*;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dirty="0" smtClean="0">
                <a:latin typeface="Courier" charset="0"/>
              </a:rPr>
              <a:t>server = site(argv()(0));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endParaRPr lang="en-US" sz="1600" dirty="0" smtClean="0">
              <a:latin typeface="Courier" charset="0"/>
            </a:endParaRP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b="1" dirty="0" smtClean="0">
                <a:latin typeface="Courier" charset="0"/>
              </a:rPr>
              <a:t>fun </a:t>
            </a:r>
            <a:r>
              <a:rPr lang="en-US" sz="1600" dirty="0" smtClean="0">
                <a:latin typeface="Courier" charset="0"/>
              </a:rPr>
              <a:t>help()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dirty="0" smtClean="0">
                <a:latin typeface="Courier" charset="0"/>
              </a:rPr>
              <a:t> </a:t>
            </a:r>
            <a:r>
              <a:rPr lang="en-US" sz="1600" dirty="0" err="1" smtClean="0">
                <a:latin typeface="Courier" charset="0"/>
              </a:rPr>
              <a:t>println</a:t>
            </a:r>
            <a:r>
              <a:rPr lang="en-US" sz="1600" dirty="0" smtClean="0">
                <a:latin typeface="Courier" charset="0"/>
              </a:rPr>
              <a:t>("? = help");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dirty="0" smtClean="0">
                <a:latin typeface="Courier" charset="0"/>
              </a:rPr>
              <a:t> </a:t>
            </a:r>
            <a:r>
              <a:rPr lang="en-US" sz="1600" dirty="0" err="1" smtClean="0">
                <a:latin typeface="Courier" charset="0"/>
              </a:rPr>
              <a:t>println</a:t>
            </a:r>
            <a:r>
              <a:rPr lang="en-US" sz="1600" dirty="0" smtClean="0">
                <a:latin typeface="Courier" charset="0"/>
              </a:rPr>
              <a:t>("/ = read");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dirty="0" smtClean="0">
                <a:latin typeface="Courier" charset="0"/>
              </a:rPr>
              <a:t> </a:t>
            </a:r>
            <a:r>
              <a:rPr lang="en-US" sz="1600" dirty="0" err="1" smtClean="0">
                <a:latin typeface="Courier" charset="0"/>
              </a:rPr>
              <a:t>println("+N</a:t>
            </a:r>
            <a:r>
              <a:rPr lang="en-US" sz="1600" dirty="0" smtClean="0">
                <a:latin typeface="Courier" charset="0"/>
              </a:rPr>
              <a:t> = vote for");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dirty="0" smtClean="0">
                <a:latin typeface="Courier" charset="0"/>
              </a:rPr>
              <a:t> </a:t>
            </a:r>
            <a:r>
              <a:rPr lang="en-US" sz="1600" dirty="0" err="1" smtClean="0">
                <a:latin typeface="Courier" charset="0"/>
              </a:rPr>
              <a:t>println</a:t>
            </a:r>
            <a:r>
              <a:rPr lang="en-US" sz="1600" dirty="0" smtClean="0">
                <a:latin typeface="Courier" charset="0"/>
              </a:rPr>
              <a:t>("-N = vote against");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dirty="0" smtClean="0">
                <a:latin typeface="Courier" charset="0"/>
              </a:rPr>
              <a:t> </a:t>
            </a:r>
            <a:r>
              <a:rPr lang="en-US" sz="1600" dirty="0" err="1" smtClean="0">
                <a:latin typeface="Courier" charset="0"/>
              </a:rPr>
              <a:t>println("other</a:t>
            </a:r>
            <a:r>
              <a:rPr lang="en-US" sz="1600" dirty="0" smtClean="0">
                <a:latin typeface="Courier" charset="0"/>
              </a:rPr>
              <a:t> = chirp that");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dirty="0" smtClean="0">
                <a:latin typeface="Courier" charset="0"/>
              </a:rPr>
              <a:t> }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endParaRPr lang="en-US" sz="1600" dirty="0" smtClean="0">
              <a:latin typeface="Courier" charset="0"/>
            </a:endParaRP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b="1" dirty="0" smtClean="0">
                <a:latin typeface="Courier" charset="0"/>
              </a:rPr>
              <a:t>fun </a:t>
            </a:r>
            <a:r>
              <a:rPr lang="en-US" sz="1600" dirty="0" smtClean="0">
                <a:latin typeface="Courier" charset="0"/>
              </a:rPr>
              <a:t>read()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dirty="0" smtClean="0">
                <a:latin typeface="Courier" charset="0"/>
              </a:rPr>
              <a:t> </a:t>
            </a:r>
            <a:r>
              <a:rPr lang="en-US" sz="1600" dirty="0" err="1" smtClean="0">
                <a:latin typeface="Courier" charset="0"/>
              </a:rPr>
              <a:t>c's</a:t>
            </a:r>
            <a:r>
              <a:rPr lang="en-US" sz="1600" dirty="0" smtClean="0">
                <a:latin typeface="Courier" charset="0"/>
              </a:rPr>
              <a:t> = server &lt;-&gt; read();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dirty="0" smtClean="0">
                <a:latin typeface="Courier" charset="0"/>
              </a:rPr>
              <a:t> </a:t>
            </a:r>
            <a:r>
              <a:rPr lang="en-US" sz="1600" b="1" dirty="0" err="1" smtClean="0">
                <a:latin typeface="Courier" charset="0"/>
              </a:rPr>
              <a:t>for</a:t>
            </a:r>
            <a:r>
              <a:rPr lang="en-US" sz="1600" dirty="0" err="1" smtClean="0">
                <a:latin typeface="Courier" charset="0"/>
              </a:rPr>
              <a:t>({:chirp</a:t>
            </a:r>
            <a:r>
              <a:rPr lang="en-US" sz="1600" dirty="0" smtClean="0">
                <a:latin typeface="Courier" charset="0"/>
              </a:rPr>
              <a:t>, plus, minus:}  &lt;- </a:t>
            </a:r>
            <a:r>
              <a:rPr lang="en-US" sz="1600" dirty="0" err="1" smtClean="0">
                <a:latin typeface="Courier" charset="0"/>
              </a:rPr>
              <a:t>c's</a:t>
            </a:r>
            <a:r>
              <a:rPr lang="en-US" sz="1600" dirty="0" smtClean="0">
                <a:latin typeface="Courier" charset="0"/>
              </a:rPr>
              <a:t>)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dirty="0" smtClean="0">
                <a:latin typeface="Courier" charset="0"/>
              </a:rPr>
              <a:t>   </a:t>
            </a:r>
            <a:r>
              <a:rPr lang="en-US" sz="1600" dirty="0" err="1" smtClean="0">
                <a:latin typeface="Courier" charset="0"/>
              </a:rPr>
              <a:t>println</a:t>
            </a:r>
            <a:r>
              <a:rPr lang="en-US" sz="1600" dirty="0" smtClean="0">
                <a:latin typeface="Courier" charset="0"/>
              </a:rPr>
              <a:t>(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dirty="0" smtClean="0">
                <a:latin typeface="Courier" charset="0"/>
              </a:rPr>
              <a:t>     "$chirp [+$plus/-$minus]");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dirty="0" smtClean="0">
                <a:latin typeface="Courier" charset="0"/>
              </a:rPr>
              <a:t>   }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600" dirty="0" smtClean="0">
                <a:latin typeface="Courier" charset="0"/>
              </a:rPr>
              <a:t> }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235840" y="1963080"/>
            <a:ext cx="4280760" cy="4847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b="1" dirty="0" smtClean="0">
                <a:latin typeface="Courier" charset="0"/>
              </a:rPr>
              <a:t>body</a:t>
            </a:r>
            <a:r>
              <a:rPr lang="en-US" sz="1400" dirty="0" smtClean="0">
                <a:latin typeface="Courier" charset="0"/>
              </a:rPr>
              <a:t>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println("Welcome</a:t>
            </a:r>
            <a:r>
              <a:rPr lang="en-US" sz="1400" dirty="0" smtClean="0">
                <a:latin typeface="Courier" charset="0"/>
              </a:rPr>
              <a:t> to </a:t>
            </a:r>
            <a:r>
              <a:rPr lang="en-US" sz="1400" dirty="0" err="1" smtClean="0">
                <a:latin typeface="Courier" charset="0"/>
              </a:rPr>
              <a:t>Cheeper</a:t>
            </a:r>
            <a:r>
              <a:rPr lang="en-US" sz="1400" dirty="0" smtClean="0">
                <a:latin typeface="Courier" charset="0"/>
              </a:rPr>
              <a:t>!");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</a:t>
            </a:r>
            <a:r>
              <a:rPr lang="en-US" sz="1400" dirty="0" smtClean="0">
                <a:latin typeface="Courier" charset="0"/>
              </a:rPr>
              <a:t>("? for help");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phil</a:t>
            </a:r>
            <a:r>
              <a:rPr lang="en-US" sz="1400" dirty="0" smtClean="0">
                <a:latin typeface="Courier" charset="0"/>
              </a:rPr>
              <a:t> = </a:t>
            </a:r>
            <a:r>
              <a:rPr lang="en-US" sz="1400" dirty="0" err="1" smtClean="0">
                <a:latin typeface="Courier" charset="0"/>
              </a:rPr>
              <a:t>readln("Who</a:t>
            </a:r>
            <a:r>
              <a:rPr lang="en-US" sz="1400" dirty="0" smtClean="0">
                <a:latin typeface="Courier" charset="0"/>
              </a:rPr>
              <a:t> are you? 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err="1" smtClean="0">
                <a:latin typeface="Courier" charset="0"/>
              </a:rPr>
              <a:t>while</a:t>
            </a:r>
            <a:r>
              <a:rPr lang="en-US" sz="1400" dirty="0" err="1" smtClean="0">
                <a:latin typeface="Courier" charset="0"/>
              </a:rPr>
              <a:t>(</a:t>
            </a:r>
            <a:r>
              <a:rPr lang="en-US" sz="1400" b="1" dirty="0" err="1" smtClean="0">
                <a:latin typeface="Courier" charset="0"/>
              </a:rPr>
              <a:t>true</a:t>
            </a:r>
            <a:r>
              <a:rPr lang="en-US" sz="1400" dirty="0" smtClean="0">
                <a:latin typeface="Courier" charset="0"/>
              </a:rPr>
              <a:t>)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s</a:t>
            </a:r>
            <a:r>
              <a:rPr lang="en-US" sz="1400" dirty="0" smtClean="0">
                <a:latin typeface="Courier" charset="0"/>
              </a:rPr>
              <a:t> = </a:t>
            </a:r>
            <a:r>
              <a:rPr lang="en-US" sz="1400" dirty="0" err="1" smtClean="0">
                <a:latin typeface="Courier" charset="0"/>
              </a:rPr>
              <a:t>readln("Chirp</a:t>
            </a:r>
            <a:r>
              <a:rPr lang="en-US" sz="1400" dirty="0" smtClean="0">
                <a:latin typeface="Courier" charset="0"/>
              </a:rPr>
              <a:t>: 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b="1" dirty="0" err="1" smtClean="0">
                <a:latin typeface="Courier" charset="0"/>
              </a:rPr>
              <a:t>match</a:t>
            </a:r>
            <a:r>
              <a:rPr lang="en-US" sz="1400" dirty="0" err="1" smtClean="0">
                <a:latin typeface="Courier" charset="0"/>
              </a:rPr>
              <a:t>(s</a:t>
            </a:r>
            <a:r>
              <a:rPr lang="en-US" sz="1400" dirty="0" smtClean="0">
                <a:latin typeface="Courier" charset="0"/>
              </a:rPr>
              <a:t>)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  "?" =&gt; help()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| "/" =&gt; read()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| "\\+([0-9]+)" / [.</a:t>
            </a:r>
            <a:r>
              <a:rPr lang="en-US" sz="1400" dirty="0" err="1" smtClean="0">
                <a:latin typeface="Courier" charset="0"/>
              </a:rPr>
              <a:t>int(n</a:t>
            </a:r>
            <a:r>
              <a:rPr lang="en-US" sz="1400" dirty="0" smtClean="0">
                <a:latin typeface="Courier" charset="0"/>
              </a:rPr>
              <a:t>)] =&gt;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  </a:t>
            </a:r>
            <a:r>
              <a:rPr lang="en-US" sz="1400" dirty="0" err="1" smtClean="0">
                <a:latin typeface="Courier" charset="0"/>
              </a:rPr>
              <a:t>println</a:t>
            </a:r>
            <a:r>
              <a:rPr lang="en-US" sz="1400" dirty="0" smtClean="0">
                <a:latin typeface="Courier" charset="0"/>
              </a:rPr>
              <a:t>( server &lt;-&gt; </a:t>
            </a:r>
            <a:r>
              <a:rPr lang="en-US" sz="1400" dirty="0" err="1" smtClean="0">
                <a:latin typeface="Courier" charset="0"/>
              </a:rPr>
              <a:t>vote(n</a:t>
            </a:r>
            <a:r>
              <a:rPr lang="en-US" sz="1400" dirty="0" smtClean="0">
                <a:latin typeface="Courier" charset="0"/>
              </a:rPr>
              <a:t>, true))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| "\\-([0-9]+)" / [.</a:t>
            </a:r>
            <a:r>
              <a:rPr lang="en-US" sz="1400" dirty="0" err="1" smtClean="0">
                <a:latin typeface="Courier" charset="0"/>
              </a:rPr>
              <a:t>int(n</a:t>
            </a:r>
            <a:r>
              <a:rPr lang="en-US" sz="1400" dirty="0" smtClean="0">
                <a:latin typeface="Courier" charset="0"/>
              </a:rPr>
              <a:t>)] =&gt;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  </a:t>
            </a:r>
            <a:r>
              <a:rPr lang="en-US" sz="1400" dirty="0" err="1" smtClean="0">
                <a:latin typeface="Courier" charset="0"/>
              </a:rPr>
              <a:t>println(server</a:t>
            </a:r>
            <a:r>
              <a:rPr lang="en-US" sz="1400" dirty="0" smtClean="0">
                <a:latin typeface="Courier" charset="0"/>
              </a:rPr>
              <a:t> &lt;-&gt; </a:t>
            </a:r>
            <a:r>
              <a:rPr lang="en-US" sz="1400" dirty="0" err="1" smtClean="0">
                <a:latin typeface="Courier" charset="0"/>
              </a:rPr>
              <a:t>vote(n</a:t>
            </a:r>
            <a:r>
              <a:rPr lang="en-US" sz="1400" dirty="0" smtClean="0">
                <a:latin typeface="Courier" charset="0"/>
              </a:rPr>
              <a:t>, false))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| _ =&gt;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  </a:t>
            </a:r>
            <a:r>
              <a:rPr lang="en-US" sz="1400" dirty="0" err="1" smtClean="0">
                <a:latin typeface="Courier" charset="0"/>
              </a:rPr>
              <a:t>println(server</a:t>
            </a:r>
            <a:r>
              <a:rPr lang="en-US" sz="1400" dirty="0" smtClean="0">
                <a:latin typeface="Courier" charset="0"/>
              </a:rPr>
              <a:t> &lt;-&gt; </a:t>
            </a:r>
            <a:r>
              <a:rPr lang="en-US" sz="1400" dirty="0" err="1" smtClean="0">
                <a:latin typeface="Courier" charset="0"/>
              </a:rPr>
              <a:t>chirp!(s,phil</a:t>
            </a:r>
            <a:r>
              <a:rPr lang="en-US" sz="1400" dirty="0" smtClean="0">
                <a:latin typeface="Courier" charset="0"/>
              </a:rPr>
              <a:t>))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}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}</a:t>
            </a:r>
            <a:r>
              <a:rPr lang="en-US" sz="1400" b="1" dirty="0" smtClean="0">
                <a:latin typeface="Courier" charset="0"/>
              </a:rPr>
              <a:t>while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}</a:t>
            </a:r>
            <a:r>
              <a:rPr lang="en-US" sz="1400" b="1" dirty="0" smtClean="0">
                <a:latin typeface="Courier" charset="0"/>
              </a:rPr>
              <a:t>body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}</a:t>
            </a:r>
            <a:r>
              <a:rPr lang="en-US" sz="1400" dirty="0" err="1" smtClean="0">
                <a:latin typeface="Courier" charset="0"/>
              </a:rPr>
              <a:t>chclient</a:t>
            </a:r>
            <a:r>
              <a:rPr lang="en-US" sz="1400" dirty="0" smtClean="0">
                <a:latin typeface="Courier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&lt;-&gt;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341695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432000" indent="-324000">
              <a:buNone/>
              <a:tabLst/>
            </a:pPr>
            <a:r>
              <a:rPr lang="en-US" sz="2800" b="1" dirty="0" smtClean="0">
                <a:latin typeface="Courier" charset="0"/>
              </a:rPr>
              <a:t>fun </a:t>
            </a:r>
            <a:r>
              <a:rPr lang="en-US" sz="2800" dirty="0" smtClean="0">
                <a:latin typeface="Courier" charset="0"/>
              </a:rPr>
              <a:t>read() {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</a:t>
            </a:r>
            <a:r>
              <a:rPr lang="en-US" sz="2800" dirty="0" err="1" smtClean="0">
                <a:latin typeface="Courier" charset="0"/>
              </a:rPr>
              <a:t>c's</a:t>
            </a:r>
            <a:r>
              <a:rPr lang="en-US" sz="2800" dirty="0" smtClean="0">
                <a:latin typeface="Courier" charset="0"/>
              </a:rPr>
              <a:t> = server &lt;-&gt; read();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</a:t>
            </a:r>
            <a:r>
              <a:rPr lang="en-US" sz="2800" b="1" dirty="0" err="1" smtClean="0">
                <a:latin typeface="Courier" charset="0"/>
              </a:rPr>
              <a:t>for</a:t>
            </a:r>
            <a:r>
              <a:rPr lang="en-US" sz="2800" dirty="0" err="1" smtClean="0">
                <a:latin typeface="Courier" charset="0"/>
              </a:rPr>
              <a:t>({:chirp</a:t>
            </a:r>
            <a:r>
              <a:rPr lang="en-US" sz="2800" dirty="0" smtClean="0">
                <a:latin typeface="Courier" charset="0"/>
              </a:rPr>
              <a:t>, plus, minus:}  &lt;- </a:t>
            </a:r>
            <a:r>
              <a:rPr lang="en-US" sz="2800" dirty="0" err="1" smtClean="0">
                <a:latin typeface="Courier" charset="0"/>
              </a:rPr>
              <a:t>c's</a:t>
            </a:r>
            <a:r>
              <a:rPr lang="en-US" sz="28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  </a:t>
            </a:r>
            <a:r>
              <a:rPr lang="en-US" sz="2800" dirty="0" err="1" smtClean="0">
                <a:latin typeface="Courier" charset="0"/>
              </a:rPr>
              <a:t>println</a:t>
            </a:r>
            <a:r>
              <a:rPr lang="en-US" sz="2800" dirty="0" smtClean="0">
                <a:latin typeface="Courier" charset="0"/>
              </a:rPr>
              <a:t>(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    "$chirp [+$plus/-$minus]");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  }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}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Client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720" y="1730520"/>
            <a:ext cx="6535392" cy="4847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normAutofit/>
          </a:bodyPr>
          <a:lstStyle/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/// ... redacted ...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  <a:r>
              <a:rPr lang="en-US" sz="1800" b="1" dirty="0" err="1" smtClean="0">
                <a:latin typeface="Courier" charset="0"/>
              </a:rPr>
              <a:t>while</a:t>
            </a:r>
            <a:r>
              <a:rPr lang="en-US" sz="1800" dirty="0" err="1" smtClean="0">
                <a:latin typeface="Courier" charset="0"/>
              </a:rPr>
              <a:t>(</a:t>
            </a:r>
            <a:r>
              <a:rPr lang="en-US" sz="1800" b="1" dirty="0" err="1" smtClean="0">
                <a:latin typeface="Courier" charset="0"/>
              </a:rPr>
              <a:t>true</a:t>
            </a:r>
            <a:r>
              <a:rPr lang="en-US" sz="1800" dirty="0" smtClean="0">
                <a:latin typeface="Courier" charset="0"/>
              </a:rPr>
              <a:t>)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</a:t>
            </a:r>
            <a:r>
              <a:rPr lang="en-US" sz="1800" dirty="0" err="1" smtClean="0">
                <a:latin typeface="Courier" charset="0"/>
              </a:rPr>
              <a:t>s</a:t>
            </a:r>
            <a:r>
              <a:rPr lang="en-US" sz="1800" dirty="0" smtClean="0">
                <a:latin typeface="Courier" charset="0"/>
              </a:rPr>
              <a:t> = </a:t>
            </a:r>
            <a:r>
              <a:rPr lang="en-US" sz="1800" dirty="0" err="1" smtClean="0">
                <a:latin typeface="Courier" charset="0"/>
              </a:rPr>
              <a:t>readln("Chirp</a:t>
            </a:r>
            <a:r>
              <a:rPr lang="en-US" sz="1800" dirty="0" smtClean="0">
                <a:latin typeface="Courier" charset="0"/>
              </a:rPr>
              <a:t>: 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</a:t>
            </a:r>
            <a:r>
              <a:rPr lang="en-US" sz="1800" b="1" dirty="0" err="1" smtClean="0">
                <a:latin typeface="Courier" charset="0"/>
              </a:rPr>
              <a:t>match</a:t>
            </a:r>
            <a:r>
              <a:rPr lang="en-US" sz="1800" dirty="0" err="1" smtClean="0">
                <a:latin typeface="Courier" charset="0"/>
              </a:rPr>
              <a:t>(s</a:t>
            </a:r>
            <a:r>
              <a:rPr lang="en-US" sz="1800" dirty="0" smtClean="0">
                <a:latin typeface="Courier" charset="0"/>
              </a:rPr>
              <a:t>)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"?" =&gt; help()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| "/" =&gt; read()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| "\\+([0-9]+)" / [.</a:t>
            </a:r>
            <a:r>
              <a:rPr lang="en-US" sz="1800" dirty="0" err="1" smtClean="0">
                <a:latin typeface="Courier" charset="0"/>
              </a:rPr>
              <a:t>int(n</a:t>
            </a:r>
            <a:r>
              <a:rPr lang="en-US" sz="1800" dirty="0" smtClean="0">
                <a:latin typeface="Courier" charset="0"/>
              </a:rPr>
              <a:t>)] =&gt;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 </a:t>
            </a:r>
            <a:r>
              <a:rPr lang="en-US" sz="1800" dirty="0" err="1" smtClean="0">
                <a:latin typeface="Courier" charset="0"/>
              </a:rPr>
              <a:t>println(server</a:t>
            </a:r>
            <a:r>
              <a:rPr lang="en-US" sz="1800" dirty="0" smtClean="0">
                <a:latin typeface="Courier" charset="0"/>
              </a:rPr>
              <a:t> &lt;-&gt; </a:t>
            </a:r>
            <a:r>
              <a:rPr lang="en-US" sz="1800" dirty="0" err="1" smtClean="0">
                <a:latin typeface="Courier" charset="0"/>
              </a:rPr>
              <a:t>vote(n</a:t>
            </a:r>
            <a:r>
              <a:rPr lang="en-US" sz="1800" dirty="0" smtClean="0">
                <a:latin typeface="Courier" charset="0"/>
              </a:rPr>
              <a:t>, true))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| "\\-([0-9]+)" / [.</a:t>
            </a:r>
            <a:r>
              <a:rPr lang="en-US" sz="1800" dirty="0" err="1" smtClean="0">
                <a:latin typeface="Courier" charset="0"/>
              </a:rPr>
              <a:t>int(n</a:t>
            </a:r>
            <a:r>
              <a:rPr lang="en-US" sz="1800" dirty="0" smtClean="0">
                <a:latin typeface="Courier" charset="0"/>
              </a:rPr>
              <a:t>)] =&gt;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 </a:t>
            </a:r>
            <a:r>
              <a:rPr lang="en-US" sz="1800" dirty="0" err="1" smtClean="0">
                <a:latin typeface="Courier" charset="0"/>
              </a:rPr>
              <a:t>println(server</a:t>
            </a:r>
            <a:r>
              <a:rPr lang="en-US" sz="1800" dirty="0" smtClean="0">
                <a:latin typeface="Courier" charset="0"/>
              </a:rPr>
              <a:t> &lt;-&gt; </a:t>
            </a:r>
            <a:r>
              <a:rPr lang="en-US" sz="1800" dirty="0" err="1" smtClean="0">
                <a:latin typeface="Courier" charset="0"/>
              </a:rPr>
              <a:t>vote(n</a:t>
            </a:r>
            <a:r>
              <a:rPr lang="en-US" sz="1800" dirty="0" smtClean="0">
                <a:latin typeface="Courier" charset="0"/>
              </a:rPr>
              <a:t>, false))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| _ =&gt;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   </a:t>
            </a:r>
            <a:r>
              <a:rPr lang="en-US" sz="1800" dirty="0" err="1" smtClean="0">
                <a:latin typeface="Courier" charset="0"/>
              </a:rPr>
              <a:t>println(server</a:t>
            </a:r>
            <a:r>
              <a:rPr lang="en-US" sz="1800" dirty="0" smtClean="0">
                <a:latin typeface="Courier" charset="0"/>
              </a:rPr>
              <a:t> &lt;-&gt; </a:t>
            </a:r>
            <a:r>
              <a:rPr lang="en-US" sz="1800" dirty="0" err="1" smtClean="0">
                <a:latin typeface="Courier" charset="0"/>
              </a:rPr>
              <a:t>chirp!(s</a:t>
            </a:r>
            <a:r>
              <a:rPr lang="en-US" sz="1800" dirty="0" smtClean="0">
                <a:latin typeface="Courier" charset="0"/>
              </a:rPr>
              <a:t>, </a:t>
            </a:r>
            <a:r>
              <a:rPr lang="en-US" sz="1800" dirty="0" err="1" smtClean="0">
                <a:latin typeface="Courier" charset="0"/>
              </a:rPr>
              <a:t>phil</a:t>
            </a:r>
            <a:r>
              <a:rPr lang="en-US" sz="1800" dirty="0" smtClean="0">
                <a:latin typeface="Courier" charset="0"/>
              </a:rPr>
              <a:t>))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}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}</a:t>
            </a:r>
            <a:r>
              <a:rPr lang="en-US" sz="1800" b="1" dirty="0" smtClean="0">
                <a:latin typeface="Courier" charset="0"/>
              </a:rPr>
              <a:t>while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/// ... redacted 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40" y="27000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Aside: More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2941636"/>
            <a:ext cx="8772840" cy="3959203"/>
          </a:xfrm>
          <a:prstGeom prst="rect">
            <a:avLst/>
          </a:prstGeom>
          <a:ln/>
        </p:spPr>
        <p:txBody>
          <a:bodyPr wrap="square" lIns="0" tIns="0" rIns="0" bIns="0">
            <a:normAutofit fontScale="92500" lnSpcReduction="10000"/>
          </a:bodyPr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err="1" smtClean="0"/>
              <a:t>Regexp</a:t>
            </a:r>
            <a:r>
              <a:rPr lang="en-US" dirty="0" smtClean="0"/>
              <a:t> matching: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err="1" smtClean="0">
                <a:latin typeface="Courier" charset="0"/>
              </a:rPr>
              <a:t>s</a:t>
            </a:r>
            <a:r>
              <a:rPr lang="en-US" dirty="0" smtClean="0">
                <a:latin typeface="Courier" charset="0"/>
              </a:rPr>
              <a:t> ~ </a:t>
            </a:r>
            <a:r>
              <a:rPr lang="en-US" dirty="0" err="1" smtClean="0">
                <a:latin typeface="Courier" charset="0"/>
              </a:rPr>
              <a:t>regexp</a:t>
            </a:r>
            <a:r>
              <a:rPr lang="en-US" dirty="0" smtClean="0">
                <a:latin typeface="Courier" charset="0"/>
              </a:rPr>
              <a:t> / [</a:t>
            </a:r>
            <a:r>
              <a:rPr lang="en-US" sz="2600" dirty="0" err="1" smtClean="0">
                <a:latin typeface="Courier" charset="0"/>
              </a:rPr>
              <a:t>β,γ,δ</a:t>
            </a:r>
            <a:r>
              <a:rPr lang="en-US" sz="2600" dirty="0" smtClean="0">
                <a:latin typeface="Courier" charset="0"/>
              </a:rPr>
              <a:t>]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Succeeds: 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If the string matches the </a:t>
            </a:r>
            <a:r>
              <a:rPr lang="en-US" dirty="0" err="1" smtClean="0"/>
              <a:t>regexp</a:t>
            </a:r>
            <a:endParaRPr lang="en-US" dirty="0" smtClean="0"/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the first capture group matches </a:t>
            </a:r>
            <a:r>
              <a:rPr lang="en-US" sz="2600" dirty="0" err="1" smtClean="0">
                <a:latin typeface="Courier" charset="0"/>
              </a:rPr>
              <a:t>β</a:t>
            </a:r>
            <a:endParaRPr lang="en-US" sz="2600" dirty="0" smtClean="0">
              <a:latin typeface="Courier" charset="0"/>
            </a:endParaRP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the second capture group matches </a:t>
            </a:r>
            <a:r>
              <a:rPr lang="en-US" sz="2600" dirty="0" err="1" smtClean="0">
                <a:latin typeface="Courier" charset="0"/>
              </a:rPr>
              <a:t>γ</a:t>
            </a:r>
            <a:endParaRPr lang="en-US" sz="2600" dirty="0" smtClean="0">
              <a:latin typeface="Courier" charset="0"/>
            </a:endParaRP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the third capture group matches </a:t>
            </a:r>
            <a:r>
              <a:rPr lang="en-US" sz="2600" dirty="0" err="1" smtClean="0">
                <a:latin typeface="Courier" charset="0"/>
              </a:rPr>
              <a:t>δ</a:t>
            </a:r>
            <a:endParaRPr lang="en-US" sz="2600" dirty="0" smtClean="0">
              <a:latin typeface="Courier" charset="0"/>
            </a:endParaRP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there are precisely three capture groups.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</a:t>
            </a:r>
            <a:r>
              <a:rPr lang="en-US" sz="2200" dirty="0" smtClean="0">
                <a:latin typeface="Courier" charset="0"/>
              </a:rPr>
              <a:t>.</a:t>
            </a:r>
            <a:r>
              <a:rPr lang="en-US" sz="2200" dirty="0" err="1" smtClean="0">
                <a:latin typeface="Courier" charset="0"/>
              </a:rPr>
              <a:t>int(n</a:t>
            </a:r>
            <a:r>
              <a:rPr lang="en-US" sz="2200" dirty="0" smtClean="0">
                <a:latin typeface="Courier" charset="0"/>
              </a:rPr>
              <a:t>) </a:t>
            </a:r>
            <a:r>
              <a:rPr lang="en-US" dirty="0" smtClean="0"/>
              <a:t>as before binds </a:t>
            </a:r>
            <a:r>
              <a:rPr lang="en-US" dirty="0" err="1" smtClean="0"/>
              <a:t>n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r>
              <a:rPr lang="en-US" dirty="0" smtClean="0"/>
              <a:t> value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9312" y="1646237"/>
            <a:ext cx="480206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 charset="0"/>
              </a:rPr>
              <a:t>"\\+([0-9]+)" / [.</a:t>
            </a:r>
            <a:r>
              <a:rPr lang="en-US" sz="2400" dirty="0" err="1" smtClean="0">
                <a:latin typeface="Courier" charset="0"/>
              </a:rPr>
              <a:t>int(n</a:t>
            </a:r>
            <a:r>
              <a:rPr lang="en-US" sz="2400" dirty="0" smtClean="0">
                <a:latin typeface="Courier" charset="0"/>
              </a:rPr>
              <a:t>)]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Server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3112" y="1874837"/>
            <a:ext cx="4280760" cy="5105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b="1" dirty="0" smtClean="0">
                <a:latin typeface="Courier" charset="0"/>
              </a:rPr>
              <a:t>spawn </a:t>
            </a:r>
            <a:r>
              <a:rPr lang="en-US" sz="1400" dirty="0" err="1" smtClean="0">
                <a:latin typeface="Courier" charset="0"/>
              </a:rPr>
              <a:t>chserver</a:t>
            </a:r>
            <a:r>
              <a:rPr lang="en-US" sz="1400" dirty="0" smtClean="0">
                <a:latin typeface="Courier" charset="0"/>
              </a:rPr>
              <a:t>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b="1" dirty="0" smtClean="0">
                <a:latin typeface="Courier" charset="0"/>
              </a:rPr>
              <a:t>import </a:t>
            </a:r>
            <a:r>
              <a:rPr lang="en-US" sz="1400" dirty="0" smtClean="0">
                <a:latin typeface="Courier" charset="0"/>
              </a:rPr>
              <a:t>CHEEPER.*;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err="1" smtClean="0">
                <a:latin typeface="Courier" charset="0"/>
              </a:rPr>
              <a:t>phils</a:t>
            </a:r>
            <a:r>
              <a:rPr lang="en-US" sz="1400" dirty="0" smtClean="0">
                <a:latin typeface="Courier" charset="0"/>
              </a:rPr>
              <a:t> = </a:t>
            </a:r>
            <a:r>
              <a:rPr lang="en-US" sz="1400" dirty="0" err="1" smtClean="0">
                <a:latin typeface="Courier" charset="0"/>
              </a:rPr>
              <a:t>table(phil){</a:t>
            </a:r>
            <a:r>
              <a:rPr lang="en-US" sz="1400" b="1" dirty="0" err="1" smtClean="0">
                <a:latin typeface="Courier" charset="0"/>
              </a:rPr>
              <a:t>var</a:t>
            </a:r>
            <a:r>
              <a:rPr lang="en-US" sz="1400" b="1" dirty="0" smtClean="0">
                <a:latin typeface="Courier" charset="0"/>
              </a:rPr>
              <a:t> </a:t>
            </a:r>
            <a:r>
              <a:rPr lang="en-US" sz="1400" dirty="0" smtClean="0">
                <a:latin typeface="Courier" charset="0"/>
              </a:rPr>
              <a:t>chirps;};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chirps = </a:t>
            </a:r>
            <a:r>
              <a:rPr lang="en-US" sz="1400" dirty="0" err="1" smtClean="0">
                <a:latin typeface="Courier" charset="0"/>
              </a:rPr>
              <a:t>table(n){chirp</a:t>
            </a:r>
            <a:r>
              <a:rPr lang="en-US" sz="1400" dirty="0" smtClean="0">
                <a:latin typeface="Courier" charset="0"/>
              </a:rPr>
              <a:t>; </a:t>
            </a:r>
            <a:r>
              <a:rPr lang="en-US" sz="1400" b="1" dirty="0" err="1" smtClean="0">
                <a:latin typeface="Courier" charset="0"/>
              </a:rPr>
              <a:t>var</a:t>
            </a:r>
            <a:r>
              <a:rPr lang="en-US" sz="1400" b="1" dirty="0" smtClean="0">
                <a:latin typeface="Courier" charset="0"/>
              </a:rPr>
              <a:t> </a:t>
            </a:r>
            <a:r>
              <a:rPr lang="en-US" sz="1400" dirty="0" smtClean="0">
                <a:latin typeface="Courier" charset="0"/>
              </a:rPr>
              <a:t>plus, minus;};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b="1" dirty="0" smtClean="0">
                <a:latin typeface="Courier" charset="0"/>
              </a:rPr>
              <a:t>sync </a:t>
            </a:r>
            <a:r>
              <a:rPr lang="en-US" sz="1400" dirty="0" err="1" smtClean="0">
                <a:latin typeface="Courier" charset="0"/>
              </a:rPr>
              <a:t>chirp!(text</a:t>
            </a:r>
            <a:r>
              <a:rPr lang="en-US" sz="1400" dirty="0" smtClean="0">
                <a:latin typeface="Courier" charset="0"/>
              </a:rPr>
              <a:t>, </a:t>
            </a:r>
            <a:r>
              <a:rPr lang="en-US" sz="1400" dirty="0" err="1" smtClean="0">
                <a:latin typeface="Courier" charset="0"/>
              </a:rPr>
              <a:t>phil</a:t>
            </a:r>
            <a:r>
              <a:rPr lang="en-US" sz="1400" dirty="0" smtClean="0">
                <a:latin typeface="Courier" charset="0"/>
              </a:rPr>
              <a:t>){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n</a:t>
            </a:r>
            <a:r>
              <a:rPr lang="en-US" sz="1400" dirty="0" smtClean="0">
                <a:latin typeface="Courier" charset="0"/>
              </a:rPr>
              <a:t> = </a:t>
            </a:r>
            <a:r>
              <a:rPr lang="en-US" sz="1400" dirty="0" err="1" smtClean="0">
                <a:latin typeface="Courier" charset="0"/>
              </a:rPr>
              <a:t>chirps.num</a:t>
            </a:r>
            <a:r>
              <a:rPr lang="en-US" sz="1400" dirty="0" smtClean="0">
                <a:latin typeface="Courier" charset="0"/>
              </a:rPr>
              <a:t>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c</a:t>
            </a:r>
            <a:r>
              <a:rPr lang="en-US" sz="1400" dirty="0" smtClean="0">
                <a:latin typeface="Courier" charset="0"/>
              </a:rPr>
              <a:t> = </a:t>
            </a:r>
            <a:r>
              <a:rPr lang="en-US" sz="1400" dirty="0" err="1" smtClean="0">
                <a:latin typeface="Courier" charset="0"/>
              </a:rPr>
              <a:t>Chirp(text,phil,n</a:t>
            </a:r>
            <a:r>
              <a:rPr lang="en-US" sz="1400" dirty="0" smtClean="0">
                <a:latin typeface="Courier" charset="0"/>
              </a:rPr>
              <a:t>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chirps(n</a:t>
            </a:r>
            <a:r>
              <a:rPr lang="en-US" sz="1400" dirty="0" smtClean="0">
                <a:latin typeface="Courier" charset="0"/>
              </a:rPr>
              <a:t>) := {: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chirp:c</a:t>
            </a:r>
            <a:r>
              <a:rPr lang="en-US" sz="1400" dirty="0" smtClean="0">
                <a:latin typeface="Courier" charset="0"/>
              </a:rPr>
              <a:t>,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plus:0,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minus:0 :};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smtClean="0">
                <a:latin typeface="Courier" charset="0"/>
              </a:rPr>
              <a:t>if </a:t>
            </a:r>
            <a:r>
              <a:rPr lang="en-US" sz="1400" dirty="0" smtClean="0">
                <a:latin typeface="Courier" charset="0"/>
              </a:rPr>
              <a:t>(</a:t>
            </a:r>
            <a:r>
              <a:rPr lang="en-US" sz="1400" dirty="0" err="1" smtClean="0">
                <a:latin typeface="Courier" charset="0"/>
              </a:rPr>
              <a:t>phils.has?(phil</a:t>
            </a:r>
            <a:r>
              <a:rPr lang="en-US" sz="1400" dirty="0" smtClean="0">
                <a:latin typeface="Courier" charset="0"/>
              </a:rPr>
              <a:t>))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phils(phil).chirps</a:t>
            </a:r>
            <a:r>
              <a:rPr lang="en-US" sz="1400" dirty="0" smtClean="0">
                <a:latin typeface="Courier" charset="0"/>
              </a:rPr>
              <a:t> ::= </a:t>
            </a:r>
            <a:r>
              <a:rPr lang="en-US" sz="1400" dirty="0" err="1" smtClean="0">
                <a:latin typeface="Courier" charset="0"/>
              </a:rPr>
              <a:t>c</a:t>
            </a:r>
            <a:r>
              <a:rPr lang="en-US" sz="1400" dirty="0" smtClean="0">
                <a:latin typeface="Courier" charset="0"/>
              </a:rPr>
              <a:t>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smtClean="0">
                <a:latin typeface="Courier" charset="0"/>
              </a:rPr>
              <a:t>else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phils(phil</a:t>
            </a:r>
            <a:r>
              <a:rPr lang="en-US" sz="1400" dirty="0" smtClean="0">
                <a:latin typeface="Courier" charset="0"/>
              </a:rPr>
              <a:t>) := {: </a:t>
            </a:r>
            <a:r>
              <a:rPr lang="en-US" sz="1400" dirty="0" err="1" smtClean="0">
                <a:latin typeface="Courier" charset="0"/>
              </a:rPr>
              <a:t>chirps:[c</a:t>
            </a:r>
            <a:r>
              <a:rPr lang="en-US" sz="1400" dirty="0" smtClean="0">
                <a:latin typeface="Courier" charset="0"/>
              </a:rPr>
              <a:t>] :};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  "You chirped '$</a:t>
            </a:r>
            <a:r>
              <a:rPr lang="en-US" sz="1400" dirty="0" err="1" smtClean="0">
                <a:latin typeface="Courier" charset="0"/>
              </a:rPr>
              <a:t>c</a:t>
            </a:r>
            <a:r>
              <a:rPr lang="en-US" sz="1400" dirty="0" smtClean="0">
                <a:latin typeface="Courier" charset="0"/>
              </a:rPr>
              <a:t>'";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latin typeface="Courier" charset="0"/>
              </a:rPr>
              <a:t> }chirp!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b="1" dirty="0" smtClean="0">
                <a:latin typeface="Courier" charset="0"/>
              </a:rPr>
              <a:t>fun </a:t>
            </a:r>
            <a:r>
              <a:rPr lang="en-US" sz="1400" dirty="0" smtClean="0">
                <a:latin typeface="Courier" charset="0"/>
              </a:rPr>
              <a:t>love({: plus, minus :}) = plus - minus;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268912" y="1874837"/>
            <a:ext cx="4452672" cy="50933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marL="432000" indent="-324000">
              <a:spcBef>
                <a:spcPts val="0"/>
              </a:spcBef>
              <a:buNone/>
              <a:tabLst/>
            </a:pPr>
            <a:endParaRPr lang="en-US" sz="1400" dirty="0" smtClean="0">
              <a:effectLst/>
              <a:latin typeface="Courier" charset="0"/>
            </a:endParaRP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b="1" dirty="0" smtClean="0">
                <a:effectLst/>
                <a:latin typeface="Courier" charset="0"/>
              </a:rPr>
              <a:t>sync </a:t>
            </a:r>
            <a:r>
              <a:rPr lang="en-US" sz="1400" dirty="0" smtClean="0">
                <a:effectLst/>
                <a:latin typeface="Courier" charset="0"/>
              </a:rPr>
              <a:t>read() =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  </a:t>
            </a:r>
            <a:r>
              <a:rPr lang="en-US" sz="1400" b="1" dirty="0" smtClean="0">
                <a:effectLst/>
                <a:latin typeface="Courier" charset="0"/>
              </a:rPr>
              <a:t>%</a:t>
            </a:r>
            <a:r>
              <a:rPr lang="en-US" sz="1400" b="1" dirty="0" err="1" smtClean="0">
                <a:effectLst/>
                <a:latin typeface="Courier" charset="0"/>
              </a:rPr>
              <a:t>sort</a:t>
            </a:r>
            <a:r>
              <a:rPr lang="en-US" sz="1400" dirty="0" err="1" smtClean="0">
                <a:effectLst/>
                <a:latin typeface="Courier" charset="0"/>
              </a:rPr>
              <a:t>[row</a:t>
            </a:r>
            <a:endParaRPr lang="en-US" sz="1400" dirty="0" smtClean="0">
              <a:effectLst/>
              <a:latin typeface="Courier" charset="0"/>
            </a:endParaRP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    %&gt; </a:t>
            </a:r>
            <a:r>
              <a:rPr lang="en-US" sz="1400" dirty="0" err="1" smtClean="0">
                <a:effectLst/>
                <a:latin typeface="Courier" charset="0"/>
              </a:rPr>
              <a:t>love(row</a:t>
            </a:r>
            <a:r>
              <a:rPr lang="en-US" sz="1400" dirty="0" smtClean="0">
                <a:effectLst/>
                <a:latin typeface="Courier" charset="0"/>
              </a:rPr>
              <a:t>)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    %&lt; </a:t>
            </a:r>
            <a:r>
              <a:rPr lang="en-US" sz="1400" dirty="0" err="1" smtClean="0">
                <a:effectLst/>
                <a:latin typeface="Courier" charset="0"/>
              </a:rPr>
              <a:t>chirp.n</a:t>
            </a:r>
            <a:r>
              <a:rPr lang="en-US" sz="1400" dirty="0" smtClean="0">
                <a:effectLst/>
                <a:latin typeface="Courier" charset="0"/>
              </a:rPr>
              <a:t>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    | </a:t>
            </a:r>
            <a:r>
              <a:rPr lang="en-US" sz="1400" b="1" dirty="0" smtClean="0">
                <a:effectLst/>
                <a:latin typeface="Courier" charset="0"/>
              </a:rPr>
              <a:t>for </a:t>
            </a:r>
            <a:r>
              <a:rPr lang="en-US" sz="1400" dirty="0" smtClean="0">
                <a:effectLst/>
                <a:latin typeface="Courier" charset="0"/>
              </a:rPr>
              <a:t>row &amp;&amp; {: chirp :} &lt;- chirps];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endParaRPr lang="en-US" sz="1400" dirty="0" smtClean="0">
              <a:effectLst/>
              <a:latin typeface="Courier" charset="0"/>
            </a:endParaRP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b="1" dirty="0" smtClean="0">
                <a:effectLst/>
                <a:latin typeface="Courier" charset="0"/>
              </a:rPr>
              <a:t>sync </a:t>
            </a:r>
            <a:r>
              <a:rPr lang="en-US" sz="1400" dirty="0" err="1" smtClean="0">
                <a:effectLst/>
                <a:latin typeface="Courier" charset="0"/>
              </a:rPr>
              <a:t>vote(n</a:t>
            </a:r>
            <a:r>
              <a:rPr lang="en-US" sz="1400" dirty="0" smtClean="0">
                <a:effectLst/>
                <a:latin typeface="Courier" charset="0"/>
              </a:rPr>
              <a:t>, plus?)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 </a:t>
            </a:r>
            <a:r>
              <a:rPr lang="en-US" sz="1400" b="1" dirty="0" smtClean="0">
                <a:effectLst/>
                <a:latin typeface="Courier" charset="0"/>
              </a:rPr>
              <a:t>if </a:t>
            </a:r>
            <a:r>
              <a:rPr lang="en-US" sz="1400" dirty="0" smtClean="0">
                <a:effectLst/>
                <a:latin typeface="Courier" charset="0"/>
              </a:rPr>
              <a:t>(plus?)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   </a:t>
            </a:r>
            <a:r>
              <a:rPr lang="en-US" sz="1400" dirty="0" err="1" smtClean="0">
                <a:effectLst/>
                <a:latin typeface="Courier" charset="0"/>
              </a:rPr>
              <a:t>chirps(n).plus</a:t>
            </a:r>
            <a:r>
              <a:rPr lang="en-US" sz="1400" dirty="0" smtClean="0">
                <a:effectLst/>
                <a:latin typeface="Courier" charset="0"/>
              </a:rPr>
              <a:t> += 1;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 </a:t>
            </a:r>
            <a:r>
              <a:rPr lang="en-US" sz="1400" b="1" dirty="0" smtClean="0">
                <a:effectLst/>
                <a:latin typeface="Courier" charset="0"/>
              </a:rPr>
              <a:t>else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   </a:t>
            </a:r>
            <a:r>
              <a:rPr lang="en-US" sz="1400" dirty="0" err="1" smtClean="0">
                <a:effectLst/>
                <a:latin typeface="Courier" charset="0"/>
              </a:rPr>
              <a:t>chirps(n).minus</a:t>
            </a:r>
            <a:r>
              <a:rPr lang="en-US" sz="1400" dirty="0" smtClean="0">
                <a:effectLst/>
                <a:latin typeface="Courier" charset="0"/>
              </a:rPr>
              <a:t> += 1;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 "Thanks";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 }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endParaRPr lang="en-US" sz="1400" dirty="0" smtClean="0">
              <a:effectLst/>
              <a:latin typeface="Courier" charset="0"/>
            </a:endParaRP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b="1" dirty="0" smtClean="0">
                <a:effectLst/>
                <a:latin typeface="Courier" charset="0"/>
              </a:rPr>
              <a:t>body</a:t>
            </a:r>
            <a:r>
              <a:rPr lang="en-US" sz="1400" dirty="0" smtClean="0">
                <a:effectLst/>
                <a:latin typeface="Courier" charset="0"/>
              </a:rPr>
              <a:t>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 </a:t>
            </a:r>
            <a:r>
              <a:rPr lang="en-US" sz="1400" dirty="0" err="1" smtClean="0">
                <a:effectLst/>
                <a:latin typeface="Courier" charset="0"/>
              </a:rPr>
              <a:t>println("Cheeper</a:t>
            </a:r>
            <a:r>
              <a:rPr lang="en-US" sz="1400" dirty="0" smtClean="0">
                <a:effectLst/>
                <a:latin typeface="Courier" charset="0"/>
              </a:rPr>
              <a:t> server here!");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 </a:t>
            </a:r>
            <a:r>
              <a:rPr lang="en-US" sz="1400" b="1" dirty="0" err="1" smtClean="0">
                <a:effectLst/>
                <a:latin typeface="Courier" charset="0"/>
              </a:rPr>
              <a:t>while</a:t>
            </a:r>
            <a:r>
              <a:rPr lang="en-US" sz="1400" dirty="0" err="1" smtClean="0">
                <a:effectLst/>
                <a:latin typeface="Courier" charset="0"/>
              </a:rPr>
              <a:t>(</a:t>
            </a:r>
            <a:r>
              <a:rPr lang="en-US" sz="1400" b="1" dirty="0" err="1" smtClean="0">
                <a:effectLst/>
                <a:latin typeface="Courier" charset="0"/>
              </a:rPr>
              <a:t>true</a:t>
            </a:r>
            <a:r>
              <a:rPr lang="en-US" sz="1400" dirty="0" smtClean="0">
                <a:effectLst/>
                <a:latin typeface="Courier" charset="0"/>
              </a:rPr>
              <a:t>) 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   </a:t>
            </a:r>
            <a:r>
              <a:rPr lang="en-US" sz="1400" dirty="0" err="1" smtClean="0">
                <a:effectLst/>
                <a:latin typeface="Courier" charset="0"/>
              </a:rPr>
              <a:t>println("Server</a:t>
            </a:r>
            <a:r>
              <a:rPr lang="en-US" sz="1400" dirty="0" smtClean="0">
                <a:effectLst/>
                <a:latin typeface="Courier" charset="0"/>
              </a:rPr>
              <a:t> ready...");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   </a:t>
            </a:r>
            <a:r>
              <a:rPr lang="en-US" sz="1400" b="1" dirty="0" smtClean="0">
                <a:effectLst/>
                <a:latin typeface="Courier" charset="0"/>
              </a:rPr>
              <a:t>serve</a:t>
            </a:r>
            <a:r>
              <a:rPr lang="en-US" sz="1400" dirty="0" smtClean="0">
                <a:effectLst/>
                <a:latin typeface="Courier" charset="0"/>
              </a:rPr>
              <a:t>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 }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}</a:t>
            </a:r>
            <a:r>
              <a:rPr lang="en-US" sz="1400" b="1" dirty="0" smtClean="0">
                <a:effectLst/>
                <a:latin typeface="Courier" charset="0"/>
              </a:rPr>
              <a:t>body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400" dirty="0" smtClean="0">
                <a:effectLst/>
                <a:latin typeface="Courier" charset="0"/>
              </a:rPr>
              <a:t>}</a:t>
            </a:r>
            <a:r>
              <a:rPr lang="en-US" sz="1400" dirty="0" err="1" smtClean="0">
                <a:effectLst/>
                <a:latin typeface="Courier" charset="0"/>
              </a:rPr>
              <a:t>chserver</a:t>
            </a:r>
            <a:r>
              <a:rPr lang="en-US" sz="1400" dirty="0" smtClean="0">
                <a:effectLst/>
                <a:latin typeface="Courier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3170236"/>
            <a:ext cx="8772840" cy="3881803"/>
          </a:xfrm>
          <a:prstGeom prst="rect">
            <a:avLst/>
          </a:prstGeom>
          <a:ln/>
        </p:spPr>
        <p:txBody>
          <a:bodyPr wrap="square" lIns="0" tIns="0" rIns="0" bIns="0">
            <a:normAutofit fontScale="77500" lnSpcReduction="20000"/>
          </a:bodyPr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Tables are high-power maps/dictionaries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One or more keys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One or more values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Mutable (</a:t>
            </a:r>
            <a:r>
              <a:rPr lang="en-US" sz="2400" b="1" dirty="0" err="1" smtClean="0">
                <a:latin typeface="Courier" charset="0"/>
              </a:rPr>
              <a:t>var</a:t>
            </a:r>
            <a:r>
              <a:rPr lang="en-US" sz="2400" dirty="0" smtClean="0"/>
              <a:t>) or not.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Adding a new column is easy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No need for objects or parallel tables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tracking what you've seen: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err="1" smtClean="0">
                <a:latin typeface="Courier" charset="0"/>
              </a:rPr>
              <a:t>phils</a:t>
            </a:r>
            <a:r>
              <a:rPr lang="en-US" sz="2400" dirty="0" smtClean="0">
                <a:latin typeface="Courier" charset="0"/>
              </a:rPr>
              <a:t> = </a:t>
            </a:r>
            <a:r>
              <a:rPr lang="en-US" sz="2400" b="1" dirty="0" err="1" smtClean="0">
                <a:latin typeface="Courier" charset="0"/>
              </a:rPr>
              <a:t>table</a:t>
            </a:r>
            <a:r>
              <a:rPr lang="en-US" sz="2400" dirty="0" err="1" smtClean="0">
                <a:latin typeface="Courier" charset="0"/>
              </a:rPr>
              <a:t>(phil){</a:t>
            </a:r>
            <a:r>
              <a:rPr lang="en-US" sz="2400" b="1" dirty="0" err="1" smtClean="0">
                <a:latin typeface="Courier" charset="0"/>
              </a:rPr>
              <a:t>var</a:t>
            </a:r>
            <a:r>
              <a:rPr lang="en-US" sz="2400" b="1" dirty="0" smtClean="0">
                <a:latin typeface="Courier" charset="0"/>
              </a:rPr>
              <a:t> </a:t>
            </a:r>
            <a:r>
              <a:rPr lang="en-US" sz="2400" dirty="0" smtClean="0">
                <a:latin typeface="Courier" charset="0"/>
              </a:rPr>
              <a:t>chirps; </a:t>
            </a:r>
            <a:r>
              <a:rPr lang="en-US" sz="2400" b="1" u="sng" dirty="0" err="1" smtClean="0">
                <a:uFill>
                  <a:solidFill>
                    <a:srgbClr val="000000"/>
                  </a:solidFill>
                </a:uFill>
                <a:latin typeface="Courier" charset="0"/>
              </a:rPr>
              <a:t>var</a:t>
            </a:r>
            <a:r>
              <a:rPr lang="en-US" sz="2400" u="sng" dirty="0" smtClean="0">
                <a:uFill>
                  <a:solidFill>
                    <a:srgbClr val="000000"/>
                  </a:solidFill>
                </a:uFill>
                <a:latin typeface="Courier" charset="0"/>
              </a:rPr>
              <a:t> seen;</a:t>
            </a:r>
            <a:r>
              <a:rPr lang="en-US" sz="2400" dirty="0" smtClean="0">
                <a:latin typeface="Courier" charset="0"/>
              </a:rPr>
              <a:t>};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err="1" smtClean="0"/>
              <a:t>Variatiations</a:t>
            </a:r>
            <a:r>
              <a:rPr lang="en-US" sz="2400" dirty="0" smtClean="0"/>
              <a:t>: ordered, map-style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Rows are records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3112" y="1874837"/>
            <a:ext cx="614111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dirty="0" err="1" smtClean="0">
                <a:latin typeface="Courier" charset="0"/>
              </a:rPr>
              <a:t>phils</a:t>
            </a:r>
            <a:r>
              <a:rPr lang="en-US" dirty="0" smtClean="0">
                <a:latin typeface="Courier" charset="0"/>
              </a:rPr>
              <a:t> = </a:t>
            </a:r>
            <a:r>
              <a:rPr lang="en-US" b="1" dirty="0" err="1" smtClean="0">
                <a:latin typeface="Courier" charset="0"/>
              </a:rPr>
              <a:t>table</a:t>
            </a:r>
            <a:r>
              <a:rPr lang="en-US" dirty="0" err="1" smtClean="0">
                <a:latin typeface="Courier" charset="0"/>
              </a:rPr>
              <a:t>(phil){</a:t>
            </a:r>
            <a:r>
              <a:rPr lang="en-US" b="1" dirty="0" err="1" smtClean="0">
                <a:latin typeface="Courier" charset="0"/>
              </a:rPr>
              <a:t>var</a:t>
            </a:r>
            <a:r>
              <a:rPr lang="en-US" b="1" dirty="0" smtClean="0">
                <a:latin typeface="Courier" charset="0"/>
              </a:rPr>
              <a:t> </a:t>
            </a:r>
            <a:r>
              <a:rPr lang="en-US" dirty="0" smtClean="0">
                <a:latin typeface="Courier" charset="0"/>
              </a:rPr>
              <a:t>chirps;};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chirps = </a:t>
            </a:r>
            <a:r>
              <a:rPr lang="en-US" b="1" dirty="0" err="1" smtClean="0">
                <a:latin typeface="Courier" charset="0"/>
              </a:rPr>
              <a:t>table</a:t>
            </a:r>
            <a:r>
              <a:rPr lang="en-US" dirty="0" err="1" smtClean="0">
                <a:latin typeface="Courier" charset="0"/>
              </a:rPr>
              <a:t>(n){chirp</a:t>
            </a:r>
            <a:r>
              <a:rPr lang="en-US" dirty="0" smtClean="0">
                <a:latin typeface="Courier" charset="0"/>
              </a:rPr>
              <a:t>; </a:t>
            </a:r>
            <a:r>
              <a:rPr lang="en-US" dirty="0" err="1" smtClean="0">
                <a:latin typeface="Courier" charset="0"/>
              </a:rPr>
              <a:t>var</a:t>
            </a:r>
            <a:r>
              <a:rPr lang="en-US" dirty="0" smtClean="0">
                <a:latin typeface="Courier" charset="0"/>
              </a:rPr>
              <a:t> plus, minus;};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>
            <a:normAutofit fontScale="92500" lnSpcReduction="10000"/>
          </a:bodyPr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Immutable name-value bindings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= {: a:1, b:2, </a:t>
            </a:r>
            <a:r>
              <a:rPr lang="en-US" sz="2200" dirty="0" err="1" smtClean="0">
                <a:latin typeface="Courier" charset="0"/>
              </a:rPr>
              <a:t>c:table(x){y</a:t>
            </a:r>
            <a:r>
              <a:rPr lang="en-US" sz="2200" dirty="0" smtClean="0">
                <a:latin typeface="Courier" charset="0"/>
              </a:rPr>
              <a:t>} :}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Access via selectors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dirty="0" err="1" smtClean="0">
                <a:latin typeface="Courier" charset="0"/>
              </a:rPr>
              <a:t>r.b</a:t>
            </a:r>
            <a:r>
              <a:rPr lang="en-US" sz="2200" dirty="0" smtClean="0">
                <a:latin typeface="Courier" charset="0"/>
              </a:rPr>
              <a:t> == 2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Access via pattern matching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b="1" dirty="0" smtClean="0">
                <a:latin typeface="Courier" charset="0"/>
              </a:rPr>
              <a:t>if </a:t>
            </a:r>
            <a:r>
              <a:rPr lang="en-US" sz="2200" dirty="0" smtClean="0">
                <a:latin typeface="Courier" charset="0"/>
              </a:rPr>
              <a:t>(</a:t>
            </a: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~ {: a:1, </a:t>
            </a:r>
            <a:r>
              <a:rPr lang="en-US" sz="2200" dirty="0" err="1" smtClean="0">
                <a:latin typeface="Courier" charset="0"/>
              </a:rPr>
              <a:t>b:b</a:t>
            </a:r>
            <a:r>
              <a:rPr lang="en-US" sz="2200" dirty="0" smtClean="0">
                <a:latin typeface="Courier" charset="0"/>
              </a:rPr>
              <a:t> :}) </a:t>
            </a:r>
            <a:r>
              <a:rPr lang="en-US" sz="2200" dirty="0" err="1" smtClean="0">
                <a:latin typeface="Courier" charset="0"/>
              </a:rPr>
              <a:t>println(b</a:t>
            </a:r>
            <a:r>
              <a:rPr lang="en-US" sz="2200" dirty="0" smtClean="0">
                <a:latin typeface="Courier" charset="0"/>
              </a:rPr>
              <a:t>);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Partial match works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Name </a:t>
            </a:r>
            <a:r>
              <a:rPr lang="en-US" sz="2000" dirty="0" err="1" smtClean="0">
                <a:latin typeface="Courier" charset="0"/>
              </a:rPr>
              <a:t>b</a:t>
            </a:r>
            <a:r>
              <a:rPr lang="en-US" dirty="0" smtClean="0"/>
              <a:t> alone abbreviates </a:t>
            </a:r>
            <a:r>
              <a:rPr lang="en-US" sz="2000" dirty="0" err="1" smtClean="0">
                <a:latin typeface="Courier" charset="0"/>
              </a:rPr>
              <a:t>b:b</a:t>
            </a:r>
            <a:r>
              <a:rPr lang="en-US" dirty="0" smtClean="0"/>
              <a:t>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b="1" dirty="0" smtClean="0">
                <a:latin typeface="Courier" charset="0"/>
              </a:rPr>
              <a:t>if </a:t>
            </a:r>
            <a:r>
              <a:rPr lang="en-US" sz="2200" dirty="0" smtClean="0">
                <a:latin typeface="Courier" charset="0"/>
              </a:rPr>
              <a:t>(</a:t>
            </a: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~ {: a:1, </a:t>
            </a:r>
            <a:r>
              <a:rPr lang="en-US" sz="2200" dirty="0" err="1" smtClean="0">
                <a:latin typeface="Courier" charset="0"/>
              </a:rPr>
              <a:t>b</a:t>
            </a:r>
            <a:r>
              <a:rPr lang="en-US" sz="2200" dirty="0" smtClean="0">
                <a:latin typeface="Courier" charset="0"/>
              </a:rPr>
              <a:t> :}) </a:t>
            </a:r>
            <a:r>
              <a:rPr lang="en-US" sz="2200" dirty="0" err="1" smtClean="0">
                <a:latin typeface="Courier" charset="0"/>
              </a:rPr>
              <a:t>println(b</a:t>
            </a:r>
            <a:r>
              <a:rPr lang="en-US" sz="2200" dirty="0" smtClean="0">
                <a:latin typeface="Courier" charset="0"/>
              </a:rPr>
              <a:t>);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Non-ASCII alternate syntax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= ‹ a:1, b:2, </a:t>
            </a:r>
            <a:r>
              <a:rPr lang="en-US" sz="2200" dirty="0" err="1" smtClean="0">
                <a:latin typeface="Courier" charset="0"/>
              </a:rPr>
              <a:t>c:table(x){y</a:t>
            </a:r>
            <a:r>
              <a:rPr lang="en-US" sz="2200" dirty="0" smtClean="0">
                <a:latin typeface="Courier" charset="0"/>
              </a:rPr>
              <a:t>} ›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Thorn Features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itchFamily="-65" charset="0"/>
              </a:rPr>
              <a:t>Distribution and concurrency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Actors-style, with messaging (and </a:t>
            </a:r>
            <a:r>
              <a:rPr lang="en-US" dirty="0" err="1" smtClean="0">
                <a:latin typeface="Arial" pitchFamily="-65" charset="0"/>
              </a:rPr>
              <a:t>RPCs</a:t>
            </a:r>
            <a:r>
              <a:rPr lang="en-US" dirty="0" smtClean="0">
                <a:latin typeface="Arial" pitchFamily="-65" charset="0"/>
              </a:rPr>
              <a:t>)</a:t>
            </a:r>
          </a:p>
          <a:p>
            <a:r>
              <a:rPr lang="en-US" dirty="0" smtClean="0">
                <a:latin typeface="Arial" pitchFamily="-65" charset="0"/>
              </a:rPr>
              <a:t>Built-in types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Lists, full </a:t>
            </a:r>
            <a:r>
              <a:rPr lang="en-US" dirty="0" err="1" smtClean="0">
                <a:latin typeface="Arial" pitchFamily="-65" charset="0"/>
              </a:rPr>
              <a:t>multiplanar</a:t>
            </a:r>
            <a:r>
              <a:rPr lang="en-US" dirty="0" smtClean="0">
                <a:latin typeface="Arial" pitchFamily="-65" charset="0"/>
              </a:rPr>
              <a:t> Unicode, records, tables</a:t>
            </a:r>
          </a:p>
          <a:p>
            <a:r>
              <a:rPr lang="en-US" dirty="0" smtClean="0">
                <a:latin typeface="Arial" pitchFamily="-65" charset="0"/>
              </a:rPr>
              <a:t>Classes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Multiple inheritance</a:t>
            </a:r>
          </a:p>
          <a:p>
            <a:r>
              <a:rPr lang="en-US" dirty="0" smtClean="0">
                <a:latin typeface="Arial" pitchFamily="-65" charset="0"/>
              </a:rPr>
              <a:t>Patterns </a:t>
            </a:r>
          </a:p>
          <a:p>
            <a:r>
              <a:rPr lang="en-US" dirty="0" smtClean="0">
                <a:latin typeface="Arial" pitchFamily="-65" charset="0"/>
              </a:rPr>
              <a:t>Queries</a:t>
            </a:r>
          </a:p>
          <a:p>
            <a:r>
              <a:rPr lang="en-US" dirty="0" smtClean="0">
                <a:latin typeface="Arial" pitchFamily="-65" charset="0"/>
              </a:rPr>
              <a:t>Module System</a:t>
            </a:r>
          </a:p>
          <a:p>
            <a:pPr lvl="1"/>
            <a:endParaRPr lang="en-US" dirty="0" smtClean="0"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Records to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>
            <a:normAutofit lnSpcReduction="10000"/>
          </a:bodyPr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You can upgrade a record to an object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= {: a:1, b:2, </a:t>
            </a:r>
            <a:r>
              <a:rPr lang="en-US" sz="2200" dirty="0" err="1" smtClean="0">
                <a:latin typeface="Courier" charset="0"/>
              </a:rPr>
              <a:t>c:table(x){y</a:t>
            </a:r>
            <a:r>
              <a:rPr lang="en-US" sz="2200" dirty="0" smtClean="0">
                <a:latin typeface="Courier" charset="0"/>
              </a:rPr>
              <a:t>} :}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b="1" dirty="0" smtClean="0">
                <a:latin typeface="Courier" charset="0"/>
              </a:rPr>
              <a:t>class </a:t>
            </a:r>
            <a:r>
              <a:rPr lang="en-US" sz="2200" dirty="0" err="1" smtClean="0">
                <a:latin typeface="Courier" charset="0"/>
              </a:rPr>
              <a:t>Abc(a,b,c</a:t>
            </a:r>
            <a:r>
              <a:rPr lang="en-US" sz="2200" dirty="0" smtClean="0">
                <a:latin typeface="Courier" charset="0"/>
              </a:rPr>
              <a:t>) { </a:t>
            </a:r>
            <a:r>
              <a:rPr lang="en-US" sz="2200" b="1" dirty="0" smtClean="0">
                <a:latin typeface="Courier" charset="0"/>
              </a:rPr>
              <a:t>def </a:t>
            </a:r>
            <a:r>
              <a:rPr lang="en-US" sz="2200" dirty="0" err="1" smtClean="0">
                <a:latin typeface="Courier" charset="0"/>
              </a:rPr>
              <a:t>aplusb</a:t>
            </a:r>
            <a:r>
              <a:rPr lang="en-US" sz="2200" dirty="0" smtClean="0">
                <a:latin typeface="Courier" charset="0"/>
              </a:rPr>
              <a:t>() = </a:t>
            </a:r>
            <a:r>
              <a:rPr lang="en-US" sz="2200" dirty="0" err="1" smtClean="0">
                <a:latin typeface="Courier" charset="0"/>
              </a:rPr>
              <a:t>a+b</a:t>
            </a:r>
            <a:r>
              <a:rPr lang="en-US" sz="2200" dirty="0" smtClean="0">
                <a:latin typeface="Courier" charset="0"/>
              </a:rPr>
              <a:t>; }</a:t>
            </a:r>
            <a:br>
              <a:rPr lang="en-US" sz="2200" dirty="0" smtClean="0">
                <a:latin typeface="Courier" charset="0"/>
              </a:rPr>
            </a:b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= Abc(1,2, </a:t>
            </a:r>
            <a:r>
              <a:rPr lang="en-US" sz="2200" dirty="0" err="1" smtClean="0">
                <a:latin typeface="Courier" charset="0"/>
              </a:rPr>
              <a:t>table(x){y</a:t>
            </a:r>
            <a:r>
              <a:rPr lang="en-US" sz="2200" dirty="0" smtClean="0">
                <a:latin typeface="Courier" charset="0"/>
              </a:rPr>
              <a:t>});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>
                <a:latin typeface="Thorndale" charset="0"/>
              </a:rPr>
              <a:t>And things still work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Access via selectors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200" dirty="0" err="1" smtClean="0">
                <a:latin typeface="Courier" charset="0"/>
              </a:rPr>
              <a:t>r.b</a:t>
            </a:r>
            <a:r>
              <a:rPr lang="en-US" sz="2200" dirty="0" smtClean="0">
                <a:latin typeface="Courier" charset="0"/>
              </a:rPr>
              <a:t> == 2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Access via pattern matching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200" b="1" dirty="0" smtClean="0">
                <a:latin typeface="Courier" charset="0"/>
              </a:rPr>
              <a:t>if </a:t>
            </a:r>
            <a:r>
              <a:rPr lang="en-US" sz="2200" dirty="0" smtClean="0">
                <a:latin typeface="Courier" charset="0"/>
              </a:rPr>
              <a:t>(</a:t>
            </a: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~ {: a:1, </a:t>
            </a:r>
            <a:r>
              <a:rPr lang="en-US" sz="2200" dirty="0" err="1" smtClean="0">
                <a:latin typeface="Courier" charset="0"/>
              </a:rPr>
              <a:t>b:b</a:t>
            </a:r>
            <a:r>
              <a:rPr lang="en-US" sz="2200" dirty="0" smtClean="0">
                <a:latin typeface="Courier" charset="0"/>
              </a:rPr>
              <a:t> :}) </a:t>
            </a:r>
            <a:r>
              <a:rPr lang="en-US" sz="2200" dirty="0" err="1" smtClean="0">
                <a:latin typeface="Courier" charset="0"/>
              </a:rPr>
              <a:t>println(b</a:t>
            </a:r>
            <a:r>
              <a:rPr lang="en-US" sz="2200" dirty="0" smtClean="0">
                <a:latin typeface="Courier" charset="0"/>
              </a:rPr>
              <a:t>);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>
                <a:latin typeface="Thorndale" charset="0"/>
              </a:rPr>
              <a:t>Plus, you get method calls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200" dirty="0" err="1" smtClean="0">
                <a:latin typeface="Courier" charset="0"/>
              </a:rPr>
              <a:t>r.aplusb</a:t>
            </a:r>
            <a:r>
              <a:rPr lang="en-US" sz="2200" dirty="0" smtClean="0">
                <a:latin typeface="Courier" charset="0"/>
              </a:rPr>
              <a:t>() ==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Chirping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800" y="1443599"/>
            <a:ext cx="7254912" cy="48508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b="1" dirty="0" smtClean="0">
                <a:latin typeface="Courier" charset="0"/>
              </a:rPr>
              <a:t>sync </a:t>
            </a:r>
            <a:r>
              <a:rPr lang="en-US" sz="1800" dirty="0" err="1" smtClean="0">
                <a:latin typeface="Courier" charset="0"/>
              </a:rPr>
              <a:t>chirp!(text</a:t>
            </a:r>
            <a:r>
              <a:rPr lang="en-US" sz="1800" dirty="0" smtClean="0">
                <a:latin typeface="Courier" charset="0"/>
              </a:rPr>
              <a:t>, </a:t>
            </a:r>
            <a:r>
              <a:rPr lang="en-US" sz="1800" dirty="0" err="1" smtClean="0">
                <a:latin typeface="Courier" charset="0"/>
              </a:rPr>
              <a:t>phil</a:t>
            </a:r>
            <a:r>
              <a:rPr lang="en-US" sz="1800" dirty="0" smtClean="0">
                <a:latin typeface="Courier" charset="0"/>
              </a:rPr>
              <a:t>){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  <a:r>
              <a:rPr lang="en-US" sz="1800" dirty="0" err="1" smtClean="0">
                <a:latin typeface="Courier" charset="0"/>
              </a:rPr>
              <a:t>n</a:t>
            </a:r>
            <a:r>
              <a:rPr lang="en-US" sz="1800" dirty="0" smtClean="0">
                <a:latin typeface="Courier" charset="0"/>
              </a:rPr>
              <a:t> = </a:t>
            </a:r>
            <a:r>
              <a:rPr lang="en-US" sz="1800" dirty="0" err="1" smtClean="0">
                <a:latin typeface="Courier" charset="0"/>
              </a:rPr>
              <a:t>chirps.num</a:t>
            </a:r>
            <a:r>
              <a:rPr lang="en-US" sz="1800" dirty="0" smtClean="0">
                <a:latin typeface="Courier" charset="0"/>
              </a:rPr>
              <a:t>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endParaRPr lang="en-US" sz="1800" dirty="0" smtClean="0">
              <a:latin typeface="Courier" charset="0"/>
            </a:endParaRP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  <a:r>
              <a:rPr lang="en-US" sz="1800" dirty="0" err="1" smtClean="0">
                <a:latin typeface="Courier" charset="0"/>
              </a:rPr>
              <a:t>c</a:t>
            </a:r>
            <a:r>
              <a:rPr lang="en-US" sz="1800" dirty="0" smtClean="0">
                <a:latin typeface="Courier" charset="0"/>
              </a:rPr>
              <a:t> = </a:t>
            </a:r>
            <a:r>
              <a:rPr lang="en-US" sz="1800" dirty="0" err="1" smtClean="0">
                <a:latin typeface="Courier" charset="0"/>
              </a:rPr>
              <a:t>Chirp(text,phil,n</a:t>
            </a:r>
            <a:r>
              <a:rPr lang="en-US" sz="1800" dirty="0" smtClean="0">
                <a:latin typeface="Courier" charset="0"/>
              </a:rPr>
              <a:t>);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  <a:r>
              <a:rPr lang="en-US" sz="1800" dirty="0" err="1" smtClean="0">
                <a:latin typeface="Courier" charset="0"/>
              </a:rPr>
              <a:t>chirps(n</a:t>
            </a:r>
            <a:r>
              <a:rPr lang="en-US" sz="1800" dirty="0" smtClean="0">
                <a:latin typeface="Courier" charset="0"/>
              </a:rPr>
              <a:t>) := {: </a:t>
            </a:r>
            <a:r>
              <a:rPr lang="en-US" sz="1800" dirty="0" err="1" smtClean="0">
                <a:latin typeface="Courier" charset="0"/>
              </a:rPr>
              <a:t>chirp:c</a:t>
            </a:r>
            <a:r>
              <a:rPr lang="en-US" sz="1800" dirty="0" smtClean="0">
                <a:latin typeface="Courier" charset="0"/>
              </a:rPr>
              <a:t>, plus:0, minus:0 :};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  <a:r>
              <a:rPr lang="en-US" sz="1800" b="1" dirty="0" smtClean="0">
                <a:latin typeface="Courier" charset="0"/>
              </a:rPr>
              <a:t>if </a:t>
            </a:r>
            <a:r>
              <a:rPr lang="en-US" sz="1800" dirty="0" smtClean="0">
                <a:latin typeface="Courier" charset="0"/>
              </a:rPr>
              <a:t>(</a:t>
            </a:r>
            <a:r>
              <a:rPr lang="en-US" sz="1800" dirty="0" err="1" smtClean="0">
                <a:latin typeface="Courier" charset="0"/>
              </a:rPr>
              <a:t>phils.has?(phil</a:t>
            </a:r>
            <a:r>
              <a:rPr lang="en-US" sz="1800" dirty="0" smtClean="0">
                <a:latin typeface="Courier" charset="0"/>
              </a:rPr>
              <a:t>))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</a:t>
            </a:r>
            <a:r>
              <a:rPr lang="en-US" sz="1800" dirty="0" err="1" smtClean="0">
                <a:latin typeface="Courier" charset="0"/>
              </a:rPr>
              <a:t>phils(phil).chirps</a:t>
            </a:r>
            <a:r>
              <a:rPr lang="en-US" sz="1800" dirty="0" smtClean="0">
                <a:latin typeface="Courier" charset="0"/>
              </a:rPr>
              <a:t> ::= </a:t>
            </a:r>
            <a:r>
              <a:rPr lang="en-US" sz="1800" dirty="0" err="1" smtClean="0">
                <a:latin typeface="Courier" charset="0"/>
              </a:rPr>
              <a:t>c</a:t>
            </a:r>
            <a:r>
              <a:rPr lang="en-US" sz="1800" dirty="0" smtClean="0">
                <a:latin typeface="Courier" charset="0"/>
              </a:rPr>
              <a:t>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  <a:r>
              <a:rPr lang="en-US" sz="1800" b="1" dirty="0" smtClean="0">
                <a:latin typeface="Courier" charset="0"/>
              </a:rPr>
              <a:t>else 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  </a:t>
            </a:r>
            <a:r>
              <a:rPr lang="en-US" sz="1800" dirty="0" err="1" smtClean="0">
                <a:latin typeface="Courier" charset="0"/>
              </a:rPr>
              <a:t>phils(phil</a:t>
            </a:r>
            <a:r>
              <a:rPr lang="en-US" sz="1800" dirty="0" smtClean="0">
                <a:latin typeface="Courier" charset="0"/>
              </a:rPr>
              <a:t>) := {: </a:t>
            </a:r>
            <a:r>
              <a:rPr lang="en-US" sz="1800" dirty="0" err="1" smtClean="0">
                <a:latin typeface="Courier" charset="0"/>
              </a:rPr>
              <a:t>chirps:[c</a:t>
            </a:r>
            <a:r>
              <a:rPr lang="en-US" sz="1800" dirty="0" smtClean="0">
                <a:latin typeface="Courier" charset="0"/>
              </a:rPr>
              <a:t>] :};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endParaRPr lang="en-US" sz="1800" dirty="0" smtClean="0">
              <a:latin typeface="Courier" charset="0"/>
            </a:endParaRP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"You chirped '$</a:t>
            </a:r>
            <a:r>
              <a:rPr lang="en-US" sz="1800" dirty="0" err="1" smtClean="0">
                <a:latin typeface="Courier" charset="0"/>
              </a:rPr>
              <a:t>c</a:t>
            </a:r>
            <a:r>
              <a:rPr lang="en-US" sz="1800" dirty="0" smtClean="0">
                <a:latin typeface="Courier" charset="0"/>
              </a:rPr>
              <a:t>'";</a:t>
            </a:r>
          </a:p>
          <a:p>
            <a:pPr marL="432000" indent="-324000">
              <a:spcBef>
                <a:spcPts val="0"/>
              </a:spcBef>
              <a:buNone/>
              <a:tabLst/>
            </a:pPr>
            <a:r>
              <a:rPr lang="en-US" sz="1800" dirty="0" smtClean="0">
                <a:latin typeface="Courier" charset="0"/>
              </a:rPr>
              <a:t> }chirp!</a:t>
            </a:r>
          </a:p>
        </p:txBody>
      </p:sp>
      <p:sp>
        <p:nvSpPr>
          <p:cNvPr id="4" name="TextBox 3"/>
          <p:cNvSpPr/>
          <p:nvPr/>
        </p:nvSpPr>
        <p:spPr>
          <a:xfrm>
            <a:off x="5331600" y="6407640"/>
            <a:ext cx="180720" cy="4410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1800" dirty="0" smtClean="0">
              <a:latin typeface="Arial" charset="0"/>
            </a:endParaRPr>
          </a:p>
        </p:txBody>
      </p:sp>
      <p:sp>
        <p:nvSpPr>
          <p:cNvPr id="5" name="wedgeRoundRectCallout 4"/>
          <p:cNvSpPr/>
          <p:nvPr/>
        </p:nvSpPr>
        <p:spPr>
          <a:xfrm>
            <a:off x="5497512" y="960437"/>
            <a:ext cx="4201560" cy="372960"/>
          </a:xfrm>
          <a:prstGeom prst="wedgeRoundRectCallout">
            <a:avLst>
              <a:gd name="adj1" fmla="val -75673"/>
              <a:gd name="adj2" fmla="val 106280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dirty="0" smtClean="0">
                <a:solidFill>
                  <a:sysClr val="windowText" lastClr="000000"/>
                </a:solidFill>
                <a:latin typeface="Arial" charset="0"/>
              </a:rPr>
              <a:t>Do this on "server &lt;-&gt; </a:t>
            </a:r>
            <a:r>
              <a:rPr lang="en-US" sz="1800" i="0" kern="1200" dirty="0" err="1" smtClean="0">
                <a:solidFill>
                  <a:sysClr val="windowText" lastClr="000000"/>
                </a:solidFill>
                <a:latin typeface="Arial" charset="0"/>
              </a:rPr>
              <a:t>chirp!(t,p</a:t>
            </a:r>
            <a:r>
              <a:rPr lang="en-US" sz="1800" i="0" kern="1200" dirty="0" smtClean="0">
                <a:solidFill>
                  <a:sysClr val="windowText" lastClr="000000"/>
                </a:solidFill>
                <a:latin typeface="Arial" charset="0"/>
              </a:rPr>
              <a:t>)"</a:t>
            </a:r>
          </a:p>
        </p:txBody>
      </p:sp>
      <p:sp>
        <p:nvSpPr>
          <p:cNvPr id="6" name="wedgeRoundRectCallout 5"/>
          <p:cNvSpPr/>
          <p:nvPr/>
        </p:nvSpPr>
        <p:spPr>
          <a:xfrm>
            <a:off x="5497512" y="1813061"/>
            <a:ext cx="4201560" cy="372960"/>
          </a:xfrm>
          <a:prstGeom prst="wedgeRoundRectCallout">
            <a:avLst>
              <a:gd name="adj1" fmla="val -103957"/>
              <a:gd name="adj2" fmla="val -17763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smtClean="0">
                <a:solidFill>
                  <a:sysClr val="windowText" lastClr="000000"/>
                </a:solidFill>
                <a:latin typeface="Arial" charset="0"/>
              </a:rPr>
              <a:t>unique number for convenience</a:t>
            </a:r>
          </a:p>
        </p:txBody>
      </p:sp>
      <p:sp>
        <p:nvSpPr>
          <p:cNvPr id="7" name="wedgeRoundRectCallout 6"/>
          <p:cNvSpPr/>
          <p:nvPr/>
        </p:nvSpPr>
        <p:spPr>
          <a:xfrm>
            <a:off x="5345112" y="2408237"/>
            <a:ext cx="4201560" cy="372960"/>
          </a:xfrm>
          <a:prstGeom prst="wedgeRoundRectCallout">
            <a:avLst>
              <a:gd name="adj1" fmla="val -78048"/>
              <a:gd name="adj2" fmla="val -71271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smtClean="0">
                <a:solidFill>
                  <a:sysClr val="windowText" lastClr="000000"/>
                </a:solidFill>
                <a:latin typeface="Arial" charset="0"/>
              </a:rPr>
              <a:t>Constructor call</a:t>
            </a:r>
          </a:p>
        </p:txBody>
      </p:sp>
      <p:sp>
        <p:nvSpPr>
          <p:cNvPr id="8" name="wedgeRoundRectCallout 7"/>
          <p:cNvSpPr/>
          <p:nvPr/>
        </p:nvSpPr>
        <p:spPr>
          <a:xfrm>
            <a:off x="5497512" y="3518309"/>
            <a:ext cx="4201560" cy="372960"/>
          </a:xfrm>
          <a:prstGeom prst="wedgeRoundRectCallout">
            <a:avLst>
              <a:gd name="adj1" fmla="val -102661"/>
              <a:gd name="adj2" fmla="val -100458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smtClean="0">
                <a:solidFill>
                  <a:sysClr val="windowText" lastClr="000000"/>
                </a:solidFill>
                <a:latin typeface="Arial" charset="0"/>
              </a:rPr>
              <a:t>Insert a row into a table</a:t>
            </a:r>
          </a:p>
        </p:txBody>
      </p:sp>
      <p:sp>
        <p:nvSpPr>
          <p:cNvPr id="9" name="wedgeRoundRectCallout 8"/>
          <p:cNvSpPr/>
          <p:nvPr/>
        </p:nvSpPr>
        <p:spPr>
          <a:xfrm>
            <a:off x="5497512" y="4160837"/>
            <a:ext cx="4201560" cy="372960"/>
          </a:xfrm>
          <a:prstGeom prst="wedgeRoundRectCallout">
            <a:avLst>
              <a:gd name="adj1" fmla="val -63151"/>
              <a:gd name="adj2" fmla="val -78568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dirty="0" smtClean="0">
                <a:solidFill>
                  <a:sysClr val="windowText" lastClr="000000"/>
                </a:solidFill>
                <a:latin typeface="Arial" charset="0"/>
              </a:rPr>
              <a:t>Modify a field of a row</a:t>
            </a:r>
          </a:p>
        </p:txBody>
      </p:sp>
      <p:sp>
        <p:nvSpPr>
          <p:cNvPr id="10" name="wedgeRoundRectCallout 9"/>
          <p:cNvSpPr/>
          <p:nvPr/>
        </p:nvSpPr>
        <p:spPr>
          <a:xfrm>
            <a:off x="5497512" y="5223557"/>
            <a:ext cx="4201560" cy="372960"/>
          </a:xfrm>
          <a:prstGeom prst="wedgeRoundRectCallout">
            <a:avLst>
              <a:gd name="adj1" fmla="val -86684"/>
              <a:gd name="adj2" fmla="val -39653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smtClean="0">
                <a:solidFill>
                  <a:sysClr val="windowText" lastClr="000000"/>
                </a:solidFill>
                <a:latin typeface="Arial" charset="0"/>
              </a:rPr>
              <a:t>Return value sent to caller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Queries, </a:t>
            </a:r>
            <a:r>
              <a:rPr lang="en-US" dirty="0" err="1" smtClean="0"/>
              <a:t>redux</a:t>
            </a:r>
            <a:r>
              <a:rPr lang="en-US" dirty="0" smtClean="0"/>
              <a:t>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4313236"/>
            <a:ext cx="8772840" cy="2497243"/>
          </a:xfrm>
          <a:prstGeom prst="rect">
            <a:avLst/>
          </a:prstGeom>
          <a:ln/>
        </p:spPr>
        <p:txBody>
          <a:bodyPr wrap="square" lIns="0" tIns="0" rIns="0" bIns="0">
            <a:normAutofit fontScale="92500" lnSpcReduction="10000"/>
          </a:bodyPr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Produces a list of rows,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Sorted by decreasing love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And, given equal love, by index number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Pattern </a:t>
            </a:r>
            <a:r>
              <a:rPr lang="en-US" sz="2400" dirty="0" err="1" smtClean="0"/>
              <a:t>α</a:t>
            </a:r>
            <a:r>
              <a:rPr lang="en-US" sz="2400" dirty="0" smtClean="0"/>
              <a:t> &amp;&amp; </a:t>
            </a:r>
            <a:r>
              <a:rPr lang="en-US" sz="2400" dirty="0" err="1" smtClean="0"/>
              <a:t>β</a:t>
            </a:r>
            <a:r>
              <a:rPr lang="en-US" sz="2400" dirty="0" smtClean="0"/>
              <a:t> matches if both match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Can be used like ML's as, or other things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Binds chirp and row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endParaRPr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3112" y="1798637"/>
            <a:ext cx="6141112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fun love({: plus, minus :}) = plus - minus;</a:t>
            </a:r>
          </a:p>
          <a:p>
            <a:pPr marL="432000" indent="-324000">
              <a:buNone/>
              <a:tabLst/>
            </a:pPr>
            <a:endParaRPr lang="en-US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b="1" dirty="0" smtClean="0">
                <a:latin typeface="Courier" charset="0"/>
              </a:rPr>
              <a:t>sync </a:t>
            </a:r>
            <a:r>
              <a:rPr lang="en-US" dirty="0" smtClean="0">
                <a:latin typeface="Courier" charset="0"/>
              </a:rPr>
              <a:t>read() = 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 </a:t>
            </a:r>
            <a:r>
              <a:rPr lang="en-US" b="1" dirty="0" smtClean="0">
                <a:latin typeface="Courier" charset="0"/>
              </a:rPr>
              <a:t>%</a:t>
            </a:r>
            <a:r>
              <a:rPr lang="en-US" b="1" dirty="0" err="1" smtClean="0">
                <a:latin typeface="Courier" charset="0"/>
              </a:rPr>
              <a:t>sort</a:t>
            </a:r>
            <a:r>
              <a:rPr lang="en-US" dirty="0" err="1" smtClean="0">
                <a:latin typeface="Courier" charset="0"/>
              </a:rPr>
              <a:t>[row</a:t>
            </a:r>
            <a:endParaRPr lang="en-US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   %&gt; </a:t>
            </a:r>
            <a:r>
              <a:rPr lang="en-US" dirty="0" err="1" smtClean="0">
                <a:latin typeface="Courier" charset="0"/>
              </a:rPr>
              <a:t>love(row</a:t>
            </a:r>
            <a:r>
              <a:rPr lang="en-US" dirty="0" smtClean="0">
                <a:latin typeface="Courier" charset="0"/>
              </a:rPr>
              <a:t>)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   %&lt; </a:t>
            </a:r>
            <a:r>
              <a:rPr lang="en-US" dirty="0" err="1" smtClean="0">
                <a:latin typeface="Courier" charset="0"/>
              </a:rPr>
              <a:t>chirp.n</a:t>
            </a:r>
            <a:r>
              <a:rPr lang="en-US" dirty="0" smtClean="0">
                <a:latin typeface="Courier" charset="0"/>
              </a:rPr>
              <a:t> 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   | </a:t>
            </a:r>
            <a:r>
              <a:rPr lang="en-US" b="1" dirty="0" smtClean="0">
                <a:latin typeface="Courier" charset="0"/>
              </a:rPr>
              <a:t>for </a:t>
            </a:r>
            <a:r>
              <a:rPr lang="en-US" dirty="0" smtClean="0">
                <a:latin typeface="Courier" charset="0"/>
              </a:rPr>
              <a:t>row &amp;&amp; {: chirp :} &lt;- chirps] 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that's </a:t>
            </a:r>
            <a:r>
              <a:rPr lang="en-US" dirty="0" err="1" smtClean="0"/>
              <a:t>Cheeper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write little client/server programs</a:t>
            </a:r>
          </a:p>
          <a:p>
            <a:r>
              <a:rPr lang="en-US" dirty="0" smtClean="0"/>
              <a:t>Interface with other message protocols</a:t>
            </a:r>
          </a:p>
          <a:p>
            <a:pPr lvl="1"/>
            <a:r>
              <a:rPr lang="en-US" dirty="0" smtClean="0"/>
              <a:t>HTTP </a:t>
            </a:r>
          </a:p>
          <a:p>
            <a:pPr lvl="1"/>
            <a:r>
              <a:rPr lang="en-US" dirty="0" smtClean="0"/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Messages can be sent to a </a:t>
            </a:r>
            <a:r>
              <a:rPr lang="en-US" i="1" dirty="0" smtClean="0"/>
              <a:t>site: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1" dirty="0" smtClean="0">
                <a:solidFill>
                  <a:srgbClr val="FFFFFF"/>
                </a:solidFill>
                <a:latin typeface="Courier"/>
              </a:rPr>
              <a:t>site("http://pingpong.somewhere.org:4260")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i="0" dirty="0" smtClean="0"/>
              <a:t>Or to a component running there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i="0" dirty="0" smtClean="0"/>
              <a:t>If you have a reference to it</a:t>
            </a:r>
          </a:p>
          <a:p>
            <a:pPr marL="864000" lvl="1" indent="-288000">
              <a:buSzPct val="45000"/>
            </a:pPr>
            <a:r>
              <a:rPr lang="en-US" dirty="0" smtClean="0"/>
              <a:t>Component references </a:t>
            </a:r>
            <a:r>
              <a:rPr lang="en-US" i="0" dirty="0" smtClean="0"/>
              <a:t>are </a:t>
            </a:r>
            <a:r>
              <a:rPr lang="en-US" i="0" dirty="0" err="1" smtClean="0"/>
              <a:t>unforgeable</a:t>
            </a:r>
            <a:r>
              <a:rPr lang="en-US" i="0" dirty="0" smtClean="0"/>
              <a:t> 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i="0" dirty="0" smtClean="0"/>
              <a:t>(Unlike sites, which are public)</a:t>
            </a:r>
          </a:p>
          <a:p>
            <a:pPr marL="864000" lvl="1" indent="-288000">
              <a:buSzPct val="45000"/>
            </a:pPr>
            <a:r>
              <a:rPr lang="en-US" dirty="0" smtClean="0"/>
              <a:t>Component references </a:t>
            </a:r>
            <a:r>
              <a:rPr lang="en-US" i="0" dirty="0" smtClean="0"/>
              <a:t>are transmissible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Thorn Detail: If/Null Idiom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Search for something</a:t>
            </a:r>
          </a:p>
          <a:p>
            <a:pPr lvl="1"/>
            <a:r>
              <a:rPr lang="en-US" dirty="0" smtClean="0"/>
              <a:t>If you find it, use it</a:t>
            </a:r>
          </a:p>
          <a:p>
            <a:pPr lvl="1"/>
            <a:r>
              <a:rPr lang="en-US" dirty="0" smtClean="0"/>
              <a:t>If not, deal with not having it</a:t>
            </a:r>
          </a:p>
          <a:p>
            <a:r>
              <a:rPr lang="en-US" dirty="0" smtClean="0"/>
              <a:t>Thorn Idiom: </a:t>
            </a:r>
          </a:p>
          <a:p>
            <a:pPr lvl="1"/>
            <a:r>
              <a:rPr lang="en-US" dirty="0" smtClean="0"/>
              <a:t>non-null = "Found it"</a:t>
            </a:r>
          </a:p>
          <a:p>
            <a:pPr lvl="1"/>
            <a:r>
              <a:rPr lang="en-US" dirty="0" smtClean="0"/>
              <a:t>null = "Didn't find it"</a:t>
            </a:r>
          </a:p>
          <a:p>
            <a:r>
              <a:rPr lang="en-US" b="1" dirty="0" smtClean="0"/>
              <a:t>Pattern </a:t>
            </a:r>
            <a:r>
              <a:rPr lang="en-US" dirty="0" smtClean="0"/>
              <a:t>+</a:t>
            </a:r>
            <a:r>
              <a:rPr lang="en-US" dirty="0" err="1" smtClean="0"/>
              <a:t>y</a:t>
            </a:r>
            <a:r>
              <a:rPr lang="en-US" dirty="0" smtClean="0"/>
              <a:t> matches non-null value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if ( </a:t>
            </a:r>
            <a:r>
              <a:rPr lang="en-US" sz="2000" dirty="0" err="1" smtClean="0">
                <a:latin typeface="Courier"/>
                <a:cs typeface="Courier"/>
              </a:rPr>
              <a:t>seek(x</a:t>
            </a:r>
            <a:r>
              <a:rPr lang="en-US" sz="2000" dirty="0" smtClean="0">
                <a:latin typeface="Courier"/>
                <a:cs typeface="Courier"/>
              </a:rPr>
              <a:t>) ~ +</a:t>
            </a:r>
            <a:r>
              <a:rPr lang="en-US" sz="2000" dirty="0" err="1" smtClean="0">
                <a:latin typeface="Courier"/>
                <a:cs typeface="Courier"/>
              </a:rPr>
              <a:t>y</a:t>
            </a:r>
            <a:r>
              <a:rPr lang="en-US" sz="2000" dirty="0" smtClean="0">
                <a:latin typeface="Courier"/>
                <a:cs typeface="Courier"/>
              </a:rPr>
              <a:t> ) </a:t>
            </a:r>
            <a:r>
              <a:rPr lang="en-US" sz="2000" dirty="0" err="1" smtClean="0">
                <a:latin typeface="Courier"/>
                <a:cs typeface="Courier"/>
              </a:rPr>
              <a:t>println("Yay</a:t>
            </a:r>
            <a:r>
              <a:rPr lang="en-US" sz="2000" dirty="0" smtClean="0">
                <a:latin typeface="Courier"/>
                <a:cs typeface="Courier"/>
              </a:rPr>
              <a:t>, it's $</a:t>
            </a:r>
            <a:r>
              <a:rPr lang="en-US" sz="2000" dirty="0" err="1" smtClean="0">
                <a:latin typeface="Courier"/>
                <a:cs typeface="Courier"/>
              </a:rPr>
              <a:t>y</a:t>
            </a:r>
            <a:r>
              <a:rPr lang="en-US" sz="2000" dirty="0" smtClean="0">
                <a:latin typeface="Courier"/>
                <a:cs typeface="Courier"/>
              </a:rPr>
              <a:t>");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else                </a:t>
            </a:r>
            <a:r>
              <a:rPr lang="en-US" sz="2000" dirty="0" err="1" smtClean="0">
                <a:latin typeface="Courier"/>
                <a:cs typeface="Courier"/>
              </a:rPr>
              <a:t>println("Oh</a:t>
            </a:r>
            <a:r>
              <a:rPr lang="en-US" sz="2000" dirty="0" smtClean="0">
                <a:latin typeface="Courier"/>
                <a:cs typeface="Courier"/>
              </a:rPr>
              <a:t>, no!");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So, what if "it" is null?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If/Null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12" y="1417637"/>
            <a:ext cx="8772840" cy="2514600"/>
          </a:xfrm>
        </p:spPr>
        <p:txBody>
          <a:bodyPr/>
          <a:lstStyle/>
          <a:p>
            <a:r>
              <a:rPr lang="en-US" b="1" dirty="0" smtClean="0"/>
              <a:t>Operation</a:t>
            </a:r>
            <a:r>
              <a:rPr lang="en-US" dirty="0" smtClean="0"/>
              <a:t> +</a:t>
            </a:r>
            <a:r>
              <a:rPr lang="en-US" dirty="0" err="1" smtClean="0"/>
              <a:t>z</a:t>
            </a:r>
            <a:r>
              <a:rPr lang="en-US" dirty="0" smtClean="0"/>
              <a:t> packages </a:t>
            </a:r>
            <a:r>
              <a:rPr lang="en-US" dirty="0" err="1" smtClean="0"/>
              <a:t>z</a:t>
            </a:r>
            <a:r>
              <a:rPr lang="en-US" dirty="0" smtClean="0"/>
              <a:t> up as a non-null</a:t>
            </a:r>
          </a:p>
          <a:p>
            <a:pPr lvl="1"/>
            <a:r>
              <a:rPr lang="en-US" dirty="0" smtClean="0"/>
              <a:t>Inverse of + pattern</a:t>
            </a:r>
          </a:p>
          <a:p>
            <a:pPr lvl="1"/>
            <a:r>
              <a:rPr lang="en-US" dirty="0" smtClean="0"/>
              <a:t>Generalizes unary "+" on numbers (why not?)</a:t>
            </a:r>
            <a:br>
              <a:rPr lang="en-US" dirty="0" smtClean="0"/>
            </a:br>
            <a:endParaRPr lang="en-US" sz="2400" dirty="0" smtClean="0">
              <a:latin typeface="Courier"/>
              <a:cs typeface="Courier"/>
            </a:endParaRP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4512" y="2865437"/>
            <a:ext cx="9296400" cy="2514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anchorCtr="0"/>
          <a:lstStyle/>
          <a:p>
            <a:pPr marL="108000" marR="0" lvl="0" indent="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45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Thorndale"/>
                <a:ea typeface="+mn-ea"/>
                <a:cs typeface="+mn-cs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Thorndale"/>
                <a:ea typeface="+mn-ea"/>
                <a:cs typeface="+mn-cs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Thorndale"/>
                <a:ea typeface="+mn-ea"/>
                <a:cs typeface="+mn-cs"/>
              </a:rPr>
              <a:t> 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fun assoc(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x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 [])             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= null;</a:t>
            </a:r>
          </a:p>
          <a:p>
            <a:pPr marL="576000" marR="0" lvl="1" indent="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75000"/>
              <a:buFont typeface="StarSymbo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 | assoc(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x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 [[$(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x),y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], _...]) = +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;</a:t>
            </a:r>
          </a:p>
          <a:p>
            <a:pPr marL="576000" marR="0" lvl="1" indent="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75000"/>
              <a:buFont typeface="StarSymbo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 | assoc(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x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 [_,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z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...])        =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assoc(x,z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);</a:t>
            </a:r>
          </a:p>
          <a:p>
            <a:pPr marL="576000" marR="0" lvl="1" indent="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75000"/>
              <a:buFont typeface="StarSymbol"/>
              <a:buNone/>
              <a:tabLst/>
              <a:defRPr/>
            </a:pPr>
            <a:endParaRPr lang="en-US" sz="2400" kern="0" dirty="0" smtClean="0">
              <a:solidFill>
                <a:srgbClr val="E6E6E6"/>
              </a:solidFill>
              <a:latin typeface="Courier"/>
              <a:cs typeface="Courier"/>
            </a:endParaRPr>
          </a:p>
          <a:p>
            <a:pPr marL="576000" lvl="1" indent="288000">
              <a:buClr>
                <a:srgbClr val="E6E6E6"/>
              </a:buClr>
              <a:buSzPct val="75000"/>
            </a:pPr>
            <a:r>
              <a:rPr lang="en-US" sz="2400" kern="0" dirty="0" smtClean="0">
                <a:solidFill>
                  <a:srgbClr val="E6E6E6"/>
                </a:solidFill>
                <a:latin typeface="Courier"/>
                <a:cs typeface="Courier"/>
              </a:rPr>
              <a:t>if ( assoc(1, L) ~ +</a:t>
            </a:r>
            <a:r>
              <a:rPr lang="en-US" sz="2400" kern="0" dirty="0" err="1" smtClean="0">
                <a:solidFill>
                  <a:srgbClr val="E6E6E6"/>
                </a:solidFill>
                <a:latin typeface="Courier"/>
                <a:cs typeface="Courier"/>
              </a:rPr>
              <a:t>y</a:t>
            </a:r>
            <a:r>
              <a:rPr lang="en-US" sz="2400" kern="0" dirty="0" smtClean="0">
                <a:solidFill>
                  <a:srgbClr val="E6E6E6"/>
                </a:solidFill>
                <a:latin typeface="Courier"/>
                <a:cs typeface="Courier"/>
              </a:rPr>
              <a:t> ) </a:t>
            </a:r>
            <a:r>
              <a:rPr lang="en-US" sz="2400" kern="0" dirty="0" err="1" smtClean="0">
                <a:solidFill>
                  <a:srgbClr val="E6E6E6"/>
                </a:solidFill>
                <a:latin typeface="Courier"/>
                <a:cs typeface="Courier"/>
              </a:rPr>
              <a:t>println(y</a:t>
            </a:r>
            <a:r>
              <a:rPr lang="en-US" sz="2400" kern="0" dirty="0" smtClean="0">
                <a:solidFill>
                  <a:srgbClr val="E6E6E6"/>
                </a:solidFill>
                <a:latin typeface="Courier"/>
                <a:cs typeface="Courier"/>
              </a:rPr>
              <a:t>);</a:t>
            </a:r>
          </a:p>
          <a:p>
            <a:pPr marL="576000" marR="0" lvl="1" indent="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75000"/>
              <a:buFont typeface="StarSymbol"/>
              <a:buChar char="–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Thorndale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If/null 3: Positively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12" y="1493837"/>
            <a:ext cx="8772840" cy="493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want:</a:t>
            </a:r>
          </a:p>
          <a:p>
            <a:pPr lvl="1"/>
            <a:r>
              <a:rPr lang="en-US" dirty="0" smtClean="0"/>
              <a:t>+</a:t>
            </a:r>
            <a:r>
              <a:rPr lang="en-US" dirty="0" err="1" smtClean="0"/>
              <a:t>x</a:t>
            </a:r>
            <a:r>
              <a:rPr lang="en-US" dirty="0" smtClean="0"/>
              <a:t> != null</a:t>
            </a:r>
          </a:p>
          <a:p>
            <a:pPr lvl="1"/>
            <a:r>
              <a:rPr lang="en-US" dirty="0" smtClean="0"/>
              <a:t>+</a:t>
            </a:r>
            <a:r>
              <a:rPr lang="en-US" dirty="0" err="1" smtClean="0"/>
              <a:t>x</a:t>
            </a:r>
            <a:r>
              <a:rPr lang="en-US" dirty="0" smtClean="0"/>
              <a:t> == +</a:t>
            </a:r>
            <a:r>
              <a:rPr lang="en-US" dirty="0" err="1" smtClean="0"/>
              <a:t>y</a:t>
            </a:r>
            <a:r>
              <a:rPr lang="en-US" dirty="0" smtClean="0"/>
              <a:t> implies </a:t>
            </a:r>
            <a:r>
              <a:rPr lang="en-US" dirty="0" err="1" smtClean="0"/>
              <a:t>x</a:t>
            </a:r>
            <a:r>
              <a:rPr lang="en-US" dirty="0" smtClean="0"/>
              <a:t> == </a:t>
            </a:r>
            <a:r>
              <a:rPr lang="en-US" dirty="0" err="1" smtClean="0"/>
              <a:t>y</a:t>
            </a:r>
            <a:endParaRPr lang="en-US" dirty="0" smtClean="0"/>
          </a:p>
          <a:p>
            <a:pPr lvl="1"/>
            <a:r>
              <a:rPr lang="en-US" dirty="0" smtClean="0"/>
              <a:t>+</a:t>
            </a:r>
            <a:r>
              <a:rPr lang="en-US" dirty="0" err="1" smtClean="0"/>
              <a:t>x</a:t>
            </a:r>
            <a:r>
              <a:rPr lang="en-US" dirty="0" smtClean="0"/>
              <a:t> ==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as often as possible</a:t>
            </a:r>
          </a:p>
          <a:p>
            <a:r>
              <a:rPr lang="en-US" dirty="0" smtClean="0"/>
              <a:t>Thorn's answer:</a:t>
            </a:r>
          </a:p>
          <a:p>
            <a:pPr lvl="1"/>
            <a:r>
              <a:rPr lang="en-US" dirty="0" smtClean="0"/>
              <a:t>+</a:t>
            </a:r>
            <a:r>
              <a:rPr lang="en-US" dirty="0" err="1" smtClean="0"/>
              <a:t>x</a:t>
            </a:r>
            <a:r>
              <a:rPr lang="en-US" dirty="0" smtClean="0"/>
              <a:t> == </a:t>
            </a:r>
            <a:r>
              <a:rPr lang="en-US" dirty="0" err="1" smtClean="0"/>
              <a:t>x</a:t>
            </a:r>
            <a:r>
              <a:rPr lang="en-US" dirty="0" smtClean="0"/>
              <a:t> for nearly all </a:t>
            </a:r>
            <a:r>
              <a:rPr lang="en-US" dirty="0" err="1" smtClean="0"/>
              <a:t>x</a:t>
            </a:r>
            <a:endParaRPr lang="en-US" dirty="0" smtClean="0"/>
          </a:p>
          <a:p>
            <a:pPr lvl="1"/>
            <a:r>
              <a:rPr lang="en-US" dirty="0" smtClean="0"/>
              <a:t>+null isn't used for anything but +null</a:t>
            </a:r>
          </a:p>
          <a:p>
            <a:pPr lvl="1"/>
            <a:r>
              <a:rPr lang="en-US" dirty="0" smtClean="0"/>
              <a:t>null ≠ +null ≠ ++null ≠ +++null …      --- </a:t>
            </a:r>
            <a:r>
              <a:rPr lang="en-US" i="1" dirty="0" smtClean="0"/>
              <a:t>the nullities</a:t>
            </a:r>
            <a:endParaRPr lang="en-US" dirty="0" smtClean="0"/>
          </a:p>
          <a:p>
            <a:pPr lvl="2"/>
            <a:r>
              <a:rPr lang="en-US" dirty="0" smtClean="0"/>
              <a:t>But those are the </a:t>
            </a:r>
            <a:r>
              <a:rPr lang="en-US" i="1" dirty="0" smtClean="0"/>
              <a:t>only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with +</a:t>
            </a:r>
            <a:r>
              <a:rPr lang="en-US" dirty="0" err="1" smtClean="0"/>
              <a:t>x</a:t>
            </a:r>
            <a:r>
              <a:rPr lang="en-US" dirty="0" smtClean="0"/>
              <a:t> ≠ </a:t>
            </a:r>
            <a:r>
              <a:rPr lang="en-US" dirty="0" err="1" smtClean="0"/>
              <a:t>x</a:t>
            </a:r>
            <a:endParaRPr lang="en-US" dirty="0" smtClean="0"/>
          </a:p>
          <a:p>
            <a:r>
              <a:rPr lang="en-US" dirty="0" smtClean="0"/>
              <a:t>So:</a:t>
            </a:r>
          </a:p>
          <a:p>
            <a:pPr lvl="1"/>
            <a:r>
              <a:rPr lang="en-US" dirty="0" smtClean="0"/>
              <a:t>Nearly no allocation</a:t>
            </a:r>
          </a:p>
          <a:p>
            <a:pPr lvl="1"/>
            <a:r>
              <a:rPr lang="en-US" dirty="0" smtClean="0"/>
              <a:t>+ operation and pattern are pretty cheap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Dissect structured values </a:t>
            </a:r>
          </a:p>
          <a:p>
            <a:pPr lvl="1"/>
            <a:r>
              <a:rPr lang="en-US" dirty="0" smtClean="0"/>
              <a:t>And use the parts</a:t>
            </a:r>
          </a:p>
          <a:p>
            <a:r>
              <a:rPr lang="en-US" dirty="0" smtClean="0"/>
              <a:t>Common idioms</a:t>
            </a:r>
          </a:p>
          <a:p>
            <a:pPr lvl="1"/>
            <a:r>
              <a:rPr lang="en-US" i="1" dirty="0" smtClean="0"/>
              <a:t>e.g., "function with side condition"</a:t>
            </a:r>
          </a:p>
          <a:p>
            <a:r>
              <a:rPr lang="en-US" dirty="0" smtClean="0"/>
              <a:t>Replaces types for some purposes.</a:t>
            </a:r>
          </a:p>
          <a:p>
            <a:pPr lvl="1"/>
            <a:r>
              <a:rPr lang="en-US" i="1" dirty="0" smtClean="0"/>
              <a:t>"</a:t>
            </a:r>
            <a:r>
              <a:rPr lang="en-US" i="1" dirty="0" err="1" smtClean="0"/>
              <a:t>f</a:t>
            </a:r>
            <a:r>
              <a:rPr lang="en-US" i="1" dirty="0" smtClean="0"/>
              <a:t> takes a list of three non-null values,  ordered least to greatest"</a:t>
            </a:r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Untyped</a:t>
            </a:r>
            <a:endParaRPr lang="en-US" dirty="0" smtClean="0"/>
          </a:p>
          <a:p>
            <a:pPr lvl="1"/>
            <a:r>
              <a:rPr lang="en-US" dirty="0" smtClean="0"/>
              <a:t>(Optional type annotations)</a:t>
            </a:r>
          </a:p>
          <a:p>
            <a:r>
              <a:rPr lang="en-US" dirty="0" smtClean="0"/>
              <a:t>Emphasis on </a:t>
            </a:r>
            <a:r>
              <a:rPr lang="en-US" dirty="0" err="1" smtClean="0"/>
              <a:t>immutables</a:t>
            </a:r>
            <a:endParaRPr lang="en-US" dirty="0" smtClean="0"/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bindings</a:t>
            </a:r>
          </a:p>
          <a:p>
            <a:pPr lvl="1"/>
            <a:r>
              <a:rPr lang="en-US" dirty="0" smtClean="0"/>
              <a:t>immutable data types</a:t>
            </a:r>
          </a:p>
          <a:p>
            <a:pPr lvl="1"/>
            <a:r>
              <a:rPr lang="en-US" dirty="0" smtClean="0"/>
              <a:t>(But: </a:t>
            </a:r>
            <a:r>
              <a:rPr lang="en-US" dirty="0" err="1" smtClean="0"/>
              <a:t>vars</a:t>
            </a:r>
            <a:r>
              <a:rPr lang="en-US" dirty="0" smtClean="0"/>
              <a:t>, mutable objects too)</a:t>
            </a:r>
          </a:p>
          <a:p>
            <a:r>
              <a:rPr lang="en-US" dirty="0" smtClean="0"/>
              <a:t>Patterns everywhere.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96912" y="2027237"/>
          <a:ext cx="8001000" cy="4876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65429"/>
                <a:gridCol w="1915244"/>
                <a:gridCol w="229327"/>
                <a:gridCol w="19812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Literal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chemeClr val="tx2"/>
                          </a:solidFill>
                        </a:rPr>
                        <a:t>x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</a:rPr>
                        <a:t> &gt; 0)? 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Predicate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$(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Value of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_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Wildcard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f(x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) ~ [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y,$(y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)]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Match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other subject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[1,2]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List [1,2]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x:int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Match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type &amp; </a:t>
                      </a:r>
                      <a:r>
                        <a:rPr lang="en-US" baseline="0" dirty="0" err="1" smtClean="0">
                          <a:solidFill>
                            <a:schemeClr val="tx2"/>
                          </a:solidFill>
                        </a:rPr>
                        <a:t>val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[1…,2…]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List [1,1,1,2,2]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Point($(x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),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y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Match class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{: x:1,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y:2 :}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Record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.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int(n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Match method call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{: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y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:}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and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y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fields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.exists?()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Match method test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r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&amp;&amp; {: </a:t>
                      </a:r>
                      <a:r>
                        <a:rPr lang="en-US" baseline="0" dirty="0" err="1" smtClean="0">
                          <a:solidFill>
                            <a:schemeClr val="tx2"/>
                          </a:solidFill>
                        </a:rPr>
                        <a:t>x,y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:}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Conjunction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"(a*)(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*)"/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[</a:t>
                      </a:r>
                      <a:r>
                        <a:rPr lang="en-US" baseline="0" dirty="0" err="1" smtClean="0">
                          <a:solidFill>
                            <a:schemeClr val="tx2"/>
                          </a:solidFill>
                        </a:rPr>
                        <a:t>a's,b's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Regexp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[] || [_]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Disjunction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! []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Negation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 (it &gt; 0)? …] </a:t>
            </a:r>
          </a:p>
          <a:p>
            <a:pPr lvl="1"/>
            <a:r>
              <a:rPr lang="en-US" dirty="0" smtClean="0"/>
              <a:t>list of positive numbers</a:t>
            </a:r>
          </a:p>
          <a:p>
            <a:r>
              <a:rPr lang="en-US" dirty="0" smtClean="0"/>
              <a:t>fun </a:t>
            </a:r>
            <a:r>
              <a:rPr lang="en-US" dirty="0" err="1" smtClean="0"/>
              <a:t>bitLen(n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 &amp;&amp; (</a:t>
            </a:r>
            <a:r>
              <a:rPr lang="en-US" dirty="0" err="1" smtClean="0"/>
              <a:t>n</a:t>
            </a:r>
            <a:r>
              <a:rPr lang="en-US" dirty="0" smtClean="0"/>
              <a:t>&gt;0)?) = log2(n).ceil;</a:t>
            </a:r>
          </a:p>
          <a:p>
            <a:pPr lvl="1"/>
            <a:r>
              <a:rPr lang="en-US" dirty="0" smtClean="0"/>
              <a:t>Side conditions incorporated </a:t>
            </a:r>
            <a:r>
              <a:rPr lang="en-US" smtClean="0"/>
              <a:t>into patterns</a:t>
            </a:r>
          </a:p>
          <a:p>
            <a:r>
              <a:rPr lang="en-US" dirty="0" smtClean="0"/>
              <a:t>[_..., 1, _...] &amp;&amp; [_..., 2, _...] </a:t>
            </a:r>
          </a:p>
          <a:p>
            <a:pPr lvl="1"/>
            <a:r>
              <a:rPr lang="en-US" dirty="0" smtClean="0"/>
              <a:t>Match a list containing a 1 and a 2 in either order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looping idioms </a:t>
            </a:r>
          </a:p>
          <a:p>
            <a:pPr lvl="1"/>
            <a:r>
              <a:rPr lang="en-US" dirty="0" smtClean="0"/>
              <a:t>%[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r>
              <a:rPr lang="en-US" dirty="0" smtClean="0"/>
              <a:t> | for </a:t>
            </a:r>
            <a:r>
              <a:rPr lang="en-US" dirty="0" err="1" smtClean="0"/>
              <a:t>i</a:t>
            </a:r>
            <a:r>
              <a:rPr lang="en-US" dirty="0" smtClean="0"/>
              <a:t> &lt;- 1 .. </a:t>
            </a:r>
            <a:r>
              <a:rPr lang="en-US" dirty="0" err="1" smtClean="0"/>
              <a:t>n</a:t>
            </a:r>
            <a:r>
              <a:rPr lang="en-US" dirty="0" smtClean="0"/>
              <a:t>, if </a:t>
            </a:r>
            <a:r>
              <a:rPr lang="en-US" dirty="0" err="1" smtClean="0"/>
              <a:t>i.prime</a:t>
            </a:r>
            <a:r>
              <a:rPr lang="en-US" dirty="0" smtClean="0"/>
              <a:t>?]</a:t>
            </a:r>
          </a:p>
          <a:p>
            <a:r>
              <a:rPr lang="en-US" dirty="0" smtClean="0"/>
              <a:t>Functional languages use higher-order functions</a:t>
            </a:r>
          </a:p>
          <a:p>
            <a:pPr lvl="1"/>
            <a:r>
              <a:rPr lang="en-US" dirty="0" smtClean="0"/>
              <a:t>(1..n).select(fn(i)=</a:t>
            </a:r>
            <a:r>
              <a:rPr lang="en-US" dirty="0" err="1" smtClean="0"/>
              <a:t>i.prime?).collect(fn(i</a:t>
            </a:r>
            <a:r>
              <a:rPr lang="en-US" dirty="0" smtClean="0"/>
              <a:t>)=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But the scoping is wrong in higher-order versions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must be bound twice</a:t>
            </a:r>
          </a:p>
          <a:p>
            <a:pPr lvl="1"/>
            <a:r>
              <a:rPr lang="en-US" dirty="0" smtClean="0"/>
              <a:t>Thorn queries only bind it once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x</a:t>
            </a:r>
            <a:r>
              <a:rPr lang="en-US" dirty="0" smtClean="0"/>
              <a:t> &lt;- L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p?(x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while </a:t>
            </a:r>
            <a:r>
              <a:rPr lang="en-US" dirty="0" err="1" smtClean="0"/>
              <a:t>p?(x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y</a:t>
            </a:r>
            <a:r>
              <a:rPr lang="en-US" dirty="0" smtClean="0"/>
              <a:t> = </a:t>
            </a:r>
            <a:r>
              <a:rPr lang="en-US" dirty="0" err="1" smtClean="0"/>
              <a:t>f(x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prod := </a:t>
            </a:r>
            <a:r>
              <a:rPr lang="en-US" dirty="0" err="1" smtClean="0"/>
              <a:t>f(x</a:t>
            </a:r>
            <a:r>
              <a:rPr lang="en-US" dirty="0" smtClean="0"/>
              <a:t>) %then prod*</a:t>
            </a:r>
            <a:r>
              <a:rPr lang="en-US" dirty="0" err="1" smtClean="0"/>
              <a:t>f(x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46237"/>
            <a:ext cx="9296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fun </a:t>
            </a:r>
            <a:r>
              <a:rPr lang="en-US" dirty="0" err="1" smtClean="0"/>
              <a:t>ones(n</a:t>
            </a:r>
            <a:r>
              <a:rPr lang="en-US" dirty="0" smtClean="0"/>
              <a:t>) = %[ 1 | for </a:t>
            </a:r>
            <a:r>
              <a:rPr lang="en-US" dirty="0" err="1" smtClean="0"/>
              <a:t>i</a:t>
            </a:r>
            <a:r>
              <a:rPr lang="en-US" dirty="0" smtClean="0"/>
              <a:t> &lt;- 1..n ];</a:t>
            </a:r>
          </a:p>
          <a:p>
            <a:r>
              <a:rPr lang="en-US" dirty="0" smtClean="0"/>
              <a:t>fun </a:t>
            </a:r>
            <a:r>
              <a:rPr lang="en-US" dirty="0" err="1" smtClean="0"/>
              <a:t>primeSq(n</a:t>
            </a:r>
            <a:r>
              <a:rPr lang="en-US" dirty="0" smtClean="0"/>
              <a:t>) = %[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r>
              <a:rPr lang="en-US" dirty="0" smtClean="0"/>
              <a:t> | for </a:t>
            </a:r>
            <a:r>
              <a:rPr lang="en-US" dirty="0" err="1" smtClean="0"/>
              <a:t>i</a:t>
            </a:r>
            <a:r>
              <a:rPr lang="en-US" dirty="0" smtClean="0"/>
              <a:t> &lt;- 1..n, if </a:t>
            </a:r>
            <a:r>
              <a:rPr lang="en-US" dirty="0" err="1" smtClean="0"/>
              <a:t>i.prime</a:t>
            </a:r>
            <a:r>
              <a:rPr lang="en-US" dirty="0" smtClean="0"/>
              <a:t>?];</a:t>
            </a:r>
          </a:p>
          <a:p>
            <a:r>
              <a:rPr lang="en-US" dirty="0" smtClean="0"/>
              <a:t>fun </a:t>
            </a:r>
            <a:r>
              <a:rPr lang="en-US" dirty="0" err="1" smtClean="0"/>
              <a:t>partialSums(L</a:t>
            </a:r>
            <a:r>
              <a:rPr lang="en-US" dirty="0" smtClean="0"/>
              <a:t>) = </a:t>
            </a:r>
            <a:br>
              <a:rPr lang="en-US" dirty="0" smtClean="0"/>
            </a:br>
            <a:r>
              <a:rPr lang="en-US" dirty="0" smtClean="0"/>
              <a:t>   %[</a:t>
            </a:r>
            <a:r>
              <a:rPr lang="en-US" dirty="0" err="1" smtClean="0"/>
              <a:t>ps</a:t>
            </a:r>
            <a:r>
              <a:rPr lang="en-US" dirty="0" smtClean="0"/>
              <a:t> | for </a:t>
            </a:r>
            <a:r>
              <a:rPr lang="en-US" dirty="0" err="1" smtClean="0"/>
              <a:t>x</a:t>
            </a:r>
            <a:r>
              <a:rPr lang="en-US" dirty="0" smtClean="0"/>
              <a:t> &lt;- L,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:= </a:t>
            </a:r>
            <a:r>
              <a:rPr lang="en-US" dirty="0" err="1" smtClean="0"/>
              <a:t>x</a:t>
            </a:r>
            <a:r>
              <a:rPr lang="en-US" dirty="0" smtClean="0"/>
              <a:t> %then </a:t>
            </a:r>
            <a:r>
              <a:rPr lang="en-US" dirty="0" err="1" smtClean="0"/>
              <a:t>ps+x</a:t>
            </a:r>
            <a:r>
              <a:rPr lang="en-US" dirty="0" smtClean="0"/>
              <a:t>]</a:t>
            </a:r>
          </a:p>
          <a:p>
            <a:pPr lvl="1"/>
            <a:endParaRPr lang="en-US" i="1" dirty="0" smtClean="0"/>
          </a:p>
          <a:p>
            <a:r>
              <a:rPr lang="en-US" dirty="0" smtClean="0"/>
              <a:t>fun </a:t>
            </a:r>
            <a:r>
              <a:rPr lang="en-US" dirty="0" err="1" smtClean="0"/>
              <a:t>sameX(A,B</a:t>
            </a:r>
            <a:r>
              <a:rPr lang="en-US" dirty="0" smtClean="0"/>
              <a:t>) =</a:t>
            </a:r>
            <a:br>
              <a:rPr lang="en-US" dirty="0" smtClean="0"/>
            </a:br>
            <a:r>
              <a:rPr lang="en-US" dirty="0" smtClean="0"/>
              <a:t>%[ {:</a:t>
            </a:r>
            <a:r>
              <a:rPr lang="en-US" dirty="0" err="1" smtClean="0"/>
              <a:t>a,b</a:t>
            </a:r>
            <a:r>
              <a:rPr lang="en-US" dirty="0" smtClean="0"/>
              <a:t>:} |</a:t>
            </a:r>
            <a:br>
              <a:rPr lang="en-US" dirty="0" smtClean="0"/>
            </a:br>
            <a:r>
              <a:rPr lang="en-US" dirty="0" smtClean="0"/>
              <a:t>                 for a &amp;&amp; {:</a:t>
            </a:r>
            <a:r>
              <a:rPr lang="en-US" dirty="0" err="1" smtClean="0"/>
              <a:t>x</a:t>
            </a:r>
            <a:r>
              <a:rPr lang="en-US" dirty="0" smtClean="0"/>
              <a:t>:} &lt;- A,</a:t>
            </a:r>
            <a:br>
              <a:rPr lang="en-US" dirty="0" smtClean="0"/>
            </a:br>
            <a:r>
              <a:rPr lang="en-US" dirty="0" smtClean="0"/>
              <a:t>                 for </a:t>
            </a:r>
            <a:r>
              <a:rPr lang="en-US" dirty="0" err="1" smtClean="0"/>
              <a:t>b</a:t>
            </a:r>
            <a:r>
              <a:rPr lang="en-US" dirty="0" smtClean="0"/>
              <a:t> &amp;&amp; {: </a:t>
            </a:r>
            <a:r>
              <a:rPr lang="en-US" dirty="0" err="1" smtClean="0"/>
              <a:t>x:$(x</a:t>
            </a:r>
            <a:r>
              <a:rPr lang="en-US" dirty="0" smtClean="0"/>
              <a:t>) :} &lt;~ B]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46237"/>
            <a:ext cx="92964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fun </a:t>
            </a:r>
            <a:r>
              <a:rPr lang="en-US" dirty="0" err="1" smtClean="0"/>
              <a:t>ones(n</a:t>
            </a:r>
            <a:r>
              <a:rPr lang="en-US" dirty="0" smtClean="0"/>
              <a:t>) = %[ 1 | for </a:t>
            </a:r>
            <a:r>
              <a:rPr lang="en-US" dirty="0" err="1" smtClean="0"/>
              <a:t>i</a:t>
            </a:r>
            <a:r>
              <a:rPr lang="en-US" dirty="0" smtClean="0"/>
              <a:t> &lt;- 1..n ];</a:t>
            </a:r>
          </a:p>
          <a:p>
            <a:pPr lvl="1"/>
            <a:r>
              <a:rPr lang="en-US" i="1" dirty="0" smtClean="0"/>
              <a:t>cf. fun </a:t>
            </a:r>
            <a:r>
              <a:rPr lang="en-US" i="1" dirty="0" err="1" smtClean="0"/>
              <a:t>ones(n</a:t>
            </a:r>
            <a:r>
              <a:rPr lang="en-US" i="1" dirty="0" smtClean="0"/>
              <a:t>)= (1..n).collect( </a:t>
            </a:r>
            <a:r>
              <a:rPr lang="en-US" i="1" dirty="0" err="1" smtClean="0"/>
              <a:t>fn(i</a:t>
            </a:r>
            <a:r>
              <a:rPr lang="en-US" i="1" dirty="0" smtClean="0"/>
              <a:t>) = 1 );</a:t>
            </a:r>
          </a:p>
          <a:p>
            <a:r>
              <a:rPr lang="en-US" dirty="0" smtClean="0"/>
              <a:t>fun </a:t>
            </a:r>
            <a:r>
              <a:rPr lang="en-US" dirty="0" err="1" smtClean="0"/>
              <a:t>primeSq(n</a:t>
            </a:r>
            <a:r>
              <a:rPr lang="en-US" dirty="0" smtClean="0"/>
              <a:t>) = %[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r>
              <a:rPr lang="en-US" dirty="0" smtClean="0"/>
              <a:t> | for </a:t>
            </a:r>
            <a:r>
              <a:rPr lang="en-US" dirty="0" err="1" smtClean="0"/>
              <a:t>i</a:t>
            </a:r>
            <a:r>
              <a:rPr lang="en-US" dirty="0" smtClean="0"/>
              <a:t> &lt;- 1..n, if </a:t>
            </a:r>
            <a:r>
              <a:rPr lang="en-US" dirty="0" err="1" smtClean="0"/>
              <a:t>i.prime</a:t>
            </a:r>
            <a:r>
              <a:rPr lang="en-US" dirty="0" smtClean="0"/>
              <a:t>?];</a:t>
            </a:r>
          </a:p>
          <a:p>
            <a:pPr lvl="1"/>
            <a:r>
              <a:rPr lang="en-US" i="1" dirty="0" smtClean="0"/>
              <a:t>cf. fun </a:t>
            </a:r>
            <a:r>
              <a:rPr lang="en-US" i="1" dirty="0" err="1" smtClean="0"/>
              <a:t>primes(n</a:t>
            </a:r>
            <a:r>
              <a:rPr lang="en-US" i="1" dirty="0" smtClean="0"/>
              <a:t>) = </a:t>
            </a:r>
            <a:br>
              <a:rPr lang="en-US" i="1" dirty="0" smtClean="0"/>
            </a:br>
            <a:r>
              <a:rPr lang="en-US" i="1" dirty="0" smtClean="0"/>
              <a:t>(1..n) .</a:t>
            </a:r>
            <a:r>
              <a:rPr lang="en-US" i="1" dirty="0" err="1" smtClean="0"/>
              <a:t>select(fn</a:t>
            </a:r>
            <a:r>
              <a:rPr lang="en-US" i="1" dirty="0" smtClean="0"/>
              <a:t> (</a:t>
            </a:r>
            <a:r>
              <a:rPr lang="en-US" i="1" dirty="0" err="1" smtClean="0"/>
              <a:t>i</a:t>
            </a:r>
            <a:r>
              <a:rPr lang="en-US" i="1" dirty="0" smtClean="0"/>
              <a:t>)=</a:t>
            </a:r>
            <a:r>
              <a:rPr lang="en-US" i="1" dirty="0" err="1" smtClean="0"/>
              <a:t>i.prime?).collect(fn(i</a:t>
            </a:r>
            <a:r>
              <a:rPr lang="en-US" i="1" dirty="0" smtClean="0"/>
              <a:t>)=</a:t>
            </a:r>
            <a:r>
              <a:rPr lang="en-US" i="1" dirty="0" err="1" smtClean="0"/>
              <a:t>i</a:t>
            </a:r>
            <a:r>
              <a:rPr lang="en-US" i="1" dirty="0" smtClean="0"/>
              <a:t>*</a:t>
            </a:r>
            <a:r>
              <a:rPr lang="en-US" i="1" dirty="0" err="1" smtClean="0"/>
              <a:t>i</a:t>
            </a:r>
            <a:r>
              <a:rPr lang="en-US" i="1" dirty="0" smtClean="0"/>
              <a:t>);</a:t>
            </a:r>
          </a:p>
          <a:p>
            <a:pPr lvl="1"/>
            <a:r>
              <a:rPr lang="en-US" i="1" dirty="0" smtClean="0"/>
              <a:t>Note higher-order version requires two binding constructs)</a:t>
            </a:r>
          </a:p>
          <a:p>
            <a:r>
              <a:rPr lang="en-US" dirty="0" smtClean="0"/>
              <a:t>fun </a:t>
            </a:r>
            <a:r>
              <a:rPr lang="en-US" dirty="0" err="1" smtClean="0"/>
              <a:t>partialSums(L</a:t>
            </a:r>
            <a:r>
              <a:rPr lang="en-US" dirty="0" smtClean="0"/>
              <a:t>) = </a:t>
            </a:r>
            <a:br>
              <a:rPr lang="en-US" dirty="0" smtClean="0"/>
            </a:br>
            <a:r>
              <a:rPr lang="en-US" dirty="0" smtClean="0"/>
              <a:t>   %[</a:t>
            </a:r>
            <a:r>
              <a:rPr lang="en-US" dirty="0" err="1" smtClean="0"/>
              <a:t>ps</a:t>
            </a:r>
            <a:r>
              <a:rPr lang="en-US" dirty="0" smtClean="0"/>
              <a:t> | for </a:t>
            </a:r>
            <a:r>
              <a:rPr lang="en-US" dirty="0" err="1" smtClean="0"/>
              <a:t>x</a:t>
            </a:r>
            <a:r>
              <a:rPr lang="en-US" dirty="0" smtClean="0"/>
              <a:t> &lt;- L,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:= </a:t>
            </a:r>
            <a:r>
              <a:rPr lang="en-US" dirty="0" err="1" smtClean="0"/>
              <a:t>x</a:t>
            </a:r>
            <a:r>
              <a:rPr lang="en-US" dirty="0" smtClean="0"/>
              <a:t> %then </a:t>
            </a:r>
            <a:r>
              <a:rPr lang="en-US" dirty="0" err="1" smtClean="0"/>
              <a:t>ps+x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/>
              <a:t>fun </a:t>
            </a:r>
            <a:r>
              <a:rPr lang="en-US" i="1" dirty="0" err="1" smtClean="0"/>
              <a:t>ps(L</a:t>
            </a:r>
            <a:r>
              <a:rPr lang="en-US" i="1" dirty="0" smtClean="0"/>
              <a:t>)  = L.inject1(fn(x,ps)=</a:t>
            </a:r>
            <a:r>
              <a:rPr lang="en-US" i="1" dirty="0" err="1" smtClean="0"/>
              <a:t>ps+x</a:t>
            </a:r>
            <a:r>
              <a:rPr lang="en-US" i="1" dirty="0" smtClean="0"/>
              <a:t>);</a:t>
            </a:r>
            <a:br>
              <a:rPr lang="en-US" i="1" dirty="0" smtClean="0"/>
            </a:br>
            <a:r>
              <a:rPr lang="en-US" i="1" dirty="0" smtClean="0"/>
              <a:t>fun </a:t>
            </a:r>
            <a:r>
              <a:rPr lang="en-US" i="1" dirty="0" err="1" smtClean="0"/>
              <a:t>ps(L</a:t>
            </a:r>
            <a:r>
              <a:rPr lang="en-US" i="1" dirty="0" smtClean="0"/>
              <a:t>) = L.tail.inject0(L.head, </a:t>
            </a:r>
            <a:r>
              <a:rPr lang="en-US" i="1" dirty="0" err="1" smtClean="0"/>
              <a:t>fn(x,ps</a:t>
            </a:r>
            <a:r>
              <a:rPr lang="en-US" i="1" dirty="0" smtClean="0"/>
              <a:t>)=</a:t>
            </a:r>
            <a:r>
              <a:rPr lang="en-US" i="1" dirty="0" err="1" smtClean="0"/>
              <a:t>ps+x</a:t>
            </a:r>
            <a:r>
              <a:rPr lang="en-US" i="1" dirty="0" smtClean="0"/>
              <a:t>);</a:t>
            </a:r>
          </a:p>
          <a:p>
            <a:r>
              <a:rPr lang="en-US" dirty="0" smtClean="0"/>
              <a:t>fun </a:t>
            </a:r>
            <a:r>
              <a:rPr lang="en-US" dirty="0" err="1" smtClean="0"/>
              <a:t>sameX(A,B</a:t>
            </a:r>
            <a:r>
              <a:rPr lang="en-US" dirty="0" smtClean="0"/>
              <a:t>) =</a:t>
            </a:r>
            <a:br>
              <a:rPr lang="en-US" dirty="0" smtClean="0"/>
            </a:br>
            <a:r>
              <a:rPr lang="en-US" dirty="0" smtClean="0"/>
              <a:t>%[ {:</a:t>
            </a:r>
            <a:r>
              <a:rPr lang="en-US" dirty="0" err="1" smtClean="0"/>
              <a:t>a,b</a:t>
            </a:r>
            <a:r>
              <a:rPr lang="en-US" dirty="0" smtClean="0"/>
              <a:t>:} |</a:t>
            </a:r>
            <a:br>
              <a:rPr lang="en-US" dirty="0" smtClean="0"/>
            </a:br>
            <a:r>
              <a:rPr lang="en-US" dirty="0" smtClean="0"/>
              <a:t>                 for a &amp;&amp; {:</a:t>
            </a:r>
            <a:r>
              <a:rPr lang="en-US" dirty="0" err="1" smtClean="0"/>
              <a:t>x</a:t>
            </a:r>
            <a:r>
              <a:rPr lang="en-US" dirty="0" smtClean="0"/>
              <a:t>:} &lt;- A,</a:t>
            </a:r>
            <a:br>
              <a:rPr lang="en-US" dirty="0" smtClean="0"/>
            </a:br>
            <a:r>
              <a:rPr lang="en-US" dirty="0" smtClean="0"/>
              <a:t>                 for </a:t>
            </a:r>
            <a:r>
              <a:rPr lang="en-US" dirty="0" err="1" smtClean="0"/>
              <a:t>b</a:t>
            </a:r>
            <a:r>
              <a:rPr lang="en-US" dirty="0" smtClean="0"/>
              <a:t> &amp;&amp; {: </a:t>
            </a:r>
            <a:r>
              <a:rPr lang="en-US" dirty="0" err="1" smtClean="0"/>
              <a:t>x:$(x</a:t>
            </a:r>
            <a:r>
              <a:rPr lang="en-US" dirty="0" smtClean="0"/>
              <a:t>) :} &lt;~ B]</a:t>
            </a:r>
          </a:p>
          <a:p>
            <a:pPr lvl="1"/>
            <a:r>
              <a:rPr lang="en-US" i="1" dirty="0" smtClean="0"/>
              <a:t>fun </a:t>
            </a:r>
            <a:r>
              <a:rPr lang="en-US" i="1" dirty="0" err="1" smtClean="0"/>
              <a:t>samex(A,B</a:t>
            </a:r>
            <a:r>
              <a:rPr lang="en-US" i="1" dirty="0" smtClean="0"/>
              <a:t>) = </a:t>
            </a:r>
            <a:r>
              <a:rPr lang="en-US" i="1" dirty="0" err="1" smtClean="0"/>
              <a:t>A.collect</a:t>
            </a:r>
            <a:r>
              <a:rPr lang="en-US" i="1" dirty="0" smtClean="0"/>
              <a:t>(</a:t>
            </a:r>
            <a:br>
              <a:rPr lang="en-US" i="1" dirty="0" smtClean="0"/>
            </a:br>
            <a:r>
              <a:rPr lang="en-US" i="1" dirty="0" smtClean="0"/>
              <a:t>  fn (a)= </a:t>
            </a:r>
            <a:r>
              <a:rPr lang="en-US" i="1" dirty="0" err="1" smtClean="0"/>
              <a:t>B.select(fn(b</a:t>
            </a:r>
            <a:r>
              <a:rPr lang="en-US" i="1" dirty="0" smtClean="0"/>
              <a:t>)=</a:t>
            </a:r>
            <a:r>
              <a:rPr lang="en-US" i="1" dirty="0" err="1" smtClean="0"/>
              <a:t>a.x</a:t>
            </a:r>
            <a:r>
              <a:rPr lang="en-US" i="1" dirty="0" smtClean="0"/>
              <a:t>==</a:t>
            </a:r>
            <a:r>
              <a:rPr lang="en-US" i="1" dirty="0" err="1" smtClean="0"/>
              <a:t>b.x</a:t>
            </a:r>
            <a:r>
              <a:rPr lang="en-US" i="1" dirty="0" smtClean="0"/>
              <a:t>)) .</a:t>
            </a:r>
            <a:r>
              <a:rPr lang="en-US" i="1" dirty="0" err="1" smtClean="0"/>
              <a:t>collect(fn(b</a:t>
            </a:r>
            <a:r>
              <a:rPr lang="en-US" i="1" dirty="0" smtClean="0"/>
              <a:t>)={:</a:t>
            </a:r>
            <a:r>
              <a:rPr lang="en-US" i="1" dirty="0" err="1" smtClean="0"/>
              <a:t>a,b</a:t>
            </a:r>
            <a:r>
              <a:rPr lang="en-US" i="1" dirty="0" smtClean="0"/>
              <a:t>:})</a:t>
            </a:r>
            <a:br>
              <a:rPr lang="en-US" i="1" dirty="0" smtClean="0"/>
            </a:br>
            <a:r>
              <a:rPr lang="en-US" i="1" dirty="0" smtClean="0"/>
              <a:t> .flatten()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sumprod</a:t>
            </a:r>
            <a:r>
              <a:rPr lang="en-US" dirty="0" smtClean="0"/>
              <a:t> = %</a:t>
            </a:r>
            <a:r>
              <a:rPr lang="en-US" dirty="0" err="1" smtClean="0"/>
              <a:t>table(x</a:t>
            </a:r>
            <a:r>
              <a:rPr lang="en-US" dirty="0" smtClean="0"/>
              <a:t>=</a:t>
            </a:r>
            <a:r>
              <a:rPr lang="en-US" dirty="0" err="1" smtClean="0"/>
              <a:t>i,y</a:t>
            </a:r>
            <a:r>
              <a:rPr lang="en-US" dirty="0" smtClean="0"/>
              <a:t>=</a:t>
            </a:r>
            <a:r>
              <a:rPr lang="en-US" dirty="0" err="1" smtClean="0"/>
              <a:t>j){sum</a:t>
            </a:r>
            <a:r>
              <a:rPr lang="en-US" dirty="0" smtClean="0"/>
              <a:t>=</a:t>
            </a:r>
            <a:r>
              <a:rPr lang="en-US" dirty="0" err="1" smtClean="0"/>
              <a:t>i+j</a:t>
            </a:r>
            <a:r>
              <a:rPr lang="en-US" dirty="0" smtClean="0"/>
              <a:t>; prod=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j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>   | for </a:t>
            </a:r>
            <a:r>
              <a:rPr lang="en-US" dirty="0" err="1" smtClean="0"/>
              <a:t>i</a:t>
            </a:r>
            <a:r>
              <a:rPr lang="en-US" dirty="0" smtClean="0"/>
              <a:t> &lt;- 1..5, for </a:t>
            </a:r>
            <a:r>
              <a:rPr lang="en-US" dirty="0" err="1" smtClean="0"/>
              <a:t>j</a:t>
            </a:r>
            <a:r>
              <a:rPr lang="en-US" dirty="0" smtClean="0"/>
              <a:t> &lt;- 1..5};</a:t>
            </a:r>
          </a:p>
          <a:p>
            <a:endParaRPr lang="en-US" dirty="0" smtClean="0"/>
          </a:p>
          <a:p>
            <a:r>
              <a:rPr lang="en-US" dirty="0" err="1" smtClean="0"/>
              <a:t>speq</a:t>
            </a:r>
            <a:r>
              <a:rPr lang="en-US" dirty="0" smtClean="0"/>
              <a:t> = %table(x1=x1,y1=y1,x2=x2,y2=y2){</a:t>
            </a:r>
            <a:br>
              <a:rPr lang="en-US" dirty="0" smtClean="0"/>
            </a:br>
            <a:r>
              <a:rPr lang="en-US" dirty="0" smtClean="0"/>
              <a:t>   common = sum; |</a:t>
            </a:r>
            <a:br>
              <a:rPr lang="en-US" dirty="0" smtClean="0"/>
            </a:br>
            <a:r>
              <a:rPr lang="en-US" dirty="0" smtClean="0"/>
              <a:t>   for {:x:x1, y:y1, sum:} &lt;- </a:t>
            </a:r>
            <a:r>
              <a:rPr lang="en-US" dirty="0" err="1" smtClean="0"/>
              <a:t>sumprod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for {:x:x2, y:y2, </a:t>
            </a:r>
            <a:r>
              <a:rPr lang="en-US" dirty="0" err="1" smtClean="0"/>
              <a:t>prod:$(sum</a:t>
            </a:r>
            <a:r>
              <a:rPr lang="en-US" dirty="0" smtClean="0"/>
              <a:t>):} &lt;~ </a:t>
            </a:r>
            <a:r>
              <a:rPr lang="en-US" dirty="0" err="1" smtClean="0"/>
              <a:t>sumprod</a:t>
            </a:r>
            <a:r>
              <a:rPr lang="en-US" dirty="0" smtClean="0"/>
              <a:t>};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 </a:t>
            </a:r>
            <a:r>
              <a:rPr lang="en-US" dirty="0" err="1" smtClean="0"/>
              <a:t>max(f</a:t>
            </a:r>
            <a:r>
              <a:rPr lang="en-US" dirty="0" smtClean="0"/>
              <a:t>, low, high) = </a:t>
            </a:r>
            <a:br>
              <a:rPr lang="en-US" dirty="0" smtClean="0"/>
            </a:br>
            <a:r>
              <a:rPr lang="en-US" dirty="0" smtClean="0"/>
              <a:t>          %</a:t>
            </a:r>
            <a:r>
              <a:rPr lang="en-US" dirty="0" err="1" smtClean="0"/>
              <a:t>after(m</a:t>
            </a:r>
            <a:r>
              <a:rPr lang="en-US" dirty="0" smtClean="0"/>
              <a:t> | </a:t>
            </a:r>
            <a:br>
              <a:rPr lang="en-US" dirty="0" smtClean="0"/>
            </a:br>
            <a:r>
              <a:rPr lang="en-US" dirty="0" smtClean="0"/>
              <a:t>              for </a:t>
            </a:r>
            <a:r>
              <a:rPr lang="en-US" dirty="0" err="1" smtClean="0"/>
              <a:t>x</a:t>
            </a:r>
            <a:r>
              <a:rPr lang="en-US" dirty="0" smtClean="0"/>
              <a:t> &lt;- </a:t>
            </a:r>
            <a:r>
              <a:rPr lang="en-US" dirty="0" err="1" smtClean="0"/>
              <a:t>low..high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smtClean="0"/>
              <a:t> := </a:t>
            </a:r>
            <a:r>
              <a:rPr lang="en-US" dirty="0" err="1" smtClean="0"/>
              <a:t>f(x</a:t>
            </a:r>
            <a:r>
              <a:rPr lang="en-US" dirty="0" smtClean="0"/>
              <a:t>) %then1 </a:t>
            </a:r>
            <a:r>
              <a:rPr lang="en-US" dirty="0" err="1" smtClean="0"/>
              <a:t>m.max(f(x</a:t>
            </a:r>
            <a:r>
              <a:rPr lang="en-US" dirty="0" smtClean="0"/>
              <a:t>)));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303" y="2075205"/>
            <a:ext cx="8981609" cy="4357931"/>
          </a:xfrm>
        </p:spPr>
        <p:txBody>
          <a:bodyPr>
            <a:normAutofit/>
          </a:bodyPr>
          <a:lstStyle/>
          <a:p>
            <a:r>
              <a:rPr lang="en-US" dirty="0" smtClean="0"/>
              <a:t>people = ["Kim </a:t>
            </a:r>
            <a:r>
              <a:rPr lang="en-US" dirty="0" err="1" smtClean="0"/>
              <a:t>Geep</a:t>
            </a:r>
            <a:r>
              <a:rPr lang="en-US" dirty="0" smtClean="0"/>
              <a:t>", "</a:t>
            </a:r>
            <a:r>
              <a:rPr lang="en-US" dirty="0" err="1" smtClean="0"/>
              <a:t>Hditr</a:t>
            </a:r>
            <a:r>
              <a:rPr lang="en-US" dirty="0" smtClean="0"/>
              <a:t> </a:t>
            </a:r>
            <a:r>
              <a:rPr lang="en-US" dirty="0" err="1" smtClean="0"/>
              <a:t>Dubrekrak</a:t>
            </a:r>
            <a:r>
              <a:rPr lang="en-US" dirty="0" smtClean="0"/>
              <a:t>", </a:t>
            </a:r>
            <a:br>
              <a:rPr lang="en-US" dirty="0" smtClean="0"/>
            </a:br>
            <a:r>
              <a:rPr lang="en-US" dirty="0" smtClean="0"/>
              <a:t>     "</a:t>
            </a:r>
            <a:r>
              <a:rPr lang="en-US" dirty="0" err="1" smtClean="0"/>
              <a:t>Narfin</a:t>
            </a:r>
            <a:r>
              <a:rPr lang="en-US" dirty="0" smtClean="0"/>
              <a:t> </a:t>
            </a:r>
            <a:r>
              <a:rPr lang="en-US" dirty="0" err="1" smtClean="0"/>
              <a:t>Snee</a:t>
            </a:r>
            <a:r>
              <a:rPr lang="en-US" dirty="0" smtClean="0"/>
              <a:t> </a:t>
            </a:r>
            <a:r>
              <a:rPr lang="en-US" dirty="0" err="1" smtClean="0"/>
              <a:t>Zlazung</a:t>
            </a:r>
            <a:r>
              <a:rPr lang="en-US" dirty="0" smtClean="0"/>
              <a:t>", "Kim </a:t>
            </a:r>
            <a:r>
              <a:rPr lang="en-US" dirty="0" err="1" smtClean="0"/>
              <a:t>Lucozamm</a:t>
            </a:r>
            <a:r>
              <a:rPr lang="en-US" dirty="0" smtClean="0"/>
              <a:t>", "</a:t>
            </a:r>
            <a:r>
              <a:rPr lang="en-US" dirty="0" err="1" smtClean="0"/>
              <a:t>Rorku</a:t>
            </a:r>
            <a:r>
              <a:rPr lang="en-US" dirty="0" smtClean="0"/>
              <a:t> </a:t>
            </a:r>
            <a:r>
              <a:rPr lang="en-US" dirty="0" err="1" smtClean="0"/>
              <a:t>Geep</a:t>
            </a:r>
            <a:r>
              <a:rPr lang="en-US" dirty="0" smtClean="0"/>
              <a:t>", </a:t>
            </a:r>
            <a:br>
              <a:rPr lang="en-US" dirty="0" smtClean="0"/>
            </a:br>
            <a:r>
              <a:rPr lang="en-US" dirty="0" smtClean="0"/>
              <a:t>     "</a:t>
            </a:r>
            <a:r>
              <a:rPr lang="en-US" dirty="0" err="1" smtClean="0"/>
              <a:t>Rorku</a:t>
            </a:r>
            <a:r>
              <a:rPr lang="en-US" dirty="0" smtClean="0"/>
              <a:t> </a:t>
            </a:r>
            <a:r>
              <a:rPr lang="en-US" dirty="0" err="1" smtClean="0"/>
              <a:t>Lucozamm</a:t>
            </a:r>
            <a:r>
              <a:rPr lang="en-US" dirty="0" smtClean="0"/>
              <a:t>"];</a:t>
            </a:r>
          </a:p>
          <a:p>
            <a:r>
              <a:rPr lang="en-US" dirty="0" smtClean="0"/>
              <a:t>fun </a:t>
            </a:r>
            <a:r>
              <a:rPr lang="en-US" dirty="0" err="1" smtClean="0"/>
              <a:t>firstName</a:t>
            </a:r>
            <a:r>
              <a:rPr lang="en-US" dirty="0" smtClean="0"/>
              <a:t>("(\\S+).*" / [</a:t>
            </a:r>
            <a:r>
              <a:rPr lang="en-US" dirty="0" err="1" smtClean="0"/>
              <a:t>f</a:t>
            </a:r>
            <a:r>
              <a:rPr lang="en-US" dirty="0" smtClean="0"/>
              <a:t>]) = </a:t>
            </a:r>
            <a:r>
              <a:rPr lang="en-US" dirty="0" err="1" smtClean="0"/>
              <a:t>f</a:t>
            </a:r>
            <a:r>
              <a:rPr lang="en-US" dirty="0" smtClean="0"/>
              <a:t>;</a:t>
            </a:r>
          </a:p>
          <a:p>
            <a:r>
              <a:rPr lang="en-US" dirty="0" smtClean="0"/>
              <a:t>fun </a:t>
            </a:r>
            <a:r>
              <a:rPr lang="en-US" dirty="0" err="1" smtClean="0"/>
              <a:t>lastName</a:t>
            </a:r>
            <a:r>
              <a:rPr lang="en-US" dirty="0" smtClean="0"/>
              <a:t>(".* (\\S+)" / [</a:t>
            </a:r>
            <a:r>
              <a:rPr lang="en-US" dirty="0" err="1" smtClean="0"/>
              <a:t>l</a:t>
            </a:r>
            <a:r>
              <a:rPr lang="en-US" dirty="0" smtClean="0"/>
              <a:t>]) = </a:t>
            </a:r>
            <a:r>
              <a:rPr lang="en-US" dirty="0" err="1" smtClean="0"/>
              <a:t>l</a:t>
            </a:r>
            <a:r>
              <a:rPr lang="en-US" dirty="0" smtClean="0"/>
              <a:t>;</a:t>
            </a:r>
          </a:p>
          <a:p>
            <a:r>
              <a:rPr lang="en-US" dirty="0" smtClean="0"/>
              <a:t>sorted = </a:t>
            </a:r>
            <a:br>
              <a:rPr lang="en-US" dirty="0" smtClean="0"/>
            </a:br>
            <a:r>
              <a:rPr lang="en-US" dirty="0" smtClean="0"/>
              <a:t>%</a:t>
            </a:r>
            <a:r>
              <a:rPr lang="en-US" dirty="0" err="1" smtClean="0"/>
              <a:t>sort[p</a:t>
            </a:r>
            <a:r>
              <a:rPr lang="en-US" dirty="0" smtClean="0"/>
              <a:t> %&lt; </a:t>
            </a:r>
            <a:r>
              <a:rPr lang="en-US" dirty="0" err="1" smtClean="0"/>
              <a:t>lastName(p</a:t>
            </a:r>
            <a:r>
              <a:rPr lang="en-US" dirty="0" smtClean="0"/>
              <a:t>) %&lt; </a:t>
            </a:r>
            <a:r>
              <a:rPr lang="en-US" dirty="0" err="1" smtClean="0"/>
              <a:t>firstName(p</a:t>
            </a:r>
            <a:r>
              <a:rPr lang="en-US" dirty="0" smtClean="0"/>
              <a:t>) | for </a:t>
            </a:r>
            <a:r>
              <a:rPr lang="en-US" dirty="0" err="1" smtClean="0"/>
              <a:t>p</a:t>
            </a:r>
            <a:r>
              <a:rPr lang="en-US" dirty="0" smtClean="0"/>
              <a:t> &lt;- people];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 </a:t>
            </a:r>
            <a:r>
              <a:rPr lang="en-US" dirty="0" err="1" smtClean="0"/>
              <a:t>subset?(a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) = %</a:t>
            </a:r>
            <a:r>
              <a:rPr lang="en-US" dirty="0" err="1" smtClean="0"/>
              <a:t>all(x</a:t>
            </a:r>
            <a:r>
              <a:rPr lang="en-US" dirty="0" smtClean="0"/>
              <a:t> in </a:t>
            </a:r>
            <a:r>
              <a:rPr lang="en-US" dirty="0" err="1" smtClean="0"/>
              <a:t>b</a:t>
            </a:r>
            <a:r>
              <a:rPr lang="en-US" dirty="0" smtClean="0"/>
              <a:t> | for </a:t>
            </a:r>
            <a:r>
              <a:rPr lang="en-US" dirty="0" err="1" smtClean="0"/>
              <a:t>x</a:t>
            </a:r>
            <a:r>
              <a:rPr lang="en-US" dirty="0" smtClean="0"/>
              <a:t> &lt;- a);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b="0" dirty="0" smtClean="0"/>
              <a:t>is </a:t>
            </a:r>
            <a:r>
              <a:rPr lang="en-US" dirty="0" smtClean="0"/>
              <a:t>perfect</a:t>
            </a:r>
            <a:r>
              <a:rPr lang="en-US" b="0" dirty="0" smtClean="0"/>
              <a:t> if it is equal to the sum of its divisors other than itself.</a:t>
            </a: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4512" y="2941638"/>
            <a:ext cx="8772840" cy="2667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/>
          <a:p>
            <a:pPr marL="432000" lvl="0" indent="-324000" defTabSz="1007943">
              <a:spcBef>
                <a:spcPts val="2205"/>
              </a:spcBef>
            </a:pPr>
            <a:r>
              <a:rPr lang="en-US" b="1" dirty="0" smtClean="0">
                <a:latin typeface="Courier Bold" charset="0"/>
              </a:rPr>
              <a:t>fun </a:t>
            </a:r>
            <a:r>
              <a:rPr lang="en-US" b="1" dirty="0" err="1" smtClean="0">
                <a:latin typeface="Courier Bold" charset="0"/>
              </a:rPr>
              <a:t>divs(n:int</a:t>
            </a:r>
            <a:r>
              <a:rPr lang="en-US" b="1" dirty="0" smtClean="0">
                <a:latin typeface="Courier Bold" charset="0"/>
              </a:rPr>
              <a:t>) = %[</a:t>
            </a:r>
            <a:r>
              <a:rPr lang="en-US" b="1" dirty="0" err="1" smtClean="0">
                <a:latin typeface="Courier Bold" charset="0"/>
              </a:rPr>
              <a:t>d</a:t>
            </a:r>
            <a:r>
              <a:rPr lang="en-US" b="1" dirty="0" smtClean="0">
                <a:latin typeface="Courier Bold" charset="0"/>
              </a:rPr>
              <a:t> | for </a:t>
            </a:r>
            <a:r>
              <a:rPr lang="en-US" b="1" dirty="0" err="1" smtClean="0">
                <a:latin typeface="Courier Bold" charset="0"/>
              </a:rPr>
              <a:t>d</a:t>
            </a:r>
            <a:r>
              <a:rPr lang="en-US" b="1" dirty="0" smtClean="0">
                <a:latin typeface="Courier Bold" charset="0"/>
              </a:rPr>
              <a:t> &lt;- 1..n-1, if </a:t>
            </a:r>
            <a:r>
              <a:rPr lang="en-US" b="1" dirty="0" err="1" smtClean="0">
                <a:latin typeface="Courier Bold" charset="0"/>
              </a:rPr>
              <a:t>n</a:t>
            </a:r>
            <a:r>
              <a:rPr lang="en-US" b="1" dirty="0" smtClean="0">
                <a:latin typeface="Courier Bold" charset="0"/>
              </a:rPr>
              <a:t> mod </a:t>
            </a:r>
            <a:r>
              <a:rPr lang="en-US" b="1" dirty="0" err="1" smtClean="0">
                <a:latin typeface="Courier Bold" charset="0"/>
              </a:rPr>
              <a:t>d</a:t>
            </a:r>
            <a:r>
              <a:rPr lang="en-US" b="1" dirty="0" smtClean="0">
                <a:latin typeface="Courier Bold" charset="0"/>
              </a:rPr>
              <a:t> == 0];</a:t>
            </a:r>
          </a:p>
          <a:p>
            <a:pPr marL="432000" lvl="0" indent="-324000" defTabSz="1007943">
              <a:spcBef>
                <a:spcPts val="2205"/>
              </a:spcBef>
            </a:pPr>
            <a:r>
              <a:rPr lang="en-US" b="1" dirty="0" smtClean="0">
                <a:latin typeface="Courier Bold" charset="0"/>
              </a:rPr>
              <a:t>fun sum([])       = 0;</a:t>
            </a:r>
          </a:p>
          <a:p>
            <a:pPr marL="432000" lvl="0" indent="-324000" defTabSz="1007943">
              <a:spcBef>
                <a:spcPts val="2205"/>
              </a:spcBef>
            </a:pPr>
            <a:r>
              <a:rPr lang="en-US" b="1" dirty="0" smtClean="0">
                <a:latin typeface="Courier Bold" charset="0"/>
              </a:rPr>
              <a:t>  | </a:t>
            </a:r>
            <a:r>
              <a:rPr lang="en-US" b="1" dirty="0" err="1" smtClean="0">
                <a:latin typeface="Courier Bold" charset="0"/>
              </a:rPr>
              <a:t>sum([h,t</a:t>
            </a:r>
            <a:r>
              <a:rPr lang="en-US" b="1" dirty="0" smtClean="0">
                <a:latin typeface="Courier Bold" charset="0"/>
              </a:rPr>
              <a:t>...]) = </a:t>
            </a:r>
            <a:r>
              <a:rPr lang="en-US" b="1" dirty="0" err="1" smtClean="0">
                <a:latin typeface="Courier Bold" charset="0"/>
              </a:rPr>
              <a:t>h</a:t>
            </a:r>
            <a:r>
              <a:rPr lang="en-US" b="1" dirty="0" smtClean="0">
                <a:latin typeface="Courier Bold" charset="0"/>
              </a:rPr>
              <a:t> + </a:t>
            </a:r>
            <a:r>
              <a:rPr lang="en-US" b="1" dirty="0" err="1" smtClean="0">
                <a:latin typeface="Courier Bold" charset="0"/>
              </a:rPr>
              <a:t>sum(t</a:t>
            </a:r>
            <a:r>
              <a:rPr lang="en-US" b="1" dirty="0" smtClean="0">
                <a:latin typeface="Courier Bold" charset="0"/>
              </a:rPr>
              <a:t>);</a:t>
            </a:r>
          </a:p>
          <a:p>
            <a:pPr marL="432000" lvl="0" indent="-324000" defTabSz="1007943">
              <a:spcBef>
                <a:spcPts val="2205"/>
              </a:spcBef>
            </a:pPr>
            <a:r>
              <a:rPr lang="en-US" b="1" dirty="0" smtClean="0">
                <a:latin typeface="Courier Bold" charset="0"/>
              </a:rPr>
              <a:t>fun </a:t>
            </a:r>
            <a:r>
              <a:rPr lang="en-US" b="1" dirty="0" err="1" smtClean="0">
                <a:latin typeface="Courier Bold" charset="0"/>
              </a:rPr>
              <a:t>perfect?(n</a:t>
            </a:r>
            <a:r>
              <a:rPr lang="en-US" b="1" dirty="0" smtClean="0">
                <a:latin typeface="Courier Bold" charset="0"/>
              </a:rPr>
              <a:t>) = </a:t>
            </a:r>
            <a:r>
              <a:rPr lang="en-US" b="1" dirty="0" err="1" smtClean="0">
                <a:latin typeface="Courier Bold" charset="0"/>
              </a:rPr>
              <a:t>sum(divs(n</a:t>
            </a:r>
            <a:r>
              <a:rPr lang="en-US" b="1" dirty="0" smtClean="0">
                <a:latin typeface="Courier Bold" charset="0"/>
              </a:rPr>
              <a:t>))==</a:t>
            </a:r>
            <a:r>
              <a:rPr lang="en-US" b="1" dirty="0" err="1" smtClean="0">
                <a:latin typeface="Courier Bold" charset="0"/>
              </a:rPr>
              <a:t>n</a:t>
            </a:r>
            <a:r>
              <a:rPr lang="en-US" b="1" dirty="0" smtClean="0">
                <a:latin typeface="Courier Bold" charset="0"/>
              </a:rPr>
              <a:t>;</a:t>
            </a:r>
          </a:p>
          <a:p>
            <a:pPr marL="432000" lvl="0" indent="-324000" defTabSz="1007943">
              <a:spcBef>
                <a:spcPts val="2205"/>
              </a:spcBef>
            </a:pPr>
            <a:r>
              <a:rPr lang="en-US" b="1" dirty="0" err="1" smtClean="0">
                <a:latin typeface="Courier Bold" charset="0"/>
              </a:rPr>
              <a:t>println</a:t>
            </a:r>
            <a:r>
              <a:rPr lang="en-US" b="1" dirty="0" smtClean="0">
                <a:latin typeface="Courier Bold" charset="0"/>
              </a:rPr>
              <a:t>( %[ </a:t>
            </a:r>
            <a:r>
              <a:rPr lang="en-US" b="1" dirty="0" err="1" smtClean="0">
                <a:latin typeface="Courier Bold" charset="0"/>
              </a:rPr>
              <a:t>n</a:t>
            </a:r>
            <a:r>
              <a:rPr lang="en-US" b="1" dirty="0" smtClean="0">
                <a:latin typeface="Courier Bold" charset="0"/>
              </a:rPr>
              <a:t> | for </a:t>
            </a:r>
            <a:r>
              <a:rPr lang="en-US" b="1" dirty="0" err="1" smtClean="0">
                <a:latin typeface="Courier Bold" charset="0"/>
              </a:rPr>
              <a:t>n</a:t>
            </a:r>
            <a:r>
              <a:rPr lang="en-US" b="1" dirty="0" smtClean="0">
                <a:latin typeface="Courier Bold" charset="0"/>
              </a:rPr>
              <a:t> &lt;- 2 .. 100, if </a:t>
            </a:r>
            <a:r>
              <a:rPr lang="en-US" b="1" dirty="0" err="1" smtClean="0">
                <a:latin typeface="Courier Bold" charset="0"/>
              </a:rPr>
              <a:t>perfect?(n</a:t>
            </a:r>
            <a:r>
              <a:rPr lang="en-US" b="1" dirty="0" smtClean="0">
                <a:latin typeface="Courier Bold" charset="0"/>
              </a:rPr>
              <a:t>) ] );</a:t>
            </a:r>
          </a:p>
          <a:p>
            <a:pPr marL="432000" lvl="0" indent="-324000" defTabSz="1007943">
              <a:spcBef>
                <a:spcPts val="2205"/>
              </a:spcBef>
            </a:pPr>
            <a:endParaRPr lang="en-US" b="1" dirty="0" smtClean="0">
              <a:latin typeface="Courier Bold" charset="0"/>
            </a:endParaRPr>
          </a:p>
          <a:p>
            <a:pPr marL="432000" lvl="0" indent="-324000" defTabSz="1007943">
              <a:spcBef>
                <a:spcPts val="2205"/>
              </a:spcBef>
            </a:pPr>
            <a:r>
              <a:rPr lang="en-US" b="1" dirty="0" smtClean="0">
                <a:solidFill>
                  <a:schemeClr val="tx1"/>
                </a:solidFill>
                <a:latin typeface="Courier Bold" charset="0"/>
              </a:rPr>
              <a:t>// prints [6, 28]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dirty="0" err="1" smtClean="0"/>
              <a:t>first(for</a:t>
            </a:r>
            <a:r>
              <a:rPr lang="en-US" sz="2800" dirty="0" smtClean="0"/>
              <a:t> </a:t>
            </a:r>
            <a:r>
              <a:rPr lang="en-US" sz="2800" dirty="0" err="1" smtClean="0"/>
              <a:t>x</a:t>
            </a:r>
            <a:r>
              <a:rPr lang="en-US" sz="2800" dirty="0" smtClean="0"/>
              <a:t> &lt;- 0 .. 10, if </a:t>
            </a:r>
            <a:r>
              <a:rPr lang="en-US" sz="2800" dirty="0" err="1" smtClean="0"/>
              <a:t>f(x</a:t>
            </a:r>
            <a:r>
              <a:rPr lang="en-US" sz="2800" dirty="0" smtClean="0"/>
              <a:t>) == 0) </a:t>
            </a:r>
            <a:br>
              <a:rPr lang="en-US" sz="2800" dirty="0" smtClean="0"/>
            </a:br>
            <a:r>
              <a:rPr lang="en-US" sz="2800" dirty="0" smtClean="0"/>
              <a:t>     </a:t>
            </a:r>
            <a:r>
              <a:rPr lang="en-US" sz="2800" dirty="0" err="1" smtClean="0"/>
              <a:t>println("$x</a:t>
            </a:r>
            <a:r>
              <a:rPr lang="en-US" sz="2800" dirty="0" smtClean="0"/>
              <a:t> is a root");</a:t>
            </a:r>
            <a:br>
              <a:rPr lang="en-US" sz="2800" dirty="0" smtClean="0"/>
            </a:br>
            <a:r>
              <a:rPr lang="en-US" sz="2800" dirty="0" smtClean="0"/>
              <a:t>else     </a:t>
            </a:r>
            <a:br>
              <a:rPr lang="en-US" sz="2800" dirty="0" smtClean="0"/>
            </a:br>
            <a:r>
              <a:rPr lang="en-US" sz="2800" dirty="0" smtClean="0"/>
              <a:t>     </a:t>
            </a:r>
            <a:r>
              <a:rPr lang="en-US" sz="2800" dirty="0" err="1" smtClean="0"/>
              <a:t>println("No</a:t>
            </a:r>
            <a:r>
              <a:rPr lang="en-US" sz="2800" dirty="0" smtClean="0"/>
              <a:t> such roots");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303" y="2075205"/>
            <a:ext cx="8358519" cy="520983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800" dirty="0" smtClean="0">
                <a:solidFill>
                  <a:srgbClr val="FFFFFF"/>
                </a:solidFill>
              </a:rPr>
              <a:t>Split a list based on a predicate</a:t>
            </a:r>
          </a:p>
          <a:p>
            <a:pPr>
              <a:buClr>
                <a:schemeClr val="tx1"/>
              </a:buClr>
            </a:pPr>
            <a:r>
              <a:rPr lang="en-US" sz="2800" dirty="0" smtClean="0">
                <a:solidFill>
                  <a:srgbClr val="FFFFFF"/>
                </a:solidFill>
              </a:rPr>
              <a:t>%</a:t>
            </a:r>
            <a:r>
              <a:rPr lang="en-US" sz="2800" dirty="0" err="1" smtClean="0">
                <a:solidFill>
                  <a:srgbClr val="FFFFFF"/>
                </a:solidFill>
              </a:rPr>
              <a:t>group(prime</a:t>
            </a:r>
            <a:r>
              <a:rPr lang="en-US" sz="2800" dirty="0" smtClean="0">
                <a:solidFill>
                  <a:srgbClr val="FFFFFF"/>
                </a:solidFill>
              </a:rPr>
              <a:t> = </a:t>
            </a:r>
            <a:r>
              <a:rPr lang="en-US" sz="2800" dirty="0" err="1" smtClean="0">
                <a:solidFill>
                  <a:srgbClr val="FFFFFF"/>
                </a:solidFill>
              </a:rPr>
              <a:t>n.prime</a:t>
            </a:r>
            <a:r>
              <a:rPr lang="en-US" sz="2800" dirty="0" smtClean="0">
                <a:solidFill>
                  <a:srgbClr val="FFFFFF"/>
                </a:solidFill>
              </a:rPr>
              <a:t>?)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    { </a:t>
            </a:r>
            <a:r>
              <a:rPr lang="en-US" sz="2800" dirty="0" err="1" smtClean="0">
                <a:solidFill>
                  <a:srgbClr val="FFFFFF"/>
                </a:solidFill>
              </a:rPr>
              <a:t>n's</a:t>
            </a:r>
            <a:r>
              <a:rPr lang="en-US" sz="2800" dirty="0" smtClean="0">
                <a:solidFill>
                  <a:srgbClr val="FFFFFF"/>
                </a:solidFill>
              </a:rPr>
              <a:t> = %list </a:t>
            </a:r>
            <a:r>
              <a:rPr lang="en-US" sz="2800" dirty="0" err="1" smtClean="0">
                <a:solidFill>
                  <a:srgbClr val="FFFFFF"/>
                </a:solidFill>
              </a:rPr>
              <a:t>n</a:t>
            </a:r>
            <a:r>
              <a:rPr lang="en-US" sz="2800" dirty="0" smtClean="0">
                <a:solidFill>
                  <a:srgbClr val="FFFFFF"/>
                </a:solidFill>
              </a:rPr>
              <a:t> | for </a:t>
            </a:r>
            <a:r>
              <a:rPr lang="en-US" sz="2800" dirty="0" err="1" smtClean="0">
                <a:solidFill>
                  <a:srgbClr val="FFFFFF"/>
                </a:solidFill>
              </a:rPr>
              <a:t>n</a:t>
            </a:r>
            <a:r>
              <a:rPr lang="en-US" sz="2800" dirty="0" smtClean="0">
                <a:solidFill>
                  <a:srgbClr val="FFFFFF"/>
                </a:solidFill>
              </a:rPr>
              <a:t> &lt;- 2..100 }</a:t>
            </a:r>
          </a:p>
          <a:p>
            <a:pPr>
              <a:buClr>
                <a:schemeClr val="tx1"/>
              </a:buClr>
            </a:pPr>
            <a:r>
              <a:rPr lang="en-US" sz="2800" dirty="0" smtClean="0">
                <a:solidFill>
                  <a:srgbClr val="FFFFFF"/>
                </a:solidFill>
              </a:rPr>
              <a:t>Full Swiss Army knife of features: </a:t>
            </a:r>
          </a:p>
          <a:p>
            <a:pPr>
              <a:buClr>
                <a:schemeClr val="tx1"/>
              </a:buClr>
            </a:pPr>
            <a:r>
              <a:rPr lang="en-US" sz="2800" dirty="0" smtClean="0">
                <a:solidFill>
                  <a:srgbClr val="FFFFFF"/>
                </a:solidFill>
              </a:rPr>
              <a:t>%</a:t>
            </a:r>
            <a:r>
              <a:rPr lang="en-US" sz="2800" dirty="0" err="1" smtClean="0">
                <a:solidFill>
                  <a:srgbClr val="FFFFFF"/>
                </a:solidFill>
              </a:rPr>
              <a:t>group(a</a:t>
            </a:r>
            <a:r>
              <a:rPr lang="en-US" sz="2800" dirty="0" smtClean="0">
                <a:solidFill>
                  <a:srgbClr val="FFFFFF"/>
                </a:solidFill>
              </a:rPr>
              <a:t> = </a:t>
            </a:r>
            <a:r>
              <a:rPr lang="en-US" sz="2800" dirty="0" err="1" smtClean="0">
                <a:solidFill>
                  <a:srgbClr val="FFFFFF"/>
                </a:solidFill>
              </a:rPr>
              <a:t>fa(x,y</a:t>
            </a:r>
            <a:r>
              <a:rPr lang="en-US" sz="2800" dirty="0" smtClean="0">
                <a:solidFill>
                  <a:srgbClr val="FFFFFF"/>
                </a:solidFill>
              </a:rPr>
              <a:t>), </a:t>
            </a:r>
            <a:r>
              <a:rPr lang="en-US" sz="2800" dirty="0" err="1" smtClean="0">
                <a:solidFill>
                  <a:srgbClr val="FFFFFF"/>
                </a:solidFill>
              </a:rPr>
              <a:t>b</a:t>
            </a:r>
            <a:r>
              <a:rPr lang="en-US" sz="2800" dirty="0" smtClean="0">
                <a:solidFill>
                  <a:srgbClr val="FFFFFF"/>
                </a:solidFill>
              </a:rPr>
              <a:t>=</a:t>
            </a:r>
            <a:r>
              <a:rPr lang="en-US" sz="2800" dirty="0" err="1" smtClean="0">
                <a:solidFill>
                  <a:srgbClr val="FFFFFF"/>
                </a:solidFill>
              </a:rPr>
              <a:t>fb(x,y</a:t>
            </a:r>
            <a:r>
              <a:rPr lang="en-US" sz="2800" dirty="0" smtClean="0">
                <a:solidFill>
                  <a:srgbClr val="FFFFFF"/>
                </a:solidFill>
              </a:rPr>
              <a:t>)) {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    </a:t>
            </a:r>
            <a:r>
              <a:rPr lang="en-US" sz="2800" dirty="0" err="1" smtClean="0">
                <a:solidFill>
                  <a:srgbClr val="FFFFFF"/>
                </a:solidFill>
              </a:rPr>
              <a:t>n</a:t>
            </a:r>
            <a:r>
              <a:rPr lang="en-US" sz="2800" dirty="0" smtClean="0">
                <a:solidFill>
                  <a:srgbClr val="FFFFFF"/>
                </a:solidFill>
              </a:rPr>
              <a:t> = %count;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    </a:t>
            </a:r>
            <a:r>
              <a:rPr lang="en-US" sz="2800" dirty="0" err="1" smtClean="0">
                <a:solidFill>
                  <a:srgbClr val="FFFFFF"/>
                </a:solidFill>
              </a:rPr>
              <a:t>xy</a:t>
            </a:r>
            <a:r>
              <a:rPr lang="en-US" sz="2800" dirty="0" smtClean="0">
                <a:solidFill>
                  <a:srgbClr val="FFFFFF"/>
                </a:solidFill>
              </a:rPr>
              <a:t> = %list {:</a:t>
            </a:r>
            <a:r>
              <a:rPr lang="en-US" sz="2800" dirty="0" err="1" smtClean="0">
                <a:solidFill>
                  <a:srgbClr val="FFFFFF"/>
                </a:solidFill>
              </a:rPr>
              <a:t>x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err="1" smtClean="0">
                <a:solidFill>
                  <a:srgbClr val="FFFFFF"/>
                </a:solidFill>
              </a:rPr>
              <a:t>y</a:t>
            </a:r>
            <a:r>
              <a:rPr lang="en-US" sz="2800" dirty="0" smtClean="0">
                <a:solidFill>
                  <a:srgbClr val="FFFFFF"/>
                </a:solidFill>
              </a:rPr>
              <a:t> :};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    </a:t>
            </a:r>
            <a:r>
              <a:rPr lang="en-US" sz="2800" dirty="0" err="1" smtClean="0">
                <a:solidFill>
                  <a:srgbClr val="FFFFFF"/>
                </a:solidFill>
              </a:rPr>
              <a:t>z</a:t>
            </a:r>
            <a:r>
              <a:rPr lang="en-US" sz="2800" dirty="0" smtClean="0">
                <a:solidFill>
                  <a:srgbClr val="FFFFFF"/>
                </a:solidFill>
              </a:rPr>
              <a:t> = </a:t>
            </a:r>
            <a:r>
              <a:rPr lang="en-US" sz="2800" dirty="0" err="1" smtClean="0">
                <a:solidFill>
                  <a:srgbClr val="FFFFFF"/>
                </a:solidFill>
              </a:rPr>
              <a:t>x</a:t>
            </a:r>
            <a:r>
              <a:rPr lang="en-US" sz="2800" dirty="0" smtClean="0">
                <a:solidFill>
                  <a:srgbClr val="FFFFFF"/>
                </a:solidFill>
              </a:rPr>
              <a:t> %then </a:t>
            </a:r>
            <a:r>
              <a:rPr lang="en-US" sz="2800" dirty="0" err="1" smtClean="0">
                <a:solidFill>
                  <a:srgbClr val="FFFFFF"/>
                </a:solidFill>
              </a:rPr>
              <a:t>fz(x,y,z</a:t>
            </a:r>
            <a:r>
              <a:rPr lang="en-US" sz="2800" dirty="0" smtClean="0">
                <a:solidFill>
                  <a:srgbClr val="FFFFFF"/>
                </a:solidFill>
              </a:rPr>
              <a:t>);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    | for </a:t>
            </a:r>
            <a:r>
              <a:rPr lang="en-US" sz="2800" dirty="0" err="1" smtClean="0">
                <a:solidFill>
                  <a:srgbClr val="FFFFFF"/>
                </a:solidFill>
              </a:rPr>
              <a:t>x</a:t>
            </a:r>
            <a:r>
              <a:rPr lang="en-US" sz="2800" dirty="0" smtClean="0">
                <a:solidFill>
                  <a:srgbClr val="FFFFFF"/>
                </a:solidFill>
              </a:rPr>
              <a:t> &lt;- </a:t>
            </a:r>
            <a:r>
              <a:rPr lang="en-US" sz="2800" dirty="0" err="1" smtClean="0">
                <a:solidFill>
                  <a:srgbClr val="FFFFFF"/>
                </a:solidFill>
              </a:rPr>
              <a:t>x's</a:t>
            </a:r>
            <a:r>
              <a:rPr lang="en-US" sz="2800" dirty="0" smtClean="0">
                <a:solidFill>
                  <a:srgbClr val="FFFFFF"/>
                </a:solidFill>
              </a:rPr>
              <a:t>, for </a:t>
            </a:r>
            <a:r>
              <a:rPr lang="en-US" sz="2800" dirty="0" err="1" smtClean="0">
                <a:solidFill>
                  <a:srgbClr val="FFFFFF"/>
                </a:solidFill>
              </a:rPr>
              <a:t>y</a:t>
            </a:r>
            <a:r>
              <a:rPr lang="en-US" sz="2800" dirty="0" smtClean="0">
                <a:solidFill>
                  <a:srgbClr val="FFFFFF"/>
                </a:solidFill>
              </a:rPr>
              <a:t> &lt;- </a:t>
            </a:r>
            <a:r>
              <a:rPr lang="en-US" sz="2800" dirty="0" err="1" smtClean="0">
                <a:solidFill>
                  <a:srgbClr val="FFFFFF"/>
                </a:solidFill>
              </a:rPr>
              <a:t>y's</a:t>
            </a:r>
            <a:r>
              <a:rPr lang="en-US" sz="2800" dirty="0" smtClean="0">
                <a:solidFill>
                  <a:srgbClr val="FFFFFF"/>
                </a:solidFill>
              </a:rPr>
              <a:t>, while </a:t>
            </a:r>
            <a:r>
              <a:rPr lang="en-US" sz="2800" dirty="0" err="1" smtClean="0">
                <a:solidFill>
                  <a:srgbClr val="FFFFFF"/>
                </a:solidFill>
              </a:rPr>
              <a:t>nice?(x,y</a:t>
            </a:r>
            <a:r>
              <a:rPr lang="en-US" sz="2800" smtClean="0">
                <a:solidFill>
                  <a:srgbClr val="FFFFFF"/>
                </a:solidFill>
              </a:rPr>
              <a:t>) };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fun </a:t>
            </a:r>
            <a:r>
              <a:rPr lang="en-US" sz="1800" dirty="0" err="1" smtClean="0">
                <a:latin typeface="Courier"/>
                <a:cs typeface="Courier"/>
              </a:rPr>
              <a:t>prime?(n</a:t>
            </a:r>
            <a:r>
              <a:rPr lang="en-US" sz="1800" dirty="0" smtClean="0">
                <a:latin typeface="Courier"/>
                <a:cs typeface="Courier"/>
              </a:rPr>
              <a:t>) =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    %</a:t>
            </a:r>
            <a:r>
              <a:rPr lang="en-US" sz="1800" dirty="0" err="1" smtClean="0">
                <a:latin typeface="Courier"/>
                <a:cs typeface="Courier"/>
              </a:rPr>
              <a:t>exists(n</a:t>
            </a:r>
            <a:r>
              <a:rPr lang="en-US" sz="1800" dirty="0" smtClean="0">
                <a:latin typeface="Courier"/>
                <a:cs typeface="Courier"/>
              </a:rPr>
              <a:t> mod </a:t>
            </a:r>
            <a:r>
              <a:rPr lang="en-US" sz="1800" dirty="0" err="1" smtClean="0">
                <a:latin typeface="Courier"/>
                <a:cs typeface="Courier"/>
              </a:rPr>
              <a:t>k</a:t>
            </a:r>
            <a:r>
              <a:rPr lang="en-US" sz="1800" dirty="0" smtClean="0">
                <a:latin typeface="Courier"/>
                <a:cs typeface="Courier"/>
              </a:rPr>
              <a:t> == 0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        | for </a:t>
            </a:r>
            <a:r>
              <a:rPr lang="en-US" sz="1800" dirty="0" err="1" smtClean="0">
                <a:latin typeface="Courier"/>
                <a:cs typeface="Courier"/>
              </a:rPr>
              <a:t>k</a:t>
            </a:r>
            <a:r>
              <a:rPr lang="en-US" sz="1800" dirty="0" smtClean="0">
                <a:latin typeface="Courier"/>
                <a:cs typeface="Courier"/>
              </a:rPr>
              <a:t> &lt;- 2 .. </a:t>
            </a:r>
            <a:r>
              <a:rPr lang="en-US" sz="1800" dirty="0" err="1" smtClean="0">
                <a:latin typeface="Courier"/>
                <a:cs typeface="Courier"/>
              </a:rPr>
              <a:t>n</a:t>
            </a:r>
            <a:r>
              <a:rPr lang="en-US" sz="1800" dirty="0" smtClean="0">
                <a:latin typeface="Courier"/>
                <a:cs typeface="Courier"/>
              </a:rPr>
              <a:t>, while </a:t>
            </a:r>
            <a:r>
              <a:rPr lang="en-US" sz="1800" dirty="0" err="1" smtClean="0">
                <a:latin typeface="Courier"/>
                <a:cs typeface="Courier"/>
              </a:rPr>
              <a:t>k</a:t>
            </a:r>
            <a:r>
              <a:rPr lang="en-US" sz="1800" dirty="0" smtClean="0">
                <a:latin typeface="Courier"/>
                <a:cs typeface="Courier"/>
              </a:rPr>
              <a:t>*</a:t>
            </a:r>
            <a:r>
              <a:rPr lang="en-US" sz="1800" dirty="0" err="1" smtClean="0">
                <a:latin typeface="Courier"/>
                <a:cs typeface="Courier"/>
              </a:rPr>
              <a:t>k</a:t>
            </a:r>
            <a:r>
              <a:rPr lang="en-US" sz="1800" dirty="0" smtClean="0">
                <a:latin typeface="Courier"/>
                <a:cs typeface="Courier"/>
              </a:rPr>
              <a:t> &lt;= </a:t>
            </a:r>
            <a:r>
              <a:rPr lang="en-US" sz="1800" dirty="0" err="1" smtClean="0">
                <a:latin typeface="Courier"/>
                <a:cs typeface="Courier"/>
              </a:rPr>
              <a:t>n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</a:pPr>
            <a:endParaRPr lang="en-US" sz="1800" dirty="0" smtClean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endParaRPr lang="en-US" sz="1800" dirty="0" smtClean="0">
              <a:latin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primes = 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 %</a:t>
            </a:r>
            <a:r>
              <a:rPr lang="en-US" sz="1800" dirty="0" err="1" smtClean="0">
                <a:latin typeface="Courier"/>
                <a:cs typeface="Courier"/>
              </a:rPr>
              <a:t>group(map</a:t>
            </a:r>
            <a:r>
              <a:rPr lang="en-US" sz="1800" dirty="0" smtClean="0">
                <a:latin typeface="Courier"/>
                <a:cs typeface="Courier"/>
              </a:rPr>
              <a:t> prime=</a:t>
            </a:r>
            <a:r>
              <a:rPr lang="en-US" sz="1800" dirty="0" err="1" smtClean="0">
                <a:latin typeface="Courier"/>
                <a:cs typeface="Courier"/>
              </a:rPr>
              <a:t>prime?(n</a:t>
            </a:r>
            <a:r>
              <a:rPr lang="en-US" sz="1800" dirty="0" smtClean="0">
                <a:latin typeface="Courier"/>
                <a:cs typeface="Courier"/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    { </a:t>
            </a:r>
            <a:r>
              <a:rPr lang="en-US" sz="1800" dirty="0" err="1" smtClean="0">
                <a:latin typeface="Courier"/>
                <a:cs typeface="Courier"/>
              </a:rPr>
              <a:t>n's</a:t>
            </a:r>
            <a:r>
              <a:rPr lang="en-US" sz="1800" dirty="0" smtClean="0">
                <a:latin typeface="Courier"/>
                <a:cs typeface="Courier"/>
              </a:rPr>
              <a:t> = %list </a:t>
            </a:r>
            <a:r>
              <a:rPr lang="en-US" sz="1800" dirty="0" err="1" smtClean="0">
                <a:latin typeface="Courier"/>
                <a:cs typeface="Courier"/>
              </a:rPr>
              <a:t>n</a:t>
            </a:r>
            <a:r>
              <a:rPr lang="en-US" sz="1800" dirty="0" smtClean="0">
                <a:latin typeface="Courier"/>
                <a:cs typeface="Courier"/>
              </a:rPr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    | for </a:t>
            </a:r>
            <a:r>
              <a:rPr lang="en-US" sz="1800" dirty="0" err="1" smtClean="0">
                <a:latin typeface="Courier"/>
                <a:cs typeface="Courier"/>
              </a:rPr>
              <a:t>n</a:t>
            </a:r>
            <a:r>
              <a:rPr lang="en-US" sz="1800" dirty="0" smtClean="0">
                <a:latin typeface="Courier"/>
                <a:cs typeface="Courier"/>
              </a:rPr>
              <a:t> &lt;- 2 .. 100 };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err="1" smtClean="0">
                <a:latin typeface="Courier"/>
                <a:cs typeface="Courier"/>
              </a:rPr>
              <a:t>primes[true</a:t>
            </a:r>
            <a:r>
              <a:rPr lang="en-US" sz="1800" dirty="0" smtClean="0">
                <a:latin typeface="Courier"/>
                <a:cs typeface="Courier"/>
              </a:rPr>
              <a:t>] // == primes ≤ 100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with </a:t>
            </a:r>
            <a:r>
              <a:rPr lang="en-US" dirty="0" err="1" smtClean="0"/>
              <a:t>Erlang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Thorn vs. Erlang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latin typeface="Arial" pitchFamily="-65" charset="0"/>
              </a:rPr>
              <a:t>Common features</a:t>
            </a:r>
          </a:p>
          <a:p>
            <a:pPr lvl="1"/>
            <a:r>
              <a:rPr lang="en-US" smtClean="0">
                <a:latin typeface="Arial" pitchFamily="-65" charset="0"/>
              </a:rPr>
              <a:t>Similar concurrency &amp; messaging model</a:t>
            </a:r>
          </a:p>
          <a:p>
            <a:pPr lvl="1"/>
            <a:r>
              <a:rPr lang="en-US" smtClean="0">
                <a:latin typeface="Arial" pitchFamily="-65" charset="0"/>
              </a:rPr>
              <a:t>Thorn has RPC and priority built in.</a:t>
            </a:r>
          </a:p>
          <a:p>
            <a:r>
              <a:rPr lang="en-US" smtClean="0">
                <a:latin typeface="Arial" pitchFamily="-65" charset="0"/>
              </a:rPr>
              <a:t>Thorn is a much more conventional language</a:t>
            </a:r>
            <a:endParaRPr lang="en-US" b="1" smtClean="0">
              <a:latin typeface="Arial" pitchFamily="-65" charset="0"/>
            </a:endParaRPr>
          </a:p>
          <a:p>
            <a:pPr lvl="1"/>
            <a:r>
              <a:rPr lang="en-US" b="1" smtClean="0">
                <a:latin typeface="Arial" pitchFamily="-65" charset="0"/>
              </a:rPr>
              <a:t>Semantics: </a:t>
            </a:r>
            <a:r>
              <a:rPr lang="en-US" smtClean="0">
                <a:latin typeface="Arial" pitchFamily="-65" charset="0"/>
              </a:rPr>
              <a:t>Vars, classes, data structures.</a:t>
            </a:r>
          </a:p>
          <a:p>
            <a:pPr lvl="1"/>
            <a:r>
              <a:rPr lang="en-US" b="1" smtClean="0">
                <a:latin typeface="Arial" pitchFamily="-65" charset="0"/>
              </a:rPr>
              <a:t>Syntax: </a:t>
            </a:r>
            <a:r>
              <a:rPr lang="en-US" smtClean="0">
                <a:latin typeface="Arial" pitchFamily="-65" charset="0"/>
              </a:rPr>
              <a:t>Distinction between 'function' and 'process'</a:t>
            </a:r>
            <a:endParaRPr lang="en-US" b="1" smtClean="0">
              <a:latin typeface="Arial" pitchFamily="-65" charset="0"/>
            </a:endParaRPr>
          </a:p>
          <a:p>
            <a:r>
              <a:rPr lang="en-US" smtClean="0">
                <a:latin typeface="Arial" pitchFamily="-65" charset="0"/>
              </a:rPr>
              <a:t>Thorn is honest about mutability</a:t>
            </a:r>
          </a:p>
          <a:p>
            <a:pPr lvl="1"/>
            <a:r>
              <a:rPr lang="en-US" smtClean="0">
                <a:latin typeface="Arial" pitchFamily="-65" charset="0"/>
              </a:rPr>
              <a:t>Typical Erlang processes hold state in parameters</a:t>
            </a:r>
          </a:p>
          <a:p>
            <a:pPr lvl="1"/>
            <a:endParaRPr lang="en-US" smtClean="0">
              <a:latin typeface="Arial" pitchFamily="-65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Authorization Server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417638"/>
            <a:ext cx="9099549" cy="55753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import 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CRYPT.*;      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1800" dirty="0">
              <a:solidFill>
                <a:srgbClr val="000000"/>
              </a:solidFill>
              <a:effectLst/>
              <a:latin typeface="Courier" charset="0"/>
              <a:ea typeface="ＭＳ Ｐゴシック" charset="-128"/>
              <a:cs typeface="ＭＳ Ｐゴシック" charset="-128"/>
            </a:endParaRP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users = 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table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(name){pw: Password; 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var 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fails: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int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; };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1800" dirty="0">
              <a:solidFill>
                <a:srgbClr val="000000"/>
              </a:solidFill>
              <a:effectLst/>
              <a:latin typeface="Courier" charset="0"/>
              <a:ea typeface="ＭＳ Ｐゴシック" charset="-128"/>
              <a:cs typeface="ＭＳ Ｐゴシック" charset="-128"/>
            </a:endParaRP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sync 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register(name, pw:Password) {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unless 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(users.has?(name)) {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    users(name) := {: pw, fails:0 :};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  }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}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sync 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confirm?(name, attempt: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string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) {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if 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(users(name) ~ {: pw :}) {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    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if 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(pw.is?(attempt)) 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return 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true;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    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else 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{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      users(name).fails += 1;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      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return 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false;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    }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  } else {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return 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false;}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}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1800" dirty="0">
              <a:solidFill>
                <a:srgbClr val="000000"/>
              </a:solidFill>
              <a:effectLst/>
              <a:latin typeface="Courier" charset="0"/>
              <a:ea typeface="ＭＳ Ｐゴシック" charset="-128"/>
              <a:cs typeface="ＭＳ Ｐゴシック" charset="-128"/>
            </a:endParaRP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sync 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nFails(name) = </a:t>
            </a:r>
            <a:r>
              <a:rPr lang="en-GB" sz="1800" dirty="0" smtClean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(fails 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if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users(name)~{</a:t>
            </a:r>
            <a:r>
              <a:rPr lang="en-GB" sz="1800" dirty="0" err="1" smtClean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:fails</a:t>
            </a:r>
            <a:r>
              <a:rPr lang="en-GB" sz="1800" dirty="0" smtClean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: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} 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else null</a:t>
            </a:r>
            <a:r>
              <a:rPr lang="en-GB" sz="1800" dirty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); </a:t>
            </a:r>
            <a:r>
              <a:rPr lang="en-GB" sz="1800" dirty="0" smtClean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 </a:t>
            </a: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1800" dirty="0" smtClean="0">
              <a:solidFill>
                <a:srgbClr val="000000"/>
              </a:solidFill>
              <a:effectLst/>
              <a:latin typeface="Courier" charset="0"/>
              <a:ea typeface="ＭＳ Ｐゴシック" charset="-128"/>
              <a:cs typeface="ＭＳ Ｐゴシック" charset="-128"/>
            </a:endParaRPr>
          </a:p>
          <a:p>
            <a:pPr eaLnBrk="1">
              <a:lnSpc>
                <a:spcPct val="83000"/>
              </a:lnSpc>
              <a:spcBef>
                <a:spcPts val="0"/>
              </a:spcBef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 smtClean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body{ </a:t>
            </a:r>
            <a:r>
              <a:rPr lang="en-GB" sz="1800" dirty="0" err="1" smtClean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while(true</a:t>
            </a:r>
            <a:r>
              <a:rPr lang="en-GB" sz="1800" dirty="0" smtClean="0">
                <a:solidFill>
                  <a:srgbClr val="000000"/>
                </a:solidFill>
                <a:effectLst/>
                <a:latin typeface="Courier" charset="0"/>
                <a:ea typeface="ＭＳ Ｐゴシック" charset="-128"/>
                <a:cs typeface="ＭＳ Ｐゴシック" charset="-128"/>
              </a:rPr>
              <a:t>) serve; }</a:t>
            </a:r>
            <a:endParaRPr lang="en-GB" sz="1800" dirty="0">
              <a:solidFill>
                <a:srgbClr val="000000"/>
              </a:solidFill>
              <a:effectLst/>
              <a:latin typeface="Courier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59303" y="118584"/>
            <a:ext cx="8358519" cy="1451453"/>
          </a:xfrm>
        </p:spPr>
        <p:txBody>
          <a:bodyPr/>
          <a:lstStyle/>
          <a:p>
            <a:r>
              <a:rPr lang="en-US" dirty="0" smtClean="0"/>
              <a:t>Partial Auth in </a:t>
            </a:r>
            <a:r>
              <a:rPr lang="en-US" dirty="0" err="1" smtClean="0"/>
              <a:t>Erlang</a:t>
            </a:r>
            <a:endParaRPr lang="en-US" dirty="0" smtClean="0"/>
          </a:p>
        </p:txBody>
      </p:sp>
      <p:sp>
        <p:nvSpPr>
          <p:cNvPr id="60419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341438"/>
            <a:ext cx="4308475" cy="5715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-module(au).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-export([startDB/0, encrypt/1, named/1, add/2, confirm/2, au/0, test/0]).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endParaRPr lang="en-US" sz="1000" dirty="0" smtClean="0">
              <a:effectLst/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-include_lib("stdlib/include/qlc.hrl").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endParaRPr lang="en-US" sz="1000" dirty="0" smtClean="0">
              <a:effectLst/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-record(authrec, {name, pw, fails}).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endParaRPr lang="en-US" sz="1000" dirty="0" smtClean="0">
              <a:effectLst/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encrypt(PW) -&gt; {crypt, PW}.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             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startDB() -&gt;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mnesia:create_schema([node()]),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mnesia:start(),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mnesia:create_table(authrec, [{attributes, record_info(fields, authrec)}]).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endParaRPr lang="en-US" sz="1000" dirty="0" smtClean="0">
              <a:effectLst/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do(Q) -&gt;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F = fun () -&gt; qlc:e(Q) end,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{atomic, Val} = mnesia:transaction(F),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Val.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             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endParaRPr lang="en-US" sz="1000" dirty="0" smtClean="0">
              <a:effectLst/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named(Name) -&gt;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do(qlc:q([E || E &lt;- mnesia:table(authrec), E#authrec.name == Name])).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endParaRPr lang="en-US" sz="1000" dirty="0" smtClean="0">
              <a:effectLst/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add(Name, CryptPW) -&gt;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InThereNow = named(Name),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if InThereNow == [] -&gt;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        New = #authrec{name=Name, pw=CryptPW, fails=0},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        F = fun ()  -&gt; mnesia:write(New) end,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        mnesia:transaction(F),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        true;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   true -&gt;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        false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   end.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endParaRPr lang="en-US" sz="800" dirty="0" smtClean="0">
              <a:effectLst/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800" dirty="0" smtClean="0">
                <a:effectLst/>
                <a:latin typeface="Courier" pitchFamily="-65" charset="0"/>
                <a:ea typeface="Courier" pitchFamily="-65" charset="0"/>
                <a:cs typeface="Courier" pitchFamily="-65" charset="0"/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113" y="1341438"/>
            <a:ext cx="4310062" cy="5715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confirm(Name, ClearPW) -&gt;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TryPW = encrypt(ClearPW),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InThereNow = named(Name),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if 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InThereNow == [] -&gt; false;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true -&gt;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    [#authrec{name=Name,pw=RealPW,fails=Fails}] = InThereNow,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    if 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        RealPW == TryPW -&gt;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            true;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        true -&gt;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            New = #authrec{name=Name, pw=RealPW, fails = Fails+1},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            F = fun() -&gt; mnesia:write(New) end,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            mnesia:transaction(F),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            false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    end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end.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endParaRPr lang="en-US" sz="1000" dirty="0" smtClean="0">
              <a:effectLst/>
              <a:latin typeface="Courier"/>
              <a:cs typeface="Courier"/>
            </a:endParaRP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% We really should use nonces or other reliable RPC stuff, but not now.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% also, didn't do '</a:t>
            </a:r>
            <a:r>
              <a:rPr lang="en-US" sz="1000" dirty="0" err="1" smtClean="0">
                <a:effectLst/>
                <a:latin typeface="Courier"/>
                <a:cs typeface="Courier"/>
              </a:rPr>
              <a:t>nFails</a:t>
            </a:r>
            <a:r>
              <a:rPr lang="en-US" sz="1000" dirty="0" smtClean="0">
                <a:effectLst/>
                <a:latin typeface="Courier"/>
                <a:cs typeface="Courier"/>
              </a:rPr>
              <a:t>'.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au() -&gt;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receive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{register, Name, CryptedPW, From} -&gt;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    From ! add(Name, CryptedPW),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    au();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{confirm, Name, ClearPW, From} -&gt;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    From ! confirm(Name, ClearPW),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    au();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quit -&gt; false;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X  -&gt; io:format("au: cryptic ~w~n", [X]),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           au()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r>
              <a:rPr lang="en-US" sz="1000" dirty="0" smtClean="0">
                <a:effectLst/>
                <a:latin typeface="Courier"/>
                <a:cs typeface="Courier"/>
              </a:rPr>
              <a:t>    end.</a:t>
            </a:r>
          </a:p>
          <a:p>
            <a:pPr>
              <a:spcBef>
                <a:spcPts val="0"/>
              </a:spcBef>
              <a:buFont typeface="Wingdings" pitchFamily="-65" charset="2"/>
              <a:buNone/>
              <a:defRPr/>
            </a:pPr>
            <a:endParaRPr lang="en-US" sz="10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Dissection: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Immutable</a:t>
            </a:r>
          </a:p>
          <a:p>
            <a:pPr lvl="1"/>
            <a:r>
              <a:rPr lang="en-US" dirty="0" smtClean="0"/>
              <a:t>[1,3,true]</a:t>
            </a:r>
          </a:p>
          <a:p>
            <a:r>
              <a:rPr lang="en-US" dirty="0" smtClean="0"/>
              <a:t>Lots of operations</a:t>
            </a:r>
          </a:p>
          <a:p>
            <a:pPr lvl="1"/>
            <a:r>
              <a:rPr lang="en-US" dirty="0" smtClean="0"/>
              <a:t>Classics: L(3), </a:t>
            </a:r>
            <a:r>
              <a:rPr lang="en-US" dirty="0" err="1" smtClean="0"/>
              <a:t>L.reversed</a:t>
            </a:r>
            <a:r>
              <a:rPr lang="en-US" dirty="0" smtClean="0"/>
              <a:t>(), </a:t>
            </a:r>
            <a:r>
              <a:rPr lang="en-US" dirty="0" err="1" smtClean="0"/>
              <a:t>L.len</a:t>
            </a:r>
            <a:r>
              <a:rPr lang="en-US" dirty="0" smtClean="0"/>
              <a:t>(), </a:t>
            </a:r>
            <a:r>
              <a:rPr lang="en-US" dirty="0" err="1" smtClean="0"/>
              <a:t>L.rand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Script-oriented</a:t>
            </a:r>
          </a:p>
          <a:p>
            <a:pPr lvl="2"/>
            <a:r>
              <a:rPr lang="en-US" dirty="0" smtClean="0"/>
              <a:t>[1,2,4].joined("&amp;") = "1&amp;2&amp;4"</a:t>
            </a:r>
          </a:p>
          <a:p>
            <a:pPr lvl="2"/>
            <a:r>
              <a:rPr lang="en-US" dirty="0" smtClean="0"/>
              <a:t>[1,2,4].and() = "1, 2, and 4"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9312" y="1646237"/>
            <a:ext cx="8153400" cy="380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/>
          <a:p>
            <a:pPr marL="432000" lvl="0" indent="-324000" defTabSz="1007943">
              <a:spcBef>
                <a:spcPts val="2205"/>
              </a:spcBef>
            </a:pPr>
            <a:r>
              <a:rPr lang="en-US" b="1" dirty="0" smtClean="0">
                <a:latin typeface="Courier Bold" charset="0"/>
              </a:rPr>
              <a:t>fun </a:t>
            </a:r>
            <a:r>
              <a:rPr lang="en-US" b="1" dirty="0" err="1" smtClean="0">
                <a:latin typeface="Courier Bold" charset="0"/>
              </a:rPr>
              <a:t>divs(n:int</a:t>
            </a:r>
            <a:r>
              <a:rPr lang="en-US" b="1" dirty="0" smtClean="0">
                <a:latin typeface="Courier Bold" charset="0"/>
              </a:rPr>
              <a:t>) = %[</a:t>
            </a:r>
            <a:r>
              <a:rPr lang="en-US" b="1" dirty="0" err="1" smtClean="0">
                <a:latin typeface="Courier Bold" charset="0"/>
              </a:rPr>
              <a:t>d</a:t>
            </a:r>
            <a:r>
              <a:rPr lang="en-US" b="1" dirty="0" smtClean="0">
                <a:latin typeface="Courier Bold" charset="0"/>
              </a:rPr>
              <a:t> | for </a:t>
            </a:r>
            <a:r>
              <a:rPr lang="en-US" b="1" dirty="0" err="1" smtClean="0">
                <a:latin typeface="Courier Bold" charset="0"/>
              </a:rPr>
              <a:t>d</a:t>
            </a:r>
            <a:r>
              <a:rPr lang="en-US" b="1" dirty="0" smtClean="0">
                <a:latin typeface="Courier Bold" charset="0"/>
              </a:rPr>
              <a:t> &lt;- 1..n-1, if </a:t>
            </a:r>
            <a:r>
              <a:rPr lang="en-US" b="1" dirty="0" err="1" smtClean="0">
                <a:latin typeface="Courier Bold" charset="0"/>
              </a:rPr>
              <a:t>n</a:t>
            </a:r>
            <a:r>
              <a:rPr lang="en-US" b="1" dirty="0" smtClean="0">
                <a:latin typeface="Courier Bold" charset="0"/>
              </a:rPr>
              <a:t> mod </a:t>
            </a:r>
            <a:r>
              <a:rPr lang="en-US" b="1" dirty="0" err="1" smtClean="0">
                <a:latin typeface="Courier Bold" charset="0"/>
              </a:rPr>
              <a:t>d</a:t>
            </a:r>
            <a:r>
              <a:rPr lang="en-US" b="1" dirty="0" smtClean="0">
                <a:latin typeface="Courier Bold" charset="0"/>
              </a:rPr>
              <a:t> == 0];</a:t>
            </a:r>
          </a:p>
          <a:p>
            <a:pPr marL="432000" marR="0" lvl="0" indent="-324000" algn="l" defTabSz="1007943" rtl="0" eaLnBrk="1" fontAlgn="auto" latinLnBrk="0" hangingPunct="1">
              <a:lnSpc>
                <a:spcPct val="100000"/>
              </a:lnSpc>
              <a:spcBef>
                <a:spcPts val="22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ourier Bold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Dissection: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303" y="2075205"/>
            <a:ext cx="8981609" cy="4357931"/>
          </a:xfrm>
        </p:spPr>
        <p:txBody>
          <a:bodyPr/>
          <a:lstStyle/>
          <a:p>
            <a:r>
              <a:rPr lang="en-US" dirty="0" smtClean="0"/>
              <a:t>Queries do assorted common loops and tests</a:t>
            </a:r>
          </a:p>
          <a:p>
            <a:pPr lvl="1"/>
            <a:r>
              <a:rPr lang="en-US" dirty="0" smtClean="0"/>
              <a:t>Syntax: always starts with %</a:t>
            </a:r>
          </a:p>
          <a:p>
            <a:r>
              <a:rPr lang="en-US" dirty="0" smtClean="0"/>
              <a:t>list of squares:</a:t>
            </a:r>
          </a:p>
          <a:p>
            <a:pPr lvl="1"/>
            <a:r>
              <a:rPr lang="en-US" dirty="0" smtClean="0"/>
              <a:t>%[</a:t>
            </a:r>
            <a:r>
              <a:rPr lang="en-US" dirty="0" err="1" smtClean="0"/>
              <a:t>n</a:t>
            </a:r>
            <a:r>
              <a:rPr lang="en-US" dirty="0" smtClean="0"/>
              <a:t>*</a:t>
            </a:r>
            <a:r>
              <a:rPr lang="en-US" dirty="0" err="1" smtClean="0"/>
              <a:t>n</a:t>
            </a:r>
            <a:r>
              <a:rPr lang="en-US" dirty="0" smtClean="0"/>
              <a:t> | for </a:t>
            </a:r>
            <a:r>
              <a:rPr lang="en-US" dirty="0" err="1" smtClean="0"/>
              <a:t>n</a:t>
            </a:r>
            <a:r>
              <a:rPr lang="en-US" dirty="0" smtClean="0"/>
              <a:t> &lt;- 1 .. 5] </a:t>
            </a:r>
          </a:p>
          <a:p>
            <a:r>
              <a:rPr lang="en-US" dirty="0" err="1" smtClean="0"/>
              <a:t>primality</a:t>
            </a:r>
            <a:r>
              <a:rPr lang="en-US" dirty="0" smtClean="0"/>
              <a:t> test: </a:t>
            </a:r>
          </a:p>
          <a:p>
            <a:pPr lvl="1"/>
            <a:r>
              <a:rPr lang="en-US" dirty="0" smtClean="0"/>
              <a:t>fun </a:t>
            </a:r>
            <a:r>
              <a:rPr lang="en-US" dirty="0" err="1" smtClean="0"/>
              <a:t>pr?(n</a:t>
            </a:r>
            <a:r>
              <a:rPr lang="en-US" dirty="0" smtClean="0"/>
              <a:t>) = %</a:t>
            </a:r>
            <a:r>
              <a:rPr lang="en-US" dirty="0" err="1" smtClean="0"/>
              <a:t>all(n</a:t>
            </a:r>
            <a:r>
              <a:rPr lang="en-US" dirty="0" smtClean="0"/>
              <a:t> mod </a:t>
            </a:r>
            <a:r>
              <a:rPr lang="en-US" dirty="0" err="1" smtClean="0"/>
              <a:t>d</a:t>
            </a:r>
            <a:r>
              <a:rPr lang="en-US" dirty="0" smtClean="0"/>
              <a:t> != 0| for </a:t>
            </a:r>
            <a:r>
              <a:rPr lang="en-US" dirty="0" err="1" smtClean="0"/>
              <a:t>d</a:t>
            </a:r>
            <a:r>
              <a:rPr lang="en-US" dirty="0" smtClean="0"/>
              <a:t> &lt;- 2 .. n-1, while </a:t>
            </a:r>
            <a:r>
              <a:rPr lang="en-US" dirty="0" err="1" smtClean="0"/>
              <a:t>d</a:t>
            </a:r>
            <a:r>
              <a:rPr lang="en-US" dirty="0" smtClean="0"/>
              <a:t>*</a:t>
            </a:r>
            <a:r>
              <a:rPr lang="en-US" dirty="0" err="1" smtClean="0"/>
              <a:t>d</a:t>
            </a:r>
            <a:r>
              <a:rPr lang="en-US" dirty="0" smtClean="0"/>
              <a:t>&lt;=</a:t>
            </a:r>
            <a:r>
              <a:rPr lang="en-US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sort L by increasing </a:t>
            </a:r>
            <a:r>
              <a:rPr lang="en-US" dirty="0" err="1" smtClean="0"/>
              <a:t>x.a</a:t>
            </a:r>
            <a:r>
              <a:rPr lang="en-US" dirty="0" smtClean="0"/>
              <a:t> then decreasing </a:t>
            </a:r>
            <a:r>
              <a:rPr lang="en-US" dirty="0" err="1" smtClean="0"/>
              <a:t>x.b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sort[x</a:t>
            </a:r>
            <a:r>
              <a:rPr lang="en-US" dirty="0" smtClean="0"/>
              <a:t> %&lt; </a:t>
            </a:r>
            <a:r>
              <a:rPr lang="en-US" dirty="0" err="1" smtClean="0"/>
              <a:t>x.a</a:t>
            </a:r>
            <a:r>
              <a:rPr lang="en-US" dirty="0" smtClean="0"/>
              <a:t> %&gt; </a:t>
            </a:r>
            <a:r>
              <a:rPr lang="en-US" dirty="0" err="1" smtClean="0"/>
              <a:t>x.b</a:t>
            </a:r>
            <a:r>
              <a:rPr lang="en-US" dirty="0" smtClean="0"/>
              <a:t> | for </a:t>
            </a:r>
            <a:r>
              <a:rPr lang="en-US" dirty="0" err="1" smtClean="0"/>
              <a:t>x</a:t>
            </a:r>
            <a:r>
              <a:rPr lang="en-US" dirty="0" smtClean="0"/>
              <a:t> &lt;- L];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9312" y="1646237"/>
            <a:ext cx="8153400" cy="380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/>
          <a:p>
            <a:pPr marL="432000" lvl="0" indent="-324000" defTabSz="1007943">
              <a:spcBef>
                <a:spcPts val="2205"/>
              </a:spcBef>
            </a:pPr>
            <a:r>
              <a:rPr lang="en-US" b="1" dirty="0" smtClean="0">
                <a:latin typeface="Courier Bold" charset="0"/>
              </a:rPr>
              <a:t>fun </a:t>
            </a:r>
            <a:r>
              <a:rPr lang="en-US" b="1" dirty="0" err="1" smtClean="0">
                <a:latin typeface="Courier Bold" charset="0"/>
              </a:rPr>
              <a:t>divs(n:int</a:t>
            </a:r>
            <a:r>
              <a:rPr lang="en-US" b="1" dirty="0" smtClean="0">
                <a:latin typeface="Courier Bold" charset="0"/>
              </a:rPr>
              <a:t>) = %[</a:t>
            </a:r>
            <a:r>
              <a:rPr lang="en-US" b="1" dirty="0" err="1" smtClean="0">
                <a:latin typeface="Courier Bold" charset="0"/>
              </a:rPr>
              <a:t>d</a:t>
            </a:r>
            <a:r>
              <a:rPr lang="en-US" b="1" dirty="0" smtClean="0">
                <a:latin typeface="Courier Bold" charset="0"/>
              </a:rPr>
              <a:t> | for </a:t>
            </a:r>
            <a:r>
              <a:rPr lang="en-US" b="1" dirty="0" err="1" smtClean="0">
                <a:latin typeface="Courier Bold" charset="0"/>
              </a:rPr>
              <a:t>d</a:t>
            </a:r>
            <a:r>
              <a:rPr lang="en-US" b="1" dirty="0" smtClean="0">
                <a:latin typeface="Courier Bold" charset="0"/>
              </a:rPr>
              <a:t> &lt;- 1..n-1, if </a:t>
            </a:r>
            <a:r>
              <a:rPr lang="en-US" b="1" dirty="0" err="1" smtClean="0">
                <a:latin typeface="Courier Bold" charset="0"/>
              </a:rPr>
              <a:t>n</a:t>
            </a:r>
            <a:r>
              <a:rPr lang="en-US" b="1" dirty="0" smtClean="0">
                <a:latin typeface="Courier Bold" charset="0"/>
              </a:rPr>
              <a:t> mod </a:t>
            </a:r>
            <a:r>
              <a:rPr lang="en-US" b="1" dirty="0" err="1" smtClean="0">
                <a:latin typeface="Courier Bold" charset="0"/>
              </a:rPr>
              <a:t>d</a:t>
            </a:r>
            <a:r>
              <a:rPr lang="en-US" b="1" dirty="0" smtClean="0">
                <a:latin typeface="Courier Bold" charset="0"/>
              </a:rPr>
              <a:t> == 0];</a:t>
            </a:r>
          </a:p>
          <a:p>
            <a:pPr marL="432000" marR="0" lvl="0" indent="-324000" algn="l" defTabSz="1007943" rtl="0" eaLnBrk="1" fontAlgn="auto" latinLnBrk="0" hangingPunct="1">
              <a:lnSpc>
                <a:spcPct val="100000"/>
              </a:lnSpc>
              <a:spcBef>
                <a:spcPts val="22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ourier Bold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Dissection: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312" y="3017837"/>
            <a:ext cx="8358519" cy="3367331"/>
          </a:xfrm>
        </p:spPr>
        <p:txBody>
          <a:bodyPr>
            <a:normAutofit/>
          </a:bodyPr>
          <a:lstStyle/>
          <a:p>
            <a:r>
              <a:rPr lang="en-US" dirty="0" smtClean="0"/>
              <a:t>sum([]) handles the empty list</a:t>
            </a:r>
          </a:p>
          <a:p>
            <a:r>
              <a:rPr lang="en-US" dirty="0" err="1" smtClean="0"/>
              <a:t>sum([h,t</a:t>
            </a:r>
            <a:r>
              <a:rPr lang="en-US" dirty="0" smtClean="0"/>
              <a:t>…]) – list with head (call it </a:t>
            </a:r>
            <a:r>
              <a:rPr lang="en-US" dirty="0" err="1" smtClean="0"/>
              <a:t>h</a:t>
            </a:r>
            <a:r>
              <a:rPr lang="en-US" dirty="0" smtClean="0"/>
              <a:t>) and tail (call it </a:t>
            </a:r>
            <a:r>
              <a:rPr lang="en-US" dirty="0" err="1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Mighty pattern language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x</a:t>
            </a:r>
            <a:r>
              <a:rPr lang="en-US" dirty="0" smtClean="0"/>
              <a:t> …, 1, </a:t>
            </a:r>
            <a:r>
              <a:rPr lang="en-US" dirty="0" err="1" smtClean="0"/>
              <a:t>y</a:t>
            </a:r>
            <a:r>
              <a:rPr lang="en-US" dirty="0" smtClean="0"/>
              <a:t> …] --- list with a 1 in it; binds </a:t>
            </a:r>
            <a:r>
              <a:rPr lang="en-US" dirty="0" err="1" smtClean="0"/>
              <a:t>x</a:t>
            </a:r>
            <a:r>
              <a:rPr lang="en-US" dirty="0" smtClean="0"/>
              <a:t> and </a:t>
            </a:r>
            <a:r>
              <a:rPr lang="en-US" dirty="0" err="1" smtClean="0"/>
              <a:t>y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[ (it &gt; 0)? …]  --- list of positive numbers</a:t>
            </a:r>
          </a:p>
          <a:p>
            <a:pPr lvl="1"/>
            <a:r>
              <a:rPr lang="en-US" dirty="0" smtClean="0"/>
              <a:t>[_..., 1, _...] &amp;&amp; [_..., 2, _...] – list with 1 and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6912" y="2027237"/>
            <a:ext cx="877284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/>
          <a:p>
            <a:pPr marL="432000" lvl="0" indent="-324000" defTabSz="1007943">
              <a:spcBef>
                <a:spcPts val="2205"/>
              </a:spcBef>
            </a:pPr>
            <a:r>
              <a:rPr lang="en-US" b="1" dirty="0" smtClean="0">
                <a:latin typeface="Courier Bold" charset="0"/>
              </a:rPr>
              <a:t>fun sum([])       = 0;</a:t>
            </a:r>
          </a:p>
          <a:p>
            <a:pPr marL="432000" lvl="0" indent="-324000" defTabSz="1007943">
              <a:spcBef>
                <a:spcPts val="2205"/>
              </a:spcBef>
            </a:pPr>
            <a:r>
              <a:rPr lang="en-US" b="1" dirty="0" smtClean="0">
                <a:latin typeface="Courier Bold" charset="0"/>
              </a:rPr>
              <a:t>  | </a:t>
            </a:r>
            <a:r>
              <a:rPr lang="en-US" b="1" dirty="0" err="1" smtClean="0">
                <a:latin typeface="Courier Bold" charset="0"/>
              </a:rPr>
              <a:t>sum([h,t</a:t>
            </a:r>
            <a:r>
              <a:rPr lang="en-US" b="1" dirty="0" smtClean="0">
                <a:latin typeface="Courier Bold" charset="0"/>
              </a:rPr>
              <a:t>...]) = </a:t>
            </a:r>
            <a:r>
              <a:rPr lang="en-US" b="1" dirty="0" err="1" smtClean="0">
                <a:latin typeface="Courier Bold" charset="0"/>
              </a:rPr>
              <a:t>h</a:t>
            </a:r>
            <a:r>
              <a:rPr lang="en-US" b="1" dirty="0" smtClean="0">
                <a:latin typeface="Courier Bold" charset="0"/>
              </a:rPr>
              <a:t> + </a:t>
            </a:r>
            <a:r>
              <a:rPr lang="en-US" b="1" dirty="0" err="1" smtClean="0">
                <a:latin typeface="Courier Bold" charset="0"/>
              </a:rPr>
              <a:t>sum(t</a:t>
            </a:r>
            <a:r>
              <a:rPr lang="en-US" b="1" dirty="0" smtClean="0">
                <a:latin typeface="Courier Bold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FFFFFF"/>
      </a:dk1>
      <a:lt1>
        <a:srgbClr val="000000"/>
      </a:lt1>
      <a:dk2>
        <a:srgbClr val="212C28"/>
      </a:dk2>
      <a:lt2>
        <a:srgbClr val="7C9BA5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11716</TotalTime>
  <Words>6699</Words>
  <Application>Microsoft Macintosh PowerPoint</Application>
  <PresentationFormat>Custom</PresentationFormat>
  <Paragraphs>807</Paragraphs>
  <Slides>66</Slides>
  <Notes>32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Orbit</vt:lpstr>
      <vt:lpstr>Slide 1</vt:lpstr>
      <vt:lpstr>The Points of Thorn</vt:lpstr>
      <vt:lpstr>Status</vt:lpstr>
      <vt:lpstr>Thorn Features</vt:lpstr>
      <vt:lpstr>Basic Coordinates</vt:lpstr>
      <vt:lpstr>Perfect Numbers</vt:lpstr>
      <vt:lpstr>Dissection: Lists</vt:lpstr>
      <vt:lpstr>Dissection: Queries</vt:lpstr>
      <vt:lpstr>Dissection: Patterns</vt:lpstr>
      <vt:lpstr>Dissection: Functions</vt:lpstr>
      <vt:lpstr>Dice Frequencies</vt:lpstr>
      <vt:lpstr>Dice Frequencies</vt:lpstr>
      <vt:lpstr>Pattern Matching</vt:lpstr>
      <vt:lpstr>Functions, Lists, Queries</vt:lpstr>
      <vt:lpstr>Group query</vt:lpstr>
      <vt:lpstr>Printing the Bar Graph</vt:lpstr>
      <vt:lpstr>Full of Stars</vt:lpstr>
      <vt:lpstr>Example II: The MMORPG</vt:lpstr>
      <vt:lpstr>Run MMORPG</vt:lpstr>
      <vt:lpstr>MMORPG Code</vt:lpstr>
      <vt:lpstr>Flow of MMORPG Ping Pong</vt:lpstr>
      <vt:lpstr>Thorn Concurrency  </vt:lpstr>
      <vt:lpstr>Spawn</vt:lpstr>
      <vt:lpstr>Function Definitions</vt:lpstr>
      <vt:lpstr>Messages </vt:lpstr>
      <vt:lpstr>Receive </vt:lpstr>
      <vt:lpstr>Body of the MMORPG: </vt:lpstr>
      <vt:lpstr>Cheeper –Twitter in Thorn</vt:lpstr>
      <vt:lpstr>Run Cheeper</vt:lpstr>
      <vt:lpstr>Flow of Cheeper</vt:lpstr>
      <vt:lpstr>Client-Server</vt:lpstr>
      <vt:lpstr>Classes </vt:lpstr>
      <vt:lpstr>Client Code</vt:lpstr>
      <vt:lpstr>Use of &lt;-&gt;</vt:lpstr>
      <vt:lpstr>Client Code</vt:lpstr>
      <vt:lpstr>Aside: More Pattern Matching</vt:lpstr>
      <vt:lpstr>Server Code</vt:lpstr>
      <vt:lpstr>Tables </vt:lpstr>
      <vt:lpstr>Records</vt:lpstr>
      <vt:lpstr>Records to Objects</vt:lpstr>
      <vt:lpstr>Chirping</vt:lpstr>
      <vt:lpstr>Queries, redux: sorting</vt:lpstr>
      <vt:lpstr>And that's Cheeper </vt:lpstr>
      <vt:lpstr>Further Topics</vt:lpstr>
      <vt:lpstr>Sites</vt:lpstr>
      <vt:lpstr>Thorn Detail: If/Null Idiom</vt:lpstr>
      <vt:lpstr>If/Null 2</vt:lpstr>
      <vt:lpstr>If/null 3: Positively</vt:lpstr>
      <vt:lpstr>Patterns</vt:lpstr>
      <vt:lpstr>Patterns</vt:lpstr>
      <vt:lpstr>Interesting Combinations</vt:lpstr>
      <vt:lpstr>Queries</vt:lpstr>
      <vt:lpstr>Query Controls</vt:lpstr>
      <vt:lpstr>List Comprehension</vt:lpstr>
      <vt:lpstr>List Comprehension</vt:lpstr>
      <vt:lpstr>Table Comprehension</vt:lpstr>
      <vt:lpstr>Scalar Comprehension</vt:lpstr>
      <vt:lpstr>Sorting</vt:lpstr>
      <vt:lpstr>Quantifier</vt:lpstr>
      <vt:lpstr>Searching</vt:lpstr>
      <vt:lpstr>Grouping</vt:lpstr>
      <vt:lpstr>Primes</vt:lpstr>
      <vt:lpstr>Backup Slides</vt:lpstr>
      <vt:lpstr>Thorn vs. Erlang</vt:lpstr>
      <vt:lpstr>Authorization Server</vt:lpstr>
      <vt:lpstr>Partial Auth in Erlang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Bard Bloom</cp:lastModifiedBy>
  <cp:revision>282</cp:revision>
  <dcterms:created xsi:type="dcterms:W3CDTF">2010-06-25T12:03:01Z</dcterms:created>
  <dcterms:modified xsi:type="dcterms:W3CDTF">2010-06-25T13:58:13Z</dcterms:modified>
</cp:coreProperties>
</file>