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1" r:id="rId3"/>
    <p:sldId id="287" r:id="rId4"/>
    <p:sldId id="288" r:id="rId5"/>
    <p:sldId id="263" r:id="rId6"/>
    <p:sldId id="281" r:id="rId7"/>
    <p:sldId id="282" r:id="rId8"/>
    <p:sldId id="265" r:id="rId9"/>
    <p:sldId id="266" r:id="rId10"/>
    <p:sldId id="283" r:id="rId11"/>
    <p:sldId id="268" r:id="rId12"/>
    <p:sldId id="292" r:id="rId13"/>
    <p:sldId id="291" r:id="rId14"/>
    <p:sldId id="273" r:id="rId15"/>
    <p:sldId id="274" r:id="rId16"/>
    <p:sldId id="275" r:id="rId17"/>
    <p:sldId id="276" r:id="rId18"/>
    <p:sldId id="278" r:id="rId19"/>
    <p:sldId id="279" r:id="rId20"/>
    <p:sldId id="284" r:id="rId21"/>
    <p:sldId id="270" r:id="rId22"/>
    <p:sldId id="271" r:id="rId23"/>
    <p:sldId id="277" r:id="rId24"/>
    <p:sldId id="285" r:id="rId25"/>
    <p:sldId id="289" r:id="rId26"/>
    <p:sldId id="290" r:id="rId27"/>
    <p:sldId id="286" r:id="rId2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spcBef>
        <a:spcPct val="0"/>
      </a:spcBef>
      <a:spcAft>
        <a:spcPct val="0"/>
      </a:spcAft>
      <a:buClr>
        <a:srgbClr val="000000"/>
      </a:buClr>
      <a:buSzPct val="45000"/>
      <a:buFont typeface="Wingdings" pitchFamily="-65" charset="2"/>
      <a:defRPr kern="1200">
        <a:solidFill>
          <a:schemeClr val="tx1"/>
        </a:solidFill>
        <a:latin typeface="Arial" pitchFamily="-65" charset="0"/>
        <a:ea typeface="+mn-ea"/>
        <a:cs typeface="+mn-cs"/>
      </a:defRPr>
    </a:lvl1pPr>
    <a:lvl2pPr marL="431800" indent="-215900" algn="l" defTabSz="457200" rtl="0" fontAlgn="base" hangingPunct="0">
      <a:spcBef>
        <a:spcPct val="0"/>
      </a:spcBef>
      <a:spcAft>
        <a:spcPct val="0"/>
      </a:spcAft>
      <a:buClr>
        <a:srgbClr val="000000"/>
      </a:buClr>
      <a:buSzPct val="45000"/>
      <a:buFont typeface="Wingdings" pitchFamily="-65" charset="2"/>
      <a:defRPr kern="1200">
        <a:solidFill>
          <a:schemeClr val="tx1"/>
        </a:solidFill>
        <a:latin typeface="Arial" pitchFamily="-65" charset="0"/>
        <a:ea typeface="+mn-ea"/>
        <a:cs typeface="+mn-cs"/>
      </a:defRPr>
    </a:lvl2pPr>
    <a:lvl3pPr marL="647700" indent="-215900" algn="l" defTabSz="457200" rtl="0" fontAlgn="base" hangingPunct="0">
      <a:spcBef>
        <a:spcPct val="0"/>
      </a:spcBef>
      <a:spcAft>
        <a:spcPct val="0"/>
      </a:spcAft>
      <a:buClr>
        <a:srgbClr val="000000"/>
      </a:buClr>
      <a:buSzPct val="45000"/>
      <a:buFont typeface="Wingdings" pitchFamily="-65" charset="2"/>
      <a:defRPr kern="1200">
        <a:solidFill>
          <a:schemeClr val="tx1"/>
        </a:solidFill>
        <a:latin typeface="Arial" pitchFamily="-65" charset="0"/>
        <a:ea typeface="+mn-ea"/>
        <a:cs typeface="+mn-cs"/>
      </a:defRPr>
    </a:lvl3pPr>
    <a:lvl4pPr marL="863600" indent="-215900" algn="l" defTabSz="457200" rtl="0" fontAlgn="base" hangingPunct="0">
      <a:spcBef>
        <a:spcPct val="0"/>
      </a:spcBef>
      <a:spcAft>
        <a:spcPct val="0"/>
      </a:spcAft>
      <a:buClr>
        <a:srgbClr val="000000"/>
      </a:buClr>
      <a:buSzPct val="45000"/>
      <a:buFont typeface="Wingdings" pitchFamily="-65" charset="2"/>
      <a:defRPr kern="1200">
        <a:solidFill>
          <a:schemeClr val="tx1"/>
        </a:solidFill>
        <a:latin typeface="Arial" pitchFamily="-65" charset="0"/>
        <a:ea typeface="+mn-ea"/>
        <a:cs typeface="+mn-cs"/>
      </a:defRPr>
    </a:lvl4pPr>
    <a:lvl5pPr marL="1079500" indent="-215900" algn="l" defTabSz="457200" rtl="0" fontAlgn="base" hangingPunct="0">
      <a:spcBef>
        <a:spcPct val="0"/>
      </a:spcBef>
      <a:spcAft>
        <a:spcPct val="0"/>
      </a:spcAft>
      <a:buClr>
        <a:srgbClr val="000000"/>
      </a:buClr>
      <a:buSzPct val="45000"/>
      <a:buFont typeface="Wingdings" pitchFamily="-65" charset="2"/>
      <a:defRPr kern="1200">
        <a:solidFill>
          <a:schemeClr val="tx1"/>
        </a:solidFill>
        <a:latin typeface="Arial" pitchFamily="-6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40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ableStyles" Target="tableStyles.xml"/><Relationship Id="rId31" Type="http://schemas.openxmlformats.org/officeDocument/2006/relationships/printerSettings" Target="printerSettings/printerSettings1.bin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C7B01-91FA-5B47-BBA1-B93482315CCB}" type="datetimeFigureOut">
              <a:rPr lang="en-US" smtClean="0"/>
              <a:t>10/20/09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14C88-C448-0C43-BA96-2D49727BEF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49375" y="965200"/>
            <a:ext cx="5072063" cy="347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201738" y="4784725"/>
            <a:ext cx="5372100" cy="3862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865563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5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865563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3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1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79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5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865563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3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865563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39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7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7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865563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2467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865563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1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1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3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>
            <a:spLocks noChangeArrowheads="1"/>
          </p:cNvSpPr>
          <p:nvPr>
            <p:ph type="sldImg"/>
          </p:nvPr>
        </p:nvSpPr>
        <p:spPr>
          <a:xfrm>
            <a:off x="1565275" y="96520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1" name="Text Box 2"/>
          <p:cNvSpPr>
            <a:spLocks noChangeArrowheads="1"/>
          </p:cNvSpPr>
          <p:nvPr>
            <p:ph type="body" idx="1"/>
          </p:nvPr>
        </p:nvSpPr>
        <p:spPr>
          <a:xfrm>
            <a:off x="1201738" y="4784725"/>
            <a:ext cx="5373687" cy="3775075"/>
          </a:xfrm>
          <a:noFill/>
          <a:ln/>
        </p:spPr>
        <p:txBody>
          <a:bodyPr wrap="none" anchor="ctr"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9963" y="282575"/>
            <a:ext cx="2192337" cy="6616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282575"/>
            <a:ext cx="6426200" cy="6616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63" y="282575"/>
            <a:ext cx="8607425" cy="1262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363" y="1963738"/>
            <a:ext cx="4308475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2238" y="1963738"/>
            <a:ext cx="4310062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282575"/>
            <a:ext cx="860742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1963738"/>
            <a:ext cx="8770937" cy="4935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723900" y="7077075"/>
            <a:ext cx="9355138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1987550" y="7289800"/>
            <a:ext cx="8093075" cy="96838"/>
          </a:xfrm>
          <a:prstGeom prst="roundRect">
            <a:avLst>
              <a:gd name="adj" fmla="val 1667"/>
            </a:avLst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1897063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Arial" pitchFamily="-65" charset="0"/>
          <a:cs typeface="Arial" pitchFamily="-65" charset="0"/>
        </a:defRPr>
      </a:lvl6pPr>
      <a:lvl7pPr marL="2354263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Arial" pitchFamily="-65" charset="0"/>
          <a:cs typeface="Arial" pitchFamily="-65" charset="0"/>
        </a:defRPr>
      </a:lvl7pPr>
      <a:lvl8pPr marL="2811463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Arial" pitchFamily="-65" charset="0"/>
          <a:cs typeface="Arial" pitchFamily="-65" charset="0"/>
        </a:defRPr>
      </a:lvl8pPr>
      <a:lvl9pPr marL="3268663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65" charset="2"/>
        <a:defRPr sz="4000" b="1" i="1">
          <a:solidFill>
            <a:srgbClr val="FF9966"/>
          </a:solidFill>
          <a:latin typeface="Arial" pitchFamily="-65" charset="0"/>
          <a:ea typeface="Arial" pitchFamily="-65" charset="0"/>
          <a:cs typeface="Arial" pitchFamily="-65" charset="0"/>
        </a:defRPr>
      </a:lvl9pPr>
    </p:titleStyle>
    <p:bodyStyle>
      <a:lvl1pPr marL="431800" indent="-323850" algn="l" defTabSz="457200" rtl="0" eaLnBrk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3200">
          <a:solidFill>
            <a:srgbClr val="E6E6E6"/>
          </a:solidFill>
          <a:latin typeface="Arial"/>
          <a:ea typeface="ＭＳ Ｐゴシック" pitchFamily="-65" charset="-128"/>
          <a:cs typeface="ＭＳ Ｐゴシック" pitchFamily="-65" charset="-128"/>
        </a:defRPr>
      </a:lvl1pPr>
      <a:lvl2pPr marL="863600" indent="-287338" algn="l" defTabSz="457200" rtl="0" eaLnBrk="0" fontAlgn="base" hangingPunct="0"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-65" charset="2"/>
        <a:buChar char=""/>
        <a:defRPr sz="2800">
          <a:solidFill>
            <a:srgbClr val="E6E6E6"/>
          </a:solidFill>
          <a:latin typeface="Arial"/>
          <a:ea typeface="ＭＳ Ｐゴシック" pitchFamily="-65" charset="-128"/>
          <a:cs typeface="+mn-cs"/>
        </a:defRPr>
      </a:lvl2pPr>
      <a:lvl3pPr marL="1295400" indent="-215900" algn="l" defTabSz="457200" rtl="0" eaLnBrk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2400">
          <a:solidFill>
            <a:srgbClr val="E6E6E6"/>
          </a:solidFill>
          <a:latin typeface="Arial"/>
          <a:ea typeface="ＭＳ Ｐゴシック" pitchFamily="-65" charset="-128"/>
          <a:cs typeface="+mn-cs"/>
        </a:defRPr>
      </a:lvl3pPr>
      <a:lvl4pPr marL="1727200" indent="-215900" algn="l" defTabSz="457200" rtl="0" eaLnBrk="0" fontAlgn="base" hangingPunct="0">
        <a:spcBef>
          <a:spcPct val="0"/>
        </a:spcBef>
        <a:spcAft>
          <a:spcPct val="0"/>
        </a:spcAft>
        <a:buClr>
          <a:srgbClr val="E6E6E6"/>
        </a:buClr>
        <a:buSzPct val="75000"/>
        <a:buFont typeface="Symbol" pitchFamily="-65" charset="2"/>
        <a:buChar char=""/>
        <a:defRPr sz="2000">
          <a:solidFill>
            <a:srgbClr val="E6E6E6"/>
          </a:solidFill>
          <a:latin typeface="Arial"/>
          <a:ea typeface="ＭＳ Ｐゴシック" pitchFamily="-65" charset="-128"/>
          <a:cs typeface="+mn-cs"/>
        </a:defRPr>
      </a:lvl4pPr>
      <a:lvl5pPr marL="2159000" indent="-215900" algn="l" defTabSz="457200" rtl="0" eaLnBrk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2000">
          <a:solidFill>
            <a:srgbClr val="E6E6E6"/>
          </a:solidFill>
          <a:latin typeface="Arial"/>
          <a:ea typeface="ＭＳ Ｐゴシック" pitchFamily="-65" charset="-128"/>
          <a:cs typeface="+mn-cs"/>
        </a:defRPr>
      </a:lvl5pPr>
      <a:lvl6pPr marL="2616200" indent="-215900" algn="l" defTabSz="457200" rtl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6pPr>
      <a:lvl7pPr marL="3073400" indent="-215900" algn="l" defTabSz="457200" rtl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7pPr>
      <a:lvl8pPr marL="3530600" indent="-215900" algn="l" defTabSz="457200" rtl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8pPr>
      <a:lvl9pPr marL="3987800" indent="-215900" algn="l" defTabSz="457200" rtl="0" fontAlgn="base" hangingPunct="0">
        <a:spcBef>
          <a:spcPct val="0"/>
        </a:spcBef>
        <a:spcAft>
          <a:spcPct val="0"/>
        </a:spcAft>
        <a:buClr>
          <a:srgbClr val="E6E6E6"/>
        </a:buClr>
        <a:buSzPct val="45000"/>
        <a:buFont typeface="Wingdings" pitchFamily="-65" charset="2"/>
        <a:buChar char=""/>
        <a:defRPr sz="2000">
          <a:solidFill>
            <a:srgbClr val="E6E6E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96913" y="1951038"/>
            <a:ext cx="8772525" cy="4848225"/>
          </a:xfrm>
        </p:spPr>
        <p:txBody>
          <a:bodyPr anchor="ctr"/>
          <a:lstStyle/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4000" dirty="0" smtClean="0">
                <a:solidFill>
                  <a:srgbClr val="CCCCCC"/>
                </a:solidFill>
                <a:latin typeface="+mj-lt"/>
                <a:ea typeface="+mn-ea"/>
              </a:rPr>
              <a:t>Thorn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2200" b="1" i="1" dirty="0" smtClean="0">
                <a:solidFill>
                  <a:srgbClr val="CCCCCC"/>
                </a:solidFill>
                <a:latin typeface="+mj-lt"/>
                <a:ea typeface="Helvetica" pitchFamily="-65" charset="0"/>
                <a:cs typeface="Helvetica" pitchFamily="-65" charset="0"/>
              </a:rPr>
              <a:t> Robust, Concurrent, Extensible Scripting on the JVM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2200" b="1" i="1" dirty="0" smtClean="0">
              <a:solidFill>
                <a:srgbClr val="CCCCCC"/>
              </a:solidFill>
              <a:latin typeface="Times Bold" pitchFamily="16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1600" b="1" i="1" dirty="0">
              <a:solidFill>
                <a:srgbClr val="CCCCCC"/>
              </a:solidFill>
              <a:latin typeface="Helvetica" pitchFamily="-65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Bard Bloom, John Field (IBM)‏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Nathaniel </a:t>
            </a: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Nystrom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(U.T. Arlington)‏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Johan </a:t>
            </a: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Ostlund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, </a:t>
            </a: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Gregor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Richards, Jan </a:t>
            </a: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Vitek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(Purdue)‏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Rok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</a:t>
            </a: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Strniša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(Cambridge)‏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Tobias </a:t>
            </a:r>
            <a:r>
              <a:rPr lang="en-GB" sz="1600" b="1" i="1" dirty="0" err="1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Wrigstad</a:t>
            </a:r>
            <a:r>
              <a:rPr lang="en-GB" sz="1600" b="1" i="1" dirty="0">
                <a:solidFill>
                  <a:srgbClr val="CCCCCC"/>
                </a:solidFill>
                <a:latin typeface="Helvetica" pitchFamily="-65" charset="0"/>
                <a:ea typeface="Helvetica" pitchFamily="-65" charset="0"/>
                <a:cs typeface="Helvetica" pitchFamily="-65" charset="0"/>
              </a:rPr>
              <a:t> (Stockholm University)‏</a:t>
            </a: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1600" b="1" i="1" dirty="0">
              <a:solidFill>
                <a:srgbClr val="CCCCCC"/>
              </a:solidFill>
              <a:latin typeface="Helvetica" pitchFamily="-65" charset="0"/>
              <a:ea typeface="Helvetica" pitchFamily="-65" charset="0"/>
              <a:cs typeface="Helvetica" pitchFamily="-65" charset="0"/>
            </a:endParaRPr>
          </a:p>
          <a:p>
            <a:pPr marL="215900" lvl="1" indent="0" algn="ctr" eaLnBrk="1">
              <a:lnSpc>
                <a:spcPct val="83000"/>
              </a:lnSpc>
              <a:buClr>
                <a:srgbClr val="000000"/>
              </a:buClr>
              <a:buSzPct val="45000"/>
              <a:buFont typeface="Wingdings" pitchFamily="-65" charset="2"/>
              <a:buNone/>
              <a:defRPr/>
            </a:pPr>
            <a:endParaRPr lang="en-GB" sz="1600" b="1" i="1" dirty="0">
              <a:solidFill>
                <a:srgbClr val="CCCCCC"/>
              </a:solidFill>
              <a:latin typeface="Helvetica" pitchFamily="-65" charset="0"/>
              <a:ea typeface="Helvetica" pitchFamily="-65" charset="0"/>
              <a:cs typeface="Helvetica" pitchFamily="-65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Types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pitchFamily="-65" charset="0"/>
              </a:rPr>
              <a:t>Thorn is dynamically typed</a:t>
            </a:r>
          </a:p>
          <a:p>
            <a:r>
              <a:rPr lang="en-US" smtClean="0">
                <a:latin typeface="Arial" pitchFamily="-65" charset="0"/>
              </a:rPr>
              <a:t>Static types are good for robust code</a:t>
            </a:r>
          </a:p>
          <a:p>
            <a:r>
              <a:rPr lang="en-US" smtClean="0">
                <a:latin typeface="Arial" pitchFamily="-65" charset="0"/>
              </a:rPr>
              <a:t>Static types are simple assertions</a:t>
            </a:r>
          </a:p>
          <a:p>
            <a:pPr lvl="2"/>
            <a:r>
              <a:rPr lang="en-US" smtClean="0">
                <a:latin typeface="Arial" pitchFamily="-65" charset="0"/>
              </a:rPr>
              <a:t>F is a number; L is a list</a:t>
            </a:r>
          </a:p>
          <a:p>
            <a:pPr lvl="1"/>
            <a:r>
              <a:rPr lang="en-US" smtClean="0">
                <a:latin typeface="Arial" pitchFamily="-65" charset="0"/>
              </a:rPr>
              <a:t>Other assertions are useful	</a:t>
            </a:r>
          </a:p>
          <a:p>
            <a:pPr lvl="2"/>
            <a:r>
              <a:rPr lang="en-US" smtClean="0">
                <a:latin typeface="Arial" pitchFamily="-65" charset="0"/>
              </a:rPr>
              <a:t>F &gt; 0; L.len == 3</a:t>
            </a:r>
          </a:p>
          <a:p>
            <a:r>
              <a:rPr lang="en-US" smtClean="0">
                <a:latin typeface="Arial" pitchFamily="-65" charset="0"/>
              </a:rPr>
              <a:t>Entice programmers into supplying them</a:t>
            </a:r>
          </a:p>
          <a:p>
            <a:pPr lvl="1"/>
            <a:r>
              <a:rPr lang="en-US" smtClean="0">
                <a:latin typeface="Arial" pitchFamily="-65" charset="0"/>
              </a:rPr>
              <a:t>Make them useful for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Example: Patterns (and types) 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570038"/>
            <a:ext cx="8772525" cy="175259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 eaLnBrk="1"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fun f1(lst) {</a:t>
            </a:r>
          </a:p>
          <a:p>
            <a:pPr eaLnBrk="1"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if (lst(0) == "</a:t>
            </a:r>
            <a:r>
              <a:rPr lang="en-GB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addsq</a:t>
            </a: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") </a:t>
            </a:r>
          </a:p>
          <a:p>
            <a:pPr eaLnBrk="1"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return lst(1)*lst(1) + lst(2)*lst(2);</a:t>
            </a:r>
          </a:p>
          <a:p>
            <a:pPr eaLnBrk="1"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</a:t>
            </a:r>
            <a:r>
              <a:rPr lang="en-GB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}</a:t>
            </a:r>
            <a:endParaRPr lang="en-GB" sz="2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0712" y="3627437"/>
            <a:ext cx="8772525" cy="1295400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/>
            </a:r>
            <a:b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</a:b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 marL="431800" marR="0" lvl="0" indent="-32385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fun f2(["addsq",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x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y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]) =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x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*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x+y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*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y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;</a:t>
            </a:r>
            <a:b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</a:b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0712" y="5303837"/>
            <a:ext cx="8772525" cy="990600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 marL="431800" marR="0" lvl="0" indent="-32385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6E6E6"/>
              </a:buClr>
              <a:buSzPct val="45000"/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fun f3(["addsq",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x:int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y:int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]) =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x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*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x+y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*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y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" pitchFamily="-65" charset="0"/>
                <a:ea typeface="Courier" pitchFamily="-65" charset="0"/>
                <a:cs typeface="Courier" pitchFamily="-65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Patterns are everywhere</a:t>
            </a:r>
            <a:endParaRPr lang="en-GB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6438" y="1590675"/>
            <a:ext cx="8772525" cy="4848225"/>
          </a:xfrm>
        </p:spPr>
        <p:txBody>
          <a:bodyPr/>
          <a:lstStyle/>
          <a:p>
            <a:pPr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Function </a:t>
            </a:r>
            <a:r>
              <a:rPr lang="en-GB" dirty="0" smtClean="0">
                <a:latin typeface="Arial" pitchFamily="-65" charset="0"/>
              </a:rPr>
              <a:t>Arguments</a:t>
            </a:r>
            <a:br>
              <a:rPr lang="en-GB" dirty="0" smtClean="0">
                <a:latin typeface="Arial" pitchFamily="-65" charset="0"/>
              </a:rPr>
            </a:br>
            <a:endParaRPr lang="en-GB" dirty="0" smtClean="0">
              <a:latin typeface="Arial" pitchFamily="-65" charset="0"/>
            </a:endParaRPr>
          </a:p>
          <a:p>
            <a:pPr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Boolean </a:t>
            </a:r>
            <a:r>
              <a:rPr lang="en-GB" dirty="0" smtClean="0">
                <a:latin typeface="Arial" pitchFamily="-65" charset="0"/>
              </a:rPr>
              <a:t>Test and Bind</a:t>
            </a:r>
            <a:endParaRPr lang="en-GB" dirty="0" smtClean="0">
              <a:latin typeface="Arial" pitchFamily="-65" charset="0"/>
            </a:endParaRPr>
          </a:p>
          <a:p>
            <a:pPr lvl="1"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>
              <a:latin typeface="Arial" pitchFamily="-65" charset="0"/>
            </a:endParaRPr>
          </a:p>
          <a:p>
            <a:pPr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Bind or </a:t>
            </a:r>
            <a:r>
              <a:rPr lang="en-GB" dirty="0" smtClean="0">
                <a:latin typeface="Arial" pitchFamily="-65" charset="0"/>
              </a:rPr>
              <a:t>Die</a:t>
            </a:r>
          </a:p>
          <a:p>
            <a:pPr eaLnBrk="1">
              <a:lnSpc>
                <a:spcPct val="8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>
              <a:latin typeface="Arial" pitchFamily="-65" charset="0"/>
            </a:endParaRPr>
          </a:p>
          <a:p>
            <a:pPr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Match</a:t>
            </a:r>
            <a:br>
              <a:rPr lang="en-GB" dirty="0" smtClean="0">
                <a:latin typeface="Arial" pitchFamily="-65" charset="0"/>
              </a:rPr>
            </a:br>
            <a:endParaRPr lang="en-GB" dirty="0" smtClean="0">
              <a:latin typeface="Arial" pitchFamily="-65" charset="0"/>
            </a:endParaRPr>
          </a:p>
          <a:p>
            <a:pPr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Receive</a:t>
            </a:r>
          </a:p>
          <a:p>
            <a:pPr lvl="1" eaLnBrk="1">
              <a:lnSpc>
                <a:spcPct val="8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/>
            </a:r>
            <a:br>
              <a:rPr lang="en-GB" dirty="0" smtClean="0">
                <a:latin typeface="Arial" pitchFamily="-65" charset="0"/>
              </a:rPr>
            </a:br>
            <a:r>
              <a:rPr lang="en-GB" dirty="0" smtClean="0">
                <a:latin typeface="Arial" pitchFamily="-65" charset="0"/>
              </a:rPr>
              <a:t/>
            </a:r>
            <a:br>
              <a:rPr lang="en-GB" dirty="0" smtClean="0">
                <a:latin typeface="Arial" pitchFamily="-65" charset="0"/>
              </a:rPr>
            </a:br>
            <a:endParaRPr lang="en-GB" dirty="0" smtClean="0">
              <a:latin typeface="Arial" pitchFamily="-65" charset="0"/>
            </a:endParaRP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b="1" dirty="0" smtClean="0">
                <a:latin typeface="Arial" pitchFamily="-65" charset="0"/>
              </a:rPr>
              <a:t>Approach: convenience, not </a:t>
            </a:r>
            <a:r>
              <a:rPr lang="en-GB" b="1" dirty="0" err="1" smtClean="0">
                <a:latin typeface="Arial" pitchFamily="-65" charset="0"/>
              </a:rPr>
              <a:t>minimality</a:t>
            </a:r>
            <a:endParaRPr lang="en-GB" b="1" dirty="0" smtClean="0">
              <a:latin typeface="Arial" pitchFamily="-65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5112" y="1493836"/>
            <a:ext cx="38862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indent="0"/>
            <a:r>
              <a:rPr lang="en-GB" sz="2000" dirty="0" smtClean="0">
                <a:latin typeface="Courier"/>
              </a:rPr>
              <a:t>fun </a:t>
            </a:r>
            <a:r>
              <a:rPr lang="en-GB" sz="2000" dirty="0" err="1" smtClean="0">
                <a:latin typeface="Courier"/>
              </a:rPr>
              <a:t>squint(x:int</a:t>
            </a:r>
            <a:r>
              <a:rPr lang="en-GB" sz="2000" dirty="0" smtClean="0">
                <a:latin typeface="Courier"/>
              </a:rPr>
              <a:t>) = </a:t>
            </a:r>
            <a:r>
              <a:rPr lang="en-GB" sz="2000" dirty="0" err="1" smtClean="0">
                <a:latin typeface="Courier"/>
              </a:rPr>
              <a:t>x</a:t>
            </a:r>
            <a:r>
              <a:rPr lang="en-GB" sz="2000" dirty="0" smtClean="0">
                <a:latin typeface="Courier"/>
              </a:rPr>
              <a:t>*</a:t>
            </a:r>
            <a:r>
              <a:rPr lang="en-GB" sz="2000" dirty="0" err="1" smtClean="0">
                <a:latin typeface="Courier"/>
              </a:rPr>
              <a:t>x</a:t>
            </a:r>
            <a:r>
              <a:rPr lang="en-GB" sz="2000" dirty="0" smtClean="0">
                <a:latin typeface="Courier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5112" y="2246594"/>
            <a:ext cx="272416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>
                <a:latin typeface="Courier"/>
              </a:rPr>
              <a:t>if (</a:t>
            </a:r>
            <a:r>
              <a:rPr lang="en-GB" dirty="0" err="1" smtClean="0">
                <a:latin typeface="Courier"/>
              </a:rPr>
              <a:t>x</a:t>
            </a:r>
            <a:r>
              <a:rPr lang="en-GB" dirty="0" smtClean="0">
                <a:latin typeface="Courier"/>
              </a:rPr>
              <a:t> ~ [1, </a:t>
            </a:r>
            <a:r>
              <a:rPr lang="en-GB" dirty="0" err="1" smtClean="0">
                <a:latin typeface="Courier"/>
              </a:rPr>
              <a:t>y</a:t>
            </a:r>
            <a:r>
              <a:rPr lang="en-GB" dirty="0" smtClean="0">
                <a:latin typeface="Courier"/>
              </a:rPr>
              <a:t>]) </a:t>
            </a:r>
            <a:br>
              <a:rPr lang="en-GB" dirty="0" smtClean="0">
                <a:latin typeface="Courier"/>
              </a:rPr>
            </a:br>
            <a:r>
              <a:rPr lang="en-GB" dirty="0" smtClean="0">
                <a:latin typeface="Courier"/>
              </a:rPr>
              <a:t>	{ </a:t>
            </a:r>
            <a:r>
              <a:rPr lang="en-GB" dirty="0" err="1" smtClean="0">
                <a:latin typeface="Courier"/>
              </a:rPr>
              <a:t>println(y</a:t>
            </a:r>
            <a:r>
              <a:rPr lang="en-GB" dirty="0" smtClean="0">
                <a:latin typeface="Courier"/>
              </a:rPr>
              <a:t>);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5112" y="3245573"/>
            <a:ext cx="4186413" cy="867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err="1" smtClean="0">
                <a:latin typeface="Courier"/>
              </a:rPr>
              <a:t>z</a:t>
            </a:r>
            <a:r>
              <a:rPr lang="en-GB" sz="2000" dirty="0" smtClean="0">
                <a:latin typeface="Courier"/>
              </a:rPr>
              <a:t> = 1;</a:t>
            </a:r>
            <a:r>
              <a:rPr lang="en-GB" dirty="0"/>
              <a:t> </a:t>
            </a:r>
          </a:p>
          <a:p>
            <a:pPr lvl="1" eaLnBrk="1"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smtClean="0">
                <a:latin typeface="Courier"/>
              </a:rPr>
              <a:t>[</a:t>
            </a:r>
            <a:r>
              <a:rPr lang="en-GB" sz="2000" dirty="0" err="1" smtClean="0">
                <a:latin typeface="Courier"/>
              </a:rPr>
              <a:t>h,t</a:t>
            </a:r>
            <a:r>
              <a:rPr lang="en-GB" sz="2000" dirty="0" smtClean="0">
                <a:latin typeface="Courier"/>
              </a:rPr>
              <a:t>...] = </a:t>
            </a:r>
            <a:r>
              <a:rPr lang="en-GB" sz="2000" dirty="0" err="1" smtClean="0">
                <a:latin typeface="Courier"/>
              </a:rPr>
              <a:t>nonemptyList</a:t>
            </a:r>
            <a:r>
              <a:rPr lang="en-GB" sz="2000" dirty="0" smtClean="0">
                <a:latin typeface="Courier"/>
              </a:rPr>
              <a:t>();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5112" y="4465637"/>
            <a:ext cx="449580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Ins="0" rtlCol="0">
            <a:spAutoFit/>
          </a:bodyPr>
          <a:lstStyle/>
          <a:p>
            <a:pPr marL="0" lvl="1" indent="0"/>
            <a:r>
              <a:rPr lang="en-GB" sz="1600" dirty="0" smtClean="0">
                <a:latin typeface="Courier"/>
              </a:rPr>
              <a:t>match (</a:t>
            </a:r>
            <a:r>
              <a:rPr lang="en-GB" sz="1600" dirty="0" err="1" smtClean="0">
                <a:latin typeface="Courier"/>
              </a:rPr>
              <a:t>x</a:t>
            </a:r>
            <a:r>
              <a:rPr lang="en-GB" sz="1600" dirty="0" smtClean="0">
                <a:latin typeface="Courier"/>
              </a:rPr>
              <a:t>) { </a:t>
            </a:r>
            <a:br>
              <a:rPr lang="en-GB" sz="1600" dirty="0" smtClean="0">
                <a:latin typeface="Courier"/>
              </a:rPr>
            </a:br>
            <a:r>
              <a:rPr lang="en-GB" sz="1600" dirty="0" smtClean="0">
                <a:latin typeface="Courier"/>
              </a:rPr>
              <a:t>   [] =&gt; </a:t>
            </a:r>
            <a:r>
              <a:rPr lang="en-GB" sz="1600" dirty="0" err="1" smtClean="0">
                <a:latin typeface="Courier"/>
              </a:rPr>
              <a:t>println("empty</a:t>
            </a:r>
            <a:r>
              <a:rPr lang="en-GB" sz="1600" dirty="0" smtClean="0">
                <a:latin typeface="Courier"/>
              </a:rPr>
              <a:t>")</a:t>
            </a:r>
            <a:br>
              <a:rPr lang="en-GB" sz="1600" dirty="0" smtClean="0">
                <a:latin typeface="Courier"/>
              </a:rPr>
            </a:br>
            <a:r>
              <a:rPr lang="en-GB" sz="1600" dirty="0" smtClean="0">
                <a:latin typeface="Courier"/>
              </a:rPr>
              <a:t> | [</a:t>
            </a:r>
            <a:r>
              <a:rPr lang="en-GB" sz="1600" dirty="0" err="1" smtClean="0">
                <a:latin typeface="Courier"/>
              </a:rPr>
              <a:t>y</a:t>
            </a:r>
            <a:r>
              <a:rPr lang="en-GB" sz="1600" dirty="0" smtClean="0">
                <a:latin typeface="Courier"/>
              </a:rPr>
              <a:t>] =&gt; </a:t>
            </a:r>
            <a:r>
              <a:rPr lang="en-GB" sz="1600" dirty="0" err="1" smtClean="0">
                <a:latin typeface="Courier"/>
              </a:rPr>
              <a:t>println("singleton</a:t>
            </a:r>
            <a:r>
              <a:rPr lang="en-GB" sz="1600" dirty="0" smtClean="0">
                <a:latin typeface="Courier"/>
              </a:rPr>
              <a:t>")</a:t>
            </a:r>
            <a:br>
              <a:rPr lang="en-GB" sz="1600" dirty="0" smtClean="0">
                <a:latin typeface="Courier"/>
              </a:rPr>
            </a:br>
            <a:r>
              <a:rPr lang="en-GB" sz="1600" dirty="0" smtClean="0">
                <a:latin typeface="Courier"/>
              </a:rPr>
              <a:t> | [_...,1,_...] &amp;&amp; [_..., 2, _...]</a:t>
            </a:r>
          </a:p>
          <a:p>
            <a:pPr marL="0" lvl="1" indent="0"/>
            <a:r>
              <a:rPr lang="en-GB" sz="1600" dirty="0" smtClean="0">
                <a:latin typeface="Courier"/>
              </a:rPr>
              <a:t>    </a:t>
            </a:r>
            <a:r>
              <a:rPr lang="en-GB" sz="1600" dirty="0" smtClean="0">
                <a:latin typeface="Courier"/>
              </a:rPr>
              <a:t> =&gt; </a:t>
            </a:r>
            <a:r>
              <a:rPr lang="en-GB" sz="1600" dirty="0" err="1" smtClean="0">
                <a:latin typeface="Courier"/>
              </a:rPr>
              <a:t>println("has</a:t>
            </a:r>
            <a:r>
              <a:rPr lang="en-GB" sz="1600" dirty="0" smtClean="0">
                <a:latin typeface="Courier"/>
              </a:rPr>
              <a:t> 1 and 2")</a:t>
            </a:r>
            <a:br>
              <a:rPr lang="en-GB" sz="1600" dirty="0" smtClean="0">
                <a:latin typeface="Courier"/>
              </a:rPr>
            </a:br>
            <a:r>
              <a:rPr lang="en-GB" sz="1600" dirty="0" smtClean="0">
                <a:latin typeface="Courier"/>
              </a:rPr>
              <a:t> }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Scriptily</a:t>
            </a:r>
            <a:endParaRPr lang="en-US" dirty="0" smtClean="0"/>
          </a:p>
          <a:p>
            <a:pPr lvl="1"/>
            <a:r>
              <a:rPr lang="en-US" dirty="0" smtClean="0"/>
              <a:t>Instance variables all public</a:t>
            </a:r>
          </a:p>
          <a:p>
            <a:r>
              <a:rPr lang="en-US" dirty="0" smtClean="0"/>
              <a:t>Robustly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private </a:t>
            </a:r>
            <a:r>
              <a:rPr lang="en-US" dirty="0" smtClean="0"/>
              <a:t>and </a:t>
            </a:r>
            <a:r>
              <a:rPr lang="en-US" dirty="0" smtClean="0">
                <a:latin typeface="Courier"/>
                <a:cs typeface="Courier"/>
              </a:rPr>
              <a:t>protected</a:t>
            </a:r>
          </a:p>
          <a:p>
            <a:pPr lvl="1"/>
            <a:r>
              <a:rPr lang="en-US" dirty="0" smtClean="0"/>
              <a:t>Use getters and setters</a:t>
            </a:r>
          </a:p>
          <a:p>
            <a:r>
              <a:rPr lang="en-US" dirty="0" smtClean="0"/>
              <a:t>Thornily</a:t>
            </a:r>
          </a:p>
          <a:p>
            <a:pPr lvl="1"/>
            <a:r>
              <a:rPr lang="en-US" dirty="0" smtClean="0"/>
              <a:t>Sugar for getters and setters</a:t>
            </a:r>
          </a:p>
          <a:p>
            <a:pPr lvl="1"/>
            <a:r>
              <a:rPr lang="en-US" dirty="0" smtClean="0"/>
              <a:t>Instance variables all protected</a:t>
            </a:r>
          </a:p>
          <a:p>
            <a:pPr lvl="1"/>
            <a:r>
              <a:rPr lang="en-US" dirty="0" smtClean="0"/>
              <a:t>Getters and setters are generated…</a:t>
            </a:r>
          </a:p>
          <a:p>
            <a:pPr lvl="1"/>
            <a:r>
              <a:rPr lang="en-US" dirty="0" smtClean="0"/>
              <a:t>… unless programmer supplies them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0512" y="4770437"/>
            <a:ext cx="22624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2" indent="0"/>
            <a:r>
              <a:rPr lang="en-US" dirty="0" err="1" smtClean="0">
                <a:latin typeface="Courier"/>
                <a:cs typeface="Courier"/>
              </a:rPr>
              <a:t>p.y</a:t>
            </a:r>
            <a:r>
              <a:rPr lang="en-US" dirty="0" smtClean="0">
                <a:latin typeface="Courier"/>
                <a:cs typeface="Courier"/>
              </a:rPr>
              <a:t> := </a:t>
            </a:r>
            <a:r>
              <a:rPr lang="en-US" dirty="0" err="1" smtClean="0">
                <a:latin typeface="Courier"/>
                <a:cs typeface="Courier"/>
              </a:rPr>
              <a:t>p.y</a:t>
            </a:r>
            <a:r>
              <a:rPr lang="en-US" dirty="0" smtClean="0">
                <a:latin typeface="Courier"/>
                <a:cs typeface="Courier"/>
              </a:rPr>
              <a:t> + 1;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0512" y="2408237"/>
            <a:ext cx="22624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2" indent="0"/>
            <a:r>
              <a:rPr lang="en-US" dirty="0" err="1" smtClean="0">
                <a:latin typeface="Courier"/>
                <a:cs typeface="Courier"/>
              </a:rPr>
              <a:t>p.y</a:t>
            </a:r>
            <a:r>
              <a:rPr lang="en-US" dirty="0" smtClean="0">
                <a:latin typeface="Courier"/>
                <a:cs typeface="Courier"/>
              </a:rPr>
              <a:t> := </a:t>
            </a:r>
            <a:r>
              <a:rPr lang="en-US" dirty="0" err="1" smtClean="0">
                <a:latin typeface="Courier"/>
                <a:cs typeface="Courier"/>
              </a:rPr>
              <a:t>p.y</a:t>
            </a:r>
            <a:r>
              <a:rPr lang="en-US" dirty="0" smtClean="0">
                <a:latin typeface="Courier"/>
                <a:cs typeface="Courier"/>
              </a:rPr>
              <a:t> + 1;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0512" y="3589337"/>
            <a:ext cx="28165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lvl="2" indent="0"/>
            <a:r>
              <a:rPr lang="en-US" dirty="0" smtClean="0">
                <a:latin typeface="Courier"/>
                <a:cs typeface="Courier"/>
              </a:rPr>
              <a:t>p.</a:t>
            </a:r>
            <a:r>
              <a:rPr lang="en-US" dirty="0" smtClean="0">
                <a:latin typeface="Courier"/>
                <a:cs typeface="Courier"/>
              </a:rPr>
              <a:t>setY(p.getY()+1);</a:t>
            </a: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Example: Thorn </a:t>
            </a:r>
            <a:r>
              <a:rPr lang="en-GB" dirty="0"/>
              <a:t>Instance Variables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938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class </a:t>
            </a:r>
            <a:r>
              <a:rPr lang="en-GB" sz="2000" dirty="0" err="1">
                <a:latin typeface="Courier"/>
              </a:rPr>
              <a:t>Point(x</a:t>
            </a:r>
            <a:r>
              <a:rPr lang="en-GB" sz="2000" dirty="0">
                <a:latin typeface="Courier"/>
              </a:rPr>
              <a:t>, </a:t>
            </a:r>
            <a:r>
              <a:rPr lang="en-GB" sz="2000" dirty="0" err="1">
                <a:latin typeface="Courier"/>
              </a:rPr>
              <a:t>var</a:t>
            </a:r>
            <a:r>
              <a:rPr lang="en-GB" sz="2000" dirty="0">
                <a:latin typeface="Courier"/>
              </a:rPr>
              <a:t> </a:t>
            </a:r>
            <a:r>
              <a:rPr lang="en-GB" sz="2000" dirty="0" err="1">
                <a:latin typeface="Courier"/>
              </a:rPr>
              <a:t>y</a:t>
            </a:r>
            <a:r>
              <a:rPr lang="en-GB" sz="2000" dirty="0">
                <a:latin typeface="Courier"/>
              </a:rPr>
              <a:t>)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</a:t>
            </a:r>
            <a:r>
              <a:rPr lang="en-GB" sz="2000" dirty="0" err="1">
                <a:latin typeface="Courier"/>
              </a:rPr>
              <a:t>var</a:t>
            </a:r>
            <a:r>
              <a:rPr lang="en-GB" sz="2000" dirty="0">
                <a:latin typeface="Courier"/>
              </a:rPr>
              <a:t> </a:t>
            </a:r>
            <a:r>
              <a:rPr lang="en-GB" sz="2000" dirty="0" err="1">
                <a:latin typeface="Courier"/>
              </a:rPr>
              <a:t>color</a:t>
            </a:r>
            <a:r>
              <a:rPr lang="en-GB" sz="2000" dirty="0">
                <a:latin typeface="Courier"/>
              </a:rPr>
              <a:t> := "blue";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def `</a:t>
            </a:r>
            <a:r>
              <a:rPr lang="en-GB" sz="2000" dirty="0" err="1">
                <a:latin typeface="Courier"/>
              </a:rPr>
              <a:t>y</a:t>
            </a:r>
            <a:r>
              <a:rPr lang="en-GB" sz="2000" dirty="0">
                <a:latin typeface="Courier"/>
              </a:rPr>
              <a:t>:=`(</a:t>
            </a:r>
            <a:r>
              <a:rPr lang="en-GB" sz="2000" dirty="0" err="1">
                <a:latin typeface="Courier"/>
              </a:rPr>
              <a:t>y</a:t>
            </a:r>
            <a:r>
              <a:rPr lang="en-GB" sz="2000" dirty="0">
                <a:latin typeface="Courier"/>
              </a:rPr>
              <a:t>') {throw "Nope!";}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def shove! {</a:t>
            </a:r>
            <a:r>
              <a:rPr lang="en-GB" sz="2000" dirty="0" err="1">
                <a:latin typeface="Courier"/>
              </a:rPr>
              <a:t>y</a:t>
            </a:r>
            <a:r>
              <a:rPr lang="en-GB" sz="2000" dirty="0">
                <a:latin typeface="Courier"/>
              </a:rPr>
              <a:t> += 1;}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// implicit: def </a:t>
            </a:r>
            <a:r>
              <a:rPr lang="en-GB" sz="2000" dirty="0" err="1">
                <a:latin typeface="Courier"/>
              </a:rPr>
              <a:t>x</a:t>
            </a:r>
            <a:r>
              <a:rPr lang="en-GB" sz="2000" dirty="0">
                <a:latin typeface="Courier"/>
              </a:rPr>
              <a:t> = </a:t>
            </a:r>
            <a:r>
              <a:rPr lang="en-GB" sz="2000" dirty="0" err="1">
                <a:latin typeface="Courier"/>
              </a:rPr>
              <a:t>x</a:t>
            </a:r>
            <a:r>
              <a:rPr lang="en-GB" sz="2000" dirty="0">
                <a:latin typeface="Courier"/>
              </a:rPr>
              <a:t>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// implicit: def `</a:t>
            </a:r>
            <a:r>
              <a:rPr lang="en-GB" sz="2000" dirty="0" err="1">
                <a:latin typeface="Courier"/>
              </a:rPr>
              <a:t>color</a:t>
            </a:r>
            <a:r>
              <a:rPr lang="en-GB" sz="2000" dirty="0">
                <a:latin typeface="Courier"/>
              </a:rPr>
              <a:t>:=`(</a:t>
            </a:r>
            <a:r>
              <a:rPr lang="en-GB" sz="2000" dirty="0" err="1">
                <a:latin typeface="Courier"/>
              </a:rPr>
              <a:t>c</a:t>
            </a:r>
            <a:r>
              <a:rPr lang="en-GB" sz="2000" dirty="0">
                <a:latin typeface="Courier"/>
              </a:rPr>
              <a:t>) { </a:t>
            </a:r>
            <a:r>
              <a:rPr lang="en-GB" sz="2000" dirty="0" err="1">
                <a:latin typeface="Courier"/>
              </a:rPr>
              <a:t>color</a:t>
            </a:r>
            <a:r>
              <a:rPr lang="en-GB" sz="2000" dirty="0">
                <a:latin typeface="Courier"/>
              </a:rPr>
              <a:t> := </a:t>
            </a:r>
            <a:r>
              <a:rPr lang="en-GB" sz="2000" dirty="0" err="1">
                <a:latin typeface="Courier"/>
              </a:rPr>
              <a:t>c</a:t>
            </a:r>
            <a:r>
              <a:rPr lang="en-GB" sz="2000" dirty="0">
                <a:latin typeface="Courier"/>
              </a:rPr>
              <a:t>; 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err="1">
                <a:latin typeface="Courier"/>
              </a:rPr>
              <a:t>p</a:t>
            </a:r>
            <a:r>
              <a:rPr lang="en-GB" sz="2000" dirty="0">
                <a:latin typeface="Courier"/>
              </a:rPr>
              <a:t> = Point(1,3);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 smtClean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err="1" smtClean="0">
                <a:latin typeface="Courier"/>
              </a:rPr>
              <a:t>assert(p</a:t>
            </a:r>
            <a:r>
              <a:rPr lang="en-GB" sz="2000" dirty="0" err="1">
                <a:latin typeface="Courier"/>
              </a:rPr>
              <a:t>.x</a:t>
            </a:r>
            <a:r>
              <a:rPr lang="en-GB" sz="2000" dirty="0">
                <a:latin typeface="Courier"/>
              </a:rPr>
              <a:t> + </a:t>
            </a:r>
            <a:r>
              <a:rPr lang="en-GB" sz="2000" dirty="0" err="1">
                <a:latin typeface="Courier"/>
              </a:rPr>
              <a:t>p.y</a:t>
            </a:r>
            <a:r>
              <a:rPr lang="en-GB" sz="2000" dirty="0">
                <a:latin typeface="Courier"/>
              </a:rPr>
              <a:t> == </a:t>
            </a:r>
            <a:r>
              <a:rPr lang="en-GB" sz="2000" dirty="0" err="1">
                <a:latin typeface="Courier"/>
              </a:rPr>
              <a:t>p.color.</a:t>
            </a:r>
            <a:r>
              <a:rPr lang="en-GB" sz="2000" dirty="0" err="1" smtClean="0">
                <a:latin typeface="Courier"/>
              </a:rPr>
              <a:t>len</a:t>
            </a:r>
            <a:r>
              <a:rPr lang="en-GB" sz="2000" dirty="0" smtClean="0">
                <a:latin typeface="Courier"/>
              </a:rPr>
              <a:t>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err="1">
                <a:latin typeface="Courier"/>
              </a:rPr>
              <a:t>p.color</a:t>
            </a:r>
            <a:r>
              <a:rPr lang="en-GB" sz="2000" dirty="0">
                <a:latin typeface="Courier"/>
              </a:rPr>
              <a:t> := "green";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err="1">
                <a:latin typeface="Courier"/>
              </a:rPr>
              <a:t>p.shove</a:t>
            </a:r>
            <a:r>
              <a:rPr lang="en-GB" sz="2000" dirty="0">
                <a:latin typeface="Courier"/>
              </a:rPr>
              <a:t>!;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err="1">
                <a:latin typeface="Courier"/>
              </a:rPr>
              <a:t>assert(p.x</a:t>
            </a:r>
            <a:r>
              <a:rPr lang="en-GB" sz="2000" dirty="0">
                <a:latin typeface="Courier"/>
              </a:rPr>
              <a:t> + </a:t>
            </a:r>
            <a:r>
              <a:rPr lang="en-GB" sz="2000" dirty="0" err="1">
                <a:latin typeface="Courier"/>
              </a:rPr>
              <a:t>p.y</a:t>
            </a:r>
            <a:r>
              <a:rPr lang="en-GB" sz="2000" dirty="0">
                <a:latin typeface="Courier"/>
              </a:rPr>
              <a:t> == </a:t>
            </a:r>
            <a:r>
              <a:rPr lang="en-GB" sz="2000" dirty="0" err="1">
                <a:latin typeface="Courier"/>
              </a:rPr>
              <a:t>p.color.len</a:t>
            </a:r>
            <a:r>
              <a:rPr lang="en-GB" sz="2000" dirty="0">
                <a:latin typeface="Courier"/>
              </a:rPr>
              <a:t>) 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// BAD: </a:t>
            </a:r>
            <a:r>
              <a:rPr lang="en-GB" sz="2000" dirty="0" err="1">
                <a:latin typeface="Courier"/>
              </a:rPr>
              <a:t>p.y</a:t>
            </a:r>
            <a:r>
              <a:rPr lang="en-GB" sz="2000" dirty="0">
                <a:latin typeface="Courier"/>
              </a:rPr>
              <a:t> :=</a:t>
            </a:r>
            <a:r>
              <a:rPr lang="en-GB" sz="2000" dirty="0" smtClean="0">
                <a:latin typeface="Courier"/>
              </a:rPr>
              <a:t> 4;</a:t>
            </a:r>
            <a:endParaRPr lang="en-GB" sz="2000" dirty="0">
              <a:latin typeface="Courier"/>
            </a:endParaRPr>
          </a:p>
        </p:txBody>
      </p:sp>
      <p:sp>
        <p:nvSpPr>
          <p:cNvPr id="43012" name="AutoShape 3"/>
          <p:cNvSpPr>
            <a:spLocks/>
          </p:cNvSpPr>
          <p:nvPr/>
        </p:nvSpPr>
        <p:spPr bwMode="auto">
          <a:xfrm>
            <a:off x="3159125" y="1166813"/>
            <a:ext cx="4205288" cy="354012"/>
          </a:xfrm>
          <a:prstGeom prst="borderCallout2">
            <a:avLst>
              <a:gd name="adj1" fmla="val 46088"/>
              <a:gd name="adj2" fmla="val -2148"/>
              <a:gd name="adj3" fmla="val 132690"/>
              <a:gd name="adj4" fmla="val -11870"/>
              <a:gd name="adj5" fmla="val 296546"/>
              <a:gd name="adj6" fmla="val -11870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Define ctor, x, y, and more</a:t>
            </a:r>
          </a:p>
        </p:txBody>
      </p:sp>
      <p:sp>
        <p:nvSpPr>
          <p:cNvPr id="43013" name="AutoShape 4"/>
          <p:cNvSpPr>
            <a:spLocks/>
          </p:cNvSpPr>
          <p:nvPr/>
        </p:nvSpPr>
        <p:spPr bwMode="auto">
          <a:xfrm>
            <a:off x="6897688" y="1873250"/>
            <a:ext cx="2336800" cy="354013"/>
          </a:xfrm>
          <a:prstGeom prst="borderCallout2">
            <a:avLst>
              <a:gd name="adj1" fmla="val 46125"/>
              <a:gd name="adj2" fmla="val -3861"/>
              <a:gd name="adj3" fmla="val 153194"/>
              <a:gd name="adj4" fmla="val -73231"/>
              <a:gd name="adj5" fmla="val 208931"/>
              <a:gd name="adj6" fmla="val -113690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another instance var</a:t>
            </a:r>
          </a:p>
        </p:txBody>
      </p:sp>
      <p:sp>
        <p:nvSpPr>
          <p:cNvPr id="43014" name="AutoShape 5"/>
          <p:cNvSpPr>
            <a:spLocks/>
          </p:cNvSpPr>
          <p:nvPr/>
        </p:nvSpPr>
        <p:spPr bwMode="auto">
          <a:xfrm>
            <a:off x="6897688" y="2500313"/>
            <a:ext cx="2336800" cy="368300"/>
          </a:xfrm>
          <a:prstGeom prst="borderCallout2">
            <a:avLst>
              <a:gd name="adj1" fmla="val 46125"/>
              <a:gd name="adj2" fmla="val -3861"/>
              <a:gd name="adj3" fmla="val 48426"/>
              <a:gd name="adj4" fmla="val -31694"/>
              <a:gd name="adj5" fmla="val 90963"/>
              <a:gd name="adj6" fmla="val -4957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US">
                <a:solidFill>
                  <a:srgbClr val="000000"/>
                </a:solidFill>
                <a:ea typeface="MS Gothic" charset="0"/>
                <a:cs typeface="MS Gothic" charset="0"/>
              </a:rPr>
              <a:t>p.y:=yy fails</a:t>
            </a:r>
            <a:endParaRPr lang="en-GB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43015" name="AutoShape 6"/>
          <p:cNvSpPr>
            <a:spLocks/>
          </p:cNvSpPr>
          <p:nvPr/>
        </p:nvSpPr>
        <p:spPr bwMode="auto">
          <a:xfrm>
            <a:off x="6897688" y="3046413"/>
            <a:ext cx="2336800" cy="354012"/>
          </a:xfrm>
          <a:prstGeom prst="borderCallout2">
            <a:avLst>
              <a:gd name="adj1" fmla="val 46125"/>
              <a:gd name="adj2" fmla="val -3861"/>
              <a:gd name="adj3" fmla="val 28727"/>
              <a:gd name="adj4" fmla="val -70949"/>
              <a:gd name="adj5" fmla="val 35227"/>
              <a:gd name="adj6" fmla="val -11119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y can be changed</a:t>
            </a:r>
          </a:p>
        </p:txBody>
      </p:sp>
      <p:sp>
        <p:nvSpPr>
          <p:cNvPr id="43016" name="AutoShape 7"/>
          <p:cNvSpPr>
            <a:spLocks/>
          </p:cNvSpPr>
          <p:nvPr/>
        </p:nvSpPr>
        <p:spPr bwMode="auto">
          <a:xfrm>
            <a:off x="6897688" y="4114800"/>
            <a:ext cx="2336800" cy="354013"/>
          </a:xfrm>
          <a:prstGeom prst="borderCallout2">
            <a:avLst>
              <a:gd name="adj1" fmla="val 46125"/>
              <a:gd name="adj2" fmla="val -3861"/>
              <a:gd name="adj3" fmla="val 77866"/>
              <a:gd name="adj4" fmla="val -108222"/>
              <a:gd name="adj5" fmla="val 172889"/>
              <a:gd name="adj6" fmla="val -136051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access fields </a:t>
            </a:r>
          </a:p>
        </p:txBody>
      </p:sp>
      <p:sp>
        <p:nvSpPr>
          <p:cNvPr id="43017" name="AutoShape 8"/>
          <p:cNvSpPr>
            <a:spLocks/>
          </p:cNvSpPr>
          <p:nvPr/>
        </p:nvSpPr>
        <p:spPr bwMode="auto">
          <a:xfrm>
            <a:off x="6897688" y="4787900"/>
            <a:ext cx="2336800" cy="354013"/>
          </a:xfrm>
          <a:prstGeom prst="borderCallout2">
            <a:avLst>
              <a:gd name="adj1" fmla="val 46125"/>
              <a:gd name="adj2" fmla="val -3861"/>
              <a:gd name="adj3" fmla="val 153194"/>
              <a:gd name="adj4" fmla="val -73231"/>
              <a:gd name="adj5" fmla="val 172792"/>
              <a:gd name="adj6" fmla="val -12063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call setter</a:t>
            </a:r>
          </a:p>
        </p:txBody>
      </p:sp>
      <p:sp>
        <p:nvSpPr>
          <p:cNvPr id="43018" name="AutoShape 9"/>
          <p:cNvSpPr>
            <a:spLocks/>
          </p:cNvSpPr>
          <p:nvPr/>
        </p:nvSpPr>
        <p:spPr bwMode="auto">
          <a:xfrm>
            <a:off x="6897688" y="5368925"/>
            <a:ext cx="2336800" cy="354013"/>
          </a:xfrm>
          <a:prstGeom prst="borderCallout2">
            <a:avLst>
              <a:gd name="adj1" fmla="val 46125"/>
              <a:gd name="adj2" fmla="val -3861"/>
              <a:gd name="adj3" fmla="val 87713"/>
              <a:gd name="adj4" fmla="val -88833"/>
              <a:gd name="adj5" fmla="val 90963"/>
              <a:gd name="adj6" fmla="val -198167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mutate y</a:t>
            </a:r>
          </a:p>
        </p:txBody>
      </p:sp>
      <p:sp>
        <p:nvSpPr>
          <p:cNvPr id="43019" name="AutoShape 10"/>
          <p:cNvSpPr>
            <a:spLocks/>
          </p:cNvSpPr>
          <p:nvPr/>
        </p:nvSpPr>
        <p:spPr bwMode="auto">
          <a:xfrm>
            <a:off x="6897688" y="6008688"/>
            <a:ext cx="2336800" cy="354012"/>
          </a:xfrm>
          <a:prstGeom prst="borderCallout2">
            <a:avLst>
              <a:gd name="adj1" fmla="val 46125"/>
              <a:gd name="adj2" fmla="val -3861"/>
              <a:gd name="adj3" fmla="val 64769"/>
              <a:gd name="adj4" fmla="val -76912"/>
              <a:gd name="adj5" fmla="val 58171"/>
              <a:gd name="adj6" fmla="val -14201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would throw "Nope!"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Programming in the large </a:t>
            </a:r>
            <a:r>
              <a:rPr lang="en-GB" sz="1800"/>
              <a:t>in the small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84822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Simple authentication server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Stores names and passwords 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latin typeface="Arial" pitchFamily="-65" charset="0"/>
              </a:rPr>
              <a:t>N</a:t>
            </a:r>
            <a:r>
              <a:rPr lang="en-GB" dirty="0" err="1">
                <a:latin typeface="Arial" pitchFamily="-65" charset="0"/>
              </a:rPr>
              <a:t>ot</a:t>
            </a:r>
            <a:r>
              <a:rPr lang="en-GB" dirty="0">
                <a:latin typeface="Arial" pitchFamily="-65" charset="0"/>
              </a:rPr>
              <a:t> </a:t>
            </a:r>
            <a:r>
              <a:rPr lang="en-GB" dirty="0" err="1">
                <a:latin typeface="Arial" pitchFamily="-65" charset="0"/>
              </a:rPr>
              <a:t>cleartext</a:t>
            </a:r>
            <a:endParaRPr lang="en-GB" dirty="0">
              <a:latin typeface="Arial" pitchFamily="-65" charset="0"/>
            </a:endParaRP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Counts failed attempts 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Module for sharing </a:t>
            </a:r>
            <a:r>
              <a:rPr lang="en-GB" dirty="0" smtClean="0">
                <a:latin typeface="Arial" pitchFamily="-65" charset="0"/>
              </a:rPr>
              <a:t>types, functions, state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Class to encapsulate data and </a:t>
            </a:r>
            <a:r>
              <a:rPr lang="en-GB" dirty="0" err="1">
                <a:latin typeface="Arial" pitchFamily="-65" charset="0"/>
              </a:rPr>
              <a:t>behavior</a:t>
            </a:r>
            <a:endParaRPr lang="en-GB" dirty="0">
              <a:latin typeface="Arial" pitchFamily="-65" charset="0"/>
            </a:endParaRP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i="1" dirty="0">
                <a:latin typeface="Arial" pitchFamily="-65" charset="0"/>
              </a:rPr>
              <a:t>pure class: immutable, transmissible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i="1" dirty="0">
                <a:latin typeface="Arial" pitchFamily="-65" charset="0"/>
              </a:rPr>
              <a:t>Table to store local state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i="1" dirty="0">
                <a:latin typeface="Arial" pitchFamily="-65" charset="0"/>
              </a:rPr>
              <a:t>Many fields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Module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387349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module CRYPT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fun </a:t>
            </a:r>
            <a:r>
              <a:rPr lang="en-GB" sz="2000" dirty="0" err="1">
                <a:latin typeface="Courier"/>
              </a:rPr>
              <a:t>crypt(s</a:t>
            </a:r>
            <a:r>
              <a:rPr lang="en-GB" sz="2000" dirty="0">
                <a:latin typeface="Courier"/>
              </a:rPr>
              <a:t>) = </a:t>
            </a:r>
            <a:r>
              <a:rPr lang="en-GB" sz="2000" dirty="0" err="1">
                <a:latin typeface="Courier"/>
              </a:rPr>
              <a:t>s.capitalize</a:t>
            </a:r>
            <a:r>
              <a:rPr lang="en-GB" sz="2000" dirty="0">
                <a:latin typeface="Courier"/>
              </a:rPr>
              <a:t>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class </a:t>
            </a:r>
            <a:r>
              <a:rPr lang="en-GB" sz="2000" dirty="0" smtClean="0">
                <a:latin typeface="Courier"/>
              </a:rPr>
              <a:t>Password :</a:t>
            </a:r>
            <a:r>
              <a:rPr lang="en-GB" sz="2000" dirty="0">
                <a:latin typeface="Courier"/>
              </a:rPr>
              <a:t>pure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  </a:t>
            </a:r>
            <a:r>
              <a:rPr lang="en-GB" sz="2000" dirty="0" err="1">
                <a:latin typeface="Courier"/>
              </a:rPr>
              <a:t>val</a:t>
            </a:r>
            <a:r>
              <a:rPr lang="en-GB" sz="2000" dirty="0">
                <a:latin typeface="Courier"/>
              </a:rPr>
              <a:t> encrypted;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  new </a:t>
            </a:r>
            <a:r>
              <a:rPr lang="en-GB" sz="2000" dirty="0" err="1">
                <a:latin typeface="Courier"/>
              </a:rPr>
              <a:t>Password(e:string</a:t>
            </a:r>
            <a:r>
              <a:rPr lang="en-GB" sz="2000" dirty="0">
                <a:latin typeface="Courier"/>
              </a:rPr>
              <a:t>) {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    encrypted = </a:t>
            </a:r>
            <a:r>
              <a:rPr lang="en-GB" sz="2000" dirty="0" err="1">
                <a:latin typeface="Courier"/>
              </a:rPr>
              <a:t>crypt(e</a:t>
            </a:r>
            <a:r>
              <a:rPr lang="en-GB" sz="2000" dirty="0">
                <a:latin typeface="Courier"/>
              </a:rPr>
              <a:t>);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    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  def </a:t>
            </a:r>
            <a:r>
              <a:rPr lang="en-GB" sz="2000" dirty="0" err="1">
                <a:latin typeface="Courier"/>
              </a:rPr>
              <a:t>is?(e:string</a:t>
            </a:r>
            <a:r>
              <a:rPr lang="en-GB" sz="2000" dirty="0">
                <a:latin typeface="Courier"/>
              </a:rPr>
              <a:t>) = (encrypted == </a:t>
            </a:r>
            <a:r>
              <a:rPr lang="en-GB" sz="2000" dirty="0" err="1">
                <a:latin typeface="Courier"/>
              </a:rPr>
              <a:t>crypt(e</a:t>
            </a:r>
            <a:r>
              <a:rPr lang="en-GB" sz="2000" dirty="0">
                <a:latin typeface="Courier"/>
              </a:rPr>
              <a:t>));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 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</p:txBody>
      </p:sp>
      <p:sp>
        <p:nvSpPr>
          <p:cNvPr id="47108" name="AutoShape 3"/>
          <p:cNvSpPr>
            <a:spLocks/>
          </p:cNvSpPr>
          <p:nvPr/>
        </p:nvSpPr>
        <p:spPr bwMode="auto">
          <a:xfrm>
            <a:off x="6030913" y="1189038"/>
            <a:ext cx="3603625" cy="354012"/>
          </a:xfrm>
          <a:prstGeom prst="borderCallout2">
            <a:avLst>
              <a:gd name="adj1" fmla="val 46088"/>
              <a:gd name="adj2" fmla="val -2505"/>
              <a:gd name="adj3" fmla="val 206699"/>
              <a:gd name="adj4" fmla="val -36287"/>
              <a:gd name="adj5" fmla="val 360606"/>
              <a:gd name="adj6" fmla="val -44426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debugging-level security</a:t>
            </a:r>
          </a:p>
        </p:txBody>
      </p:sp>
      <p:sp>
        <p:nvSpPr>
          <p:cNvPr id="47109" name="AutoShape 4"/>
          <p:cNvSpPr>
            <a:spLocks/>
          </p:cNvSpPr>
          <p:nvPr/>
        </p:nvSpPr>
        <p:spPr bwMode="auto">
          <a:xfrm>
            <a:off x="6030913" y="2403475"/>
            <a:ext cx="3603625" cy="354013"/>
          </a:xfrm>
          <a:prstGeom prst="borderCallout2">
            <a:avLst>
              <a:gd name="adj1" fmla="val 46088"/>
              <a:gd name="adj2" fmla="val -2505"/>
              <a:gd name="adj3" fmla="val 118069"/>
              <a:gd name="adj4" fmla="val -36685"/>
              <a:gd name="adj5" fmla="val 141014"/>
              <a:gd name="adj6" fmla="val -58606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pure class</a:t>
            </a:r>
          </a:p>
        </p:txBody>
      </p:sp>
      <p:sp>
        <p:nvSpPr>
          <p:cNvPr id="47110" name="AutoShape 5"/>
          <p:cNvSpPr>
            <a:spLocks/>
          </p:cNvSpPr>
          <p:nvPr/>
        </p:nvSpPr>
        <p:spPr bwMode="auto">
          <a:xfrm>
            <a:off x="6030913" y="2868613"/>
            <a:ext cx="3603625" cy="354012"/>
          </a:xfrm>
          <a:prstGeom prst="borderCallout2">
            <a:avLst>
              <a:gd name="adj1" fmla="val 46088"/>
              <a:gd name="adj2" fmla="val -2505"/>
              <a:gd name="adj3" fmla="val 118069"/>
              <a:gd name="adj4" fmla="val -36685"/>
              <a:gd name="adj5" fmla="val 141014"/>
              <a:gd name="adj6" fmla="val -58606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immutable field</a:t>
            </a:r>
          </a:p>
        </p:txBody>
      </p:sp>
      <p:sp>
        <p:nvSpPr>
          <p:cNvPr id="47111" name="AutoShape 6"/>
          <p:cNvSpPr>
            <a:spLocks/>
          </p:cNvSpPr>
          <p:nvPr/>
        </p:nvSpPr>
        <p:spPr bwMode="auto">
          <a:xfrm>
            <a:off x="6030913" y="3611563"/>
            <a:ext cx="3603625" cy="354012"/>
          </a:xfrm>
          <a:prstGeom prst="borderCallout2">
            <a:avLst>
              <a:gd name="adj1" fmla="val 46088"/>
              <a:gd name="adj2" fmla="val -2505"/>
              <a:gd name="adj3" fmla="val 167306"/>
              <a:gd name="adj4" fmla="val -47005"/>
              <a:gd name="adj5" fmla="val 114921"/>
              <a:gd name="adj6" fmla="val -73440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one and only binding (in ctor)‏</a:t>
            </a:r>
          </a:p>
        </p:txBody>
      </p:sp>
      <p:sp>
        <p:nvSpPr>
          <p:cNvPr id="47113" name="AutoShape 8"/>
          <p:cNvSpPr>
            <a:spLocks/>
          </p:cNvSpPr>
          <p:nvPr/>
        </p:nvSpPr>
        <p:spPr bwMode="auto">
          <a:xfrm>
            <a:off x="6030913" y="5516563"/>
            <a:ext cx="3603625" cy="354012"/>
          </a:xfrm>
          <a:prstGeom prst="borderCallout2">
            <a:avLst>
              <a:gd name="adj1" fmla="val 46088"/>
              <a:gd name="adj2" fmla="val -2505"/>
              <a:gd name="adj3" fmla="val -97968"/>
              <a:gd name="adj4" fmla="val -3495"/>
              <a:gd name="adj5" fmla="val -192991"/>
              <a:gd name="adj6" fmla="val 1657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== works on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Authorization Server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5029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import CRYPT.*;     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18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users = </a:t>
            </a:r>
            <a:r>
              <a:rPr lang="en-GB" sz="1800" dirty="0" err="1">
                <a:latin typeface="Courier"/>
              </a:rPr>
              <a:t>table(name)</a:t>
            </a:r>
            <a:r>
              <a:rPr lang="en-GB" sz="1800" dirty="0" err="1" smtClean="0">
                <a:latin typeface="Courier"/>
              </a:rPr>
              <a:t>{pw</a:t>
            </a:r>
            <a:r>
              <a:rPr lang="en-GB" sz="1800" dirty="0">
                <a:latin typeface="Courier"/>
              </a:rPr>
              <a:t>: Password; </a:t>
            </a:r>
            <a:r>
              <a:rPr lang="en-GB" sz="1800" dirty="0" err="1">
                <a:latin typeface="Courier"/>
              </a:rPr>
              <a:t>var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 err="1">
                <a:latin typeface="Courier"/>
              </a:rPr>
              <a:t>fails:int</a:t>
            </a:r>
            <a:r>
              <a:rPr lang="en-GB" sz="1800" dirty="0">
                <a:latin typeface="Courier"/>
              </a:rPr>
              <a:t>; };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18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sync </a:t>
            </a:r>
            <a:r>
              <a:rPr lang="en-GB" sz="1800" dirty="0" err="1">
                <a:latin typeface="Courier"/>
              </a:rPr>
              <a:t>register(name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 err="1">
                <a:latin typeface="Courier"/>
              </a:rPr>
              <a:t>pw:Password</a:t>
            </a:r>
            <a:r>
              <a:rPr lang="en-GB" sz="1800" dirty="0">
                <a:latin typeface="Courier"/>
              </a:rPr>
              <a:t>)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  unless (</a:t>
            </a:r>
            <a:r>
              <a:rPr lang="en-GB" sz="1800" dirty="0" err="1">
                <a:latin typeface="Courier"/>
              </a:rPr>
              <a:t>users.has?(name</a:t>
            </a:r>
            <a:r>
              <a:rPr lang="en-GB" sz="1800" dirty="0">
                <a:latin typeface="Courier"/>
              </a:rPr>
              <a:t>))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    </a:t>
            </a:r>
            <a:r>
              <a:rPr lang="en-GB" sz="1800" dirty="0" err="1">
                <a:latin typeface="Courier"/>
              </a:rPr>
              <a:t>users(name</a:t>
            </a:r>
            <a:r>
              <a:rPr lang="en-GB" sz="1800" dirty="0">
                <a:latin typeface="Courier"/>
              </a:rPr>
              <a:t>) := {: </a:t>
            </a:r>
            <a:r>
              <a:rPr lang="en-GB" sz="1800" dirty="0" err="1">
                <a:latin typeface="Courier"/>
              </a:rPr>
              <a:t>pw</a:t>
            </a:r>
            <a:r>
              <a:rPr lang="en-GB" sz="1800" dirty="0">
                <a:latin typeface="Courier"/>
              </a:rPr>
              <a:t>, fails:0 :};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  }}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18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sync </a:t>
            </a:r>
            <a:r>
              <a:rPr lang="en-GB" sz="1800" dirty="0" err="1">
                <a:latin typeface="Courier"/>
              </a:rPr>
              <a:t>confirm?(name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 err="1">
                <a:latin typeface="Courier"/>
              </a:rPr>
              <a:t>attempt:string</a:t>
            </a:r>
            <a:r>
              <a:rPr lang="en-GB" sz="1800" dirty="0">
                <a:latin typeface="Courier"/>
              </a:rPr>
              <a:t>)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  if (</a:t>
            </a:r>
            <a:r>
              <a:rPr lang="en-GB" sz="1800" dirty="0" err="1">
                <a:latin typeface="Courier"/>
              </a:rPr>
              <a:t>users(name</a:t>
            </a:r>
            <a:r>
              <a:rPr lang="en-GB" sz="1800" dirty="0">
                <a:latin typeface="Courier"/>
              </a:rPr>
              <a:t>) ~ {: </a:t>
            </a:r>
            <a:r>
              <a:rPr lang="en-GB" sz="1800" dirty="0" err="1">
                <a:latin typeface="Courier"/>
              </a:rPr>
              <a:t>pw</a:t>
            </a:r>
            <a:r>
              <a:rPr lang="en-GB" sz="1800" dirty="0">
                <a:latin typeface="Courier"/>
              </a:rPr>
              <a:t> :})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    if (</a:t>
            </a:r>
            <a:r>
              <a:rPr lang="en-GB" sz="1800" dirty="0" err="1">
                <a:latin typeface="Courier"/>
              </a:rPr>
              <a:t>pw.is?(attempt</a:t>
            </a:r>
            <a:r>
              <a:rPr lang="en-GB" sz="1800" dirty="0">
                <a:latin typeface="Courier"/>
              </a:rPr>
              <a:t>)) return true;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    else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      </a:t>
            </a:r>
            <a:r>
              <a:rPr lang="en-GB" sz="1800" dirty="0" err="1">
                <a:latin typeface="Courier"/>
              </a:rPr>
              <a:t>users(name).fails</a:t>
            </a:r>
            <a:r>
              <a:rPr lang="en-GB" sz="1800" dirty="0">
                <a:latin typeface="Courier"/>
              </a:rPr>
              <a:t> += 1;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      return false;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    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  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  else {return false;}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18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sync </a:t>
            </a:r>
            <a:r>
              <a:rPr lang="en-GB" sz="1800" dirty="0" err="1">
                <a:latin typeface="Courier"/>
              </a:rPr>
              <a:t>nFails(name</a:t>
            </a:r>
            <a:r>
              <a:rPr lang="en-GB" sz="1800" dirty="0">
                <a:latin typeface="Courier"/>
              </a:rPr>
              <a:t>) =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800" dirty="0">
                <a:latin typeface="Courier"/>
              </a:rPr>
              <a:t>  (</a:t>
            </a:r>
            <a:r>
              <a:rPr lang="en-GB" sz="1800" dirty="0" err="1">
                <a:latin typeface="Courier"/>
              </a:rPr>
              <a:t>n</a:t>
            </a:r>
            <a:r>
              <a:rPr lang="en-GB" sz="1800" dirty="0">
                <a:latin typeface="Courier"/>
              </a:rPr>
              <a:t> if </a:t>
            </a:r>
            <a:r>
              <a:rPr lang="en-GB" sz="1800" dirty="0" err="1">
                <a:latin typeface="Courier"/>
              </a:rPr>
              <a:t>users(name</a:t>
            </a:r>
            <a:r>
              <a:rPr lang="en-GB" sz="1800" dirty="0">
                <a:latin typeface="Courier"/>
              </a:rPr>
              <a:t>) ~ {: </a:t>
            </a:r>
            <a:r>
              <a:rPr lang="en-GB" sz="1800" dirty="0" err="1">
                <a:latin typeface="Courier"/>
              </a:rPr>
              <a:t>fails:n</a:t>
            </a:r>
            <a:r>
              <a:rPr lang="en-GB" sz="1800" dirty="0">
                <a:latin typeface="Courier"/>
              </a:rPr>
              <a:t> :} else null);  </a:t>
            </a:r>
          </a:p>
        </p:txBody>
      </p:sp>
      <p:sp>
        <p:nvSpPr>
          <p:cNvPr id="49156" name="AutoShape 3"/>
          <p:cNvSpPr>
            <a:spLocks/>
          </p:cNvSpPr>
          <p:nvPr/>
        </p:nvSpPr>
        <p:spPr bwMode="auto">
          <a:xfrm>
            <a:off x="6411913" y="1189038"/>
            <a:ext cx="2336800" cy="354012"/>
          </a:xfrm>
          <a:prstGeom prst="borderCallout2">
            <a:avLst>
              <a:gd name="adj1" fmla="val 46125"/>
              <a:gd name="adj2" fmla="val -3861"/>
              <a:gd name="adj3" fmla="val 76324"/>
              <a:gd name="adj4" fmla="val -86042"/>
              <a:gd name="adj5" fmla="val 203806"/>
              <a:gd name="adj6" fmla="val -15794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Use module</a:t>
            </a:r>
          </a:p>
        </p:txBody>
      </p:sp>
      <p:sp>
        <p:nvSpPr>
          <p:cNvPr id="49157" name="AutoShape 4"/>
          <p:cNvSpPr>
            <a:spLocks/>
          </p:cNvSpPr>
          <p:nvPr/>
        </p:nvSpPr>
        <p:spPr bwMode="auto">
          <a:xfrm>
            <a:off x="6411913" y="1682750"/>
            <a:ext cx="3428999" cy="367878"/>
          </a:xfrm>
          <a:prstGeom prst="borderCallout2">
            <a:avLst>
              <a:gd name="adj1" fmla="val 46088"/>
              <a:gd name="adj2" fmla="val -2273"/>
              <a:gd name="adj3" fmla="val 111574"/>
              <a:gd name="adj4" fmla="val -60056"/>
              <a:gd name="adj5" fmla="val 213884"/>
              <a:gd name="adj6" fmla="val -73333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square" lIns="0" tIns="45000" rIns="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dirty="0">
                <a:solidFill>
                  <a:srgbClr val="000000"/>
                </a:solidFill>
                <a:ea typeface="MS Gothic" charset="0"/>
                <a:cs typeface="MS Gothic" charset="0"/>
              </a:rPr>
              <a:t>indexed by name, two data fields </a:t>
            </a:r>
          </a:p>
        </p:txBody>
      </p:sp>
      <p:sp>
        <p:nvSpPr>
          <p:cNvPr id="49158" name="AutoShape 5"/>
          <p:cNvSpPr>
            <a:spLocks/>
          </p:cNvSpPr>
          <p:nvPr/>
        </p:nvSpPr>
        <p:spPr bwMode="auto">
          <a:xfrm>
            <a:off x="6467475" y="3859213"/>
            <a:ext cx="1687513" cy="354012"/>
          </a:xfrm>
          <a:prstGeom prst="borderCallout2">
            <a:avLst>
              <a:gd name="adj1" fmla="val 46088"/>
              <a:gd name="adj2" fmla="val -5352"/>
              <a:gd name="adj3" fmla="val 25481"/>
              <a:gd name="adj4" fmla="val -196755"/>
              <a:gd name="adj5" fmla="val -56343"/>
              <a:gd name="adj6" fmla="val -20569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insert row</a:t>
            </a:r>
          </a:p>
        </p:txBody>
      </p:sp>
      <p:sp>
        <p:nvSpPr>
          <p:cNvPr id="49159" name="AutoShape 6"/>
          <p:cNvSpPr>
            <a:spLocks/>
          </p:cNvSpPr>
          <p:nvPr/>
        </p:nvSpPr>
        <p:spPr bwMode="auto">
          <a:xfrm>
            <a:off x="6446838" y="3408363"/>
            <a:ext cx="1687512" cy="354012"/>
          </a:xfrm>
          <a:prstGeom prst="borderCallout2">
            <a:avLst>
              <a:gd name="adj1" fmla="val 46088"/>
              <a:gd name="adj2" fmla="val -5352"/>
              <a:gd name="adj3" fmla="val 116648"/>
              <a:gd name="adj4" fmla="val -126625"/>
              <a:gd name="adj5" fmla="val 57662"/>
              <a:gd name="adj6" fmla="val -145208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abbrev. pw:pw</a:t>
            </a:r>
          </a:p>
        </p:txBody>
      </p:sp>
      <p:sp>
        <p:nvSpPr>
          <p:cNvPr id="49160" name="AutoShape 7"/>
          <p:cNvSpPr>
            <a:spLocks/>
          </p:cNvSpPr>
          <p:nvPr/>
        </p:nvSpPr>
        <p:spPr bwMode="auto">
          <a:xfrm>
            <a:off x="6484938" y="4356100"/>
            <a:ext cx="3319462" cy="354013"/>
          </a:xfrm>
          <a:prstGeom prst="borderCallout2">
            <a:avLst>
              <a:gd name="adj1" fmla="val 46088"/>
              <a:gd name="adj2" fmla="val -2708"/>
              <a:gd name="adj3" fmla="val 13194"/>
              <a:gd name="adj4" fmla="val -9185"/>
              <a:gd name="adj5" fmla="val 3347"/>
              <a:gd name="adj6" fmla="val -46278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test presence and bind pw</a:t>
            </a:r>
          </a:p>
        </p:txBody>
      </p:sp>
      <p:sp>
        <p:nvSpPr>
          <p:cNvPr id="49161" name="AutoShape 8"/>
          <p:cNvSpPr>
            <a:spLocks/>
          </p:cNvSpPr>
          <p:nvPr/>
        </p:nvSpPr>
        <p:spPr bwMode="auto">
          <a:xfrm>
            <a:off x="6467475" y="4811713"/>
            <a:ext cx="1687513" cy="354012"/>
          </a:xfrm>
          <a:prstGeom prst="borderCallout2">
            <a:avLst>
              <a:gd name="adj1" fmla="val 46088"/>
              <a:gd name="adj2" fmla="val -5352"/>
              <a:gd name="adj3" fmla="val 22333"/>
              <a:gd name="adj4" fmla="val -219435"/>
              <a:gd name="adj5" fmla="val -20301"/>
              <a:gd name="adj6" fmla="val -234583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method call</a:t>
            </a:r>
          </a:p>
        </p:txBody>
      </p:sp>
      <p:sp>
        <p:nvSpPr>
          <p:cNvPr id="49162" name="AutoShape 9"/>
          <p:cNvSpPr>
            <a:spLocks/>
          </p:cNvSpPr>
          <p:nvPr/>
        </p:nvSpPr>
        <p:spPr bwMode="auto">
          <a:xfrm>
            <a:off x="6480175" y="5276850"/>
            <a:ext cx="1687513" cy="354013"/>
          </a:xfrm>
          <a:prstGeom prst="borderCallout2">
            <a:avLst>
              <a:gd name="adj1" fmla="val 46088"/>
              <a:gd name="adj2" fmla="val -5352"/>
              <a:gd name="adj3" fmla="val 31977"/>
              <a:gd name="adj4" fmla="val -162343"/>
              <a:gd name="adj5" fmla="val -17153"/>
              <a:gd name="adj6" fmla="val -174736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mutate table</a:t>
            </a:r>
          </a:p>
        </p:txBody>
      </p:sp>
      <p:sp>
        <p:nvSpPr>
          <p:cNvPr id="49163" name="AutoShape 10"/>
          <p:cNvSpPr>
            <a:spLocks/>
          </p:cNvSpPr>
          <p:nvPr/>
        </p:nvSpPr>
        <p:spPr bwMode="auto">
          <a:xfrm>
            <a:off x="6446838" y="2932113"/>
            <a:ext cx="1687512" cy="354012"/>
          </a:xfrm>
          <a:prstGeom prst="borderCallout2">
            <a:avLst>
              <a:gd name="adj1" fmla="val 46088"/>
              <a:gd name="adj2" fmla="val -5352"/>
              <a:gd name="adj3" fmla="val 21722"/>
              <a:gd name="adj4" fmla="val -31616"/>
              <a:gd name="adj5" fmla="val 106903"/>
              <a:gd name="adj6" fmla="val -47449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record ctor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Status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913" y="1493838"/>
            <a:ext cx="8772525" cy="493871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Interpreter: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Complete reference implementation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Goals: </a:t>
            </a:r>
            <a:r>
              <a:rPr lang="en-GB" dirty="0" err="1">
                <a:latin typeface="Arial" pitchFamily="-65" charset="0"/>
              </a:rPr>
              <a:t>testbed</a:t>
            </a:r>
            <a:r>
              <a:rPr lang="en-GB" dirty="0">
                <a:latin typeface="Arial" pitchFamily="-65" charset="0"/>
              </a:rPr>
              <a:t>, correctness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Compiler: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Being updated to current version of Thorn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Compiles Thorn to JVM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Goals: Strong implementation of Thorn.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Takes advantage of types and patterns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>
                <a:latin typeface="Arial" pitchFamily="-65" charset="0"/>
              </a:rPr>
              <a:t>Plugins</a:t>
            </a:r>
            <a:r>
              <a:rPr lang="en-GB" dirty="0">
                <a:latin typeface="Arial" pitchFamily="-65" charset="0"/>
              </a:rPr>
              <a:t> for extensibility.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Web Portal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>
                <a:latin typeface="Arial" pitchFamily="-65" charset="0"/>
              </a:rPr>
              <a:t>http://www.thorn-lang.</a:t>
            </a:r>
            <a:r>
              <a:rPr lang="en-GB" dirty="0" err="1" smtClean="0">
                <a:latin typeface="Arial" pitchFamily="-65" charset="0"/>
              </a:rPr>
              <a:t>org</a:t>
            </a:r>
            <a:endParaRPr lang="en-GB" dirty="0" smtClean="0">
              <a:latin typeface="Arial" pitchFamily="-65" charset="0"/>
            </a:endParaRP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Arial" pitchFamily="-65" charset="0"/>
              </a:rPr>
              <a:t>Demo </a:t>
            </a:r>
            <a:endParaRPr lang="en-GB" dirty="0">
              <a:latin typeface="Arial" pitchFamily="-65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Conclusion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7550" y="1323975"/>
            <a:ext cx="8772525" cy="595947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Scripting language designed for robustness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Encourages some good software engineering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(by making them easy and immediately helpful)‏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Generality and Power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Full programming language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Sugar to sweeten many common patterns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Core features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Distribution / concurrency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Multiple-inheritance object system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Rich set of built-in types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Patterns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Queries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Modules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>
              <a:latin typeface="Arial" pitchFamily="-65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The Points of Thorn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7550" y="1684338"/>
            <a:ext cx="8772525" cy="5200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Arial" pitchFamily="-65" charset="0"/>
              </a:rPr>
              <a:t>Scripting language for network and web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Arial" pitchFamily="-65" charset="0"/>
              </a:rPr>
              <a:t>cf. Python, PHP, Ruby, </a:t>
            </a:r>
            <a:r>
              <a:rPr lang="en-GB" sz="2400" dirty="0" err="1">
                <a:latin typeface="Arial" pitchFamily="-65" charset="0"/>
              </a:rPr>
              <a:t>Clojure</a:t>
            </a:r>
            <a:r>
              <a:rPr lang="en-GB" sz="2400" dirty="0">
                <a:latin typeface="Arial" pitchFamily="-65" charset="0"/>
              </a:rPr>
              <a:t>, etc.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Arial" pitchFamily="-65" charset="0"/>
              </a:rPr>
              <a:t>Path to industrial strength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Arial" pitchFamily="-65" charset="0"/>
              </a:rPr>
              <a:t>Hope: better support for large programs.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Arial" pitchFamily="-65" charset="0"/>
              </a:rPr>
              <a:t>Seduce programmers to good software engineering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Arial" pitchFamily="-65" charset="0"/>
              </a:rPr>
              <a:t>Provide immediate value </a:t>
            </a:r>
            <a:endParaRPr lang="en-GB" sz="2400" dirty="0" smtClean="0">
              <a:latin typeface="Arial" pitchFamily="-65" charset="0"/>
            </a:endParaRP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smtClean="0">
                <a:latin typeface="Arial" pitchFamily="-65" charset="0"/>
              </a:rPr>
              <a:t>Provide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Arial" pitchFamily="-65" charset="0"/>
              </a:rPr>
              <a:t>The general case</a:t>
            </a:r>
            <a:endParaRPr lang="en-GB" sz="2400" dirty="0" smtClean="0">
              <a:latin typeface="Arial" pitchFamily="-65" charset="0"/>
            </a:endParaRP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smtClean="0">
                <a:latin typeface="Arial" pitchFamily="-65" charset="0"/>
              </a:rPr>
              <a:t>Some common cases</a:t>
            </a:r>
            <a:endParaRPr lang="en-GB" sz="2400" dirty="0">
              <a:latin typeface="Arial" pitchFamily="-65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 Slides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pitchFamily="-65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Patterns and Bindings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8482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Courier"/>
              </a:rPr>
              <a:t>fun sum([]) = 0;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Courier"/>
              </a:rPr>
              <a:t>  | </a:t>
            </a:r>
            <a:r>
              <a:rPr lang="en-GB" sz="2800" dirty="0" err="1">
                <a:latin typeface="Courier"/>
              </a:rPr>
              <a:t>sum([x,y</a:t>
            </a:r>
            <a:r>
              <a:rPr lang="en-GB" sz="2800" dirty="0">
                <a:latin typeface="Courier"/>
              </a:rPr>
              <a:t>...]) = </a:t>
            </a:r>
            <a:r>
              <a:rPr lang="en-GB" sz="2800" dirty="0" err="1">
                <a:latin typeface="Courier"/>
              </a:rPr>
              <a:t>x+sum(y</a:t>
            </a:r>
            <a:r>
              <a:rPr lang="en-GB" sz="2800" dirty="0">
                <a:latin typeface="Courier"/>
              </a:rPr>
              <a:t>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Courier"/>
              </a:rPr>
              <a:t>fun sum([]) = 0;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Courier"/>
              </a:rPr>
              <a:t>  | </a:t>
            </a:r>
            <a:r>
              <a:rPr lang="en-GB" sz="2800" dirty="0" err="1">
                <a:latin typeface="Courier"/>
              </a:rPr>
              <a:t>sum([x:int,y</a:t>
            </a:r>
            <a:r>
              <a:rPr lang="en-GB" sz="2800" dirty="0">
                <a:latin typeface="Courier"/>
              </a:rPr>
              <a:t>...]) = </a:t>
            </a:r>
            <a:r>
              <a:rPr lang="en-GB" sz="2800" dirty="0" err="1">
                <a:latin typeface="Courier"/>
              </a:rPr>
              <a:t>x+sum(y</a:t>
            </a:r>
            <a:r>
              <a:rPr lang="en-GB" sz="2800" dirty="0">
                <a:latin typeface="Courier"/>
              </a:rPr>
              <a:t>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8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Courier"/>
              </a:rPr>
              <a:t>fun </a:t>
            </a:r>
            <a:r>
              <a:rPr lang="en-GB" sz="2800" dirty="0" err="1">
                <a:latin typeface="Courier"/>
              </a:rPr>
              <a:t>sum</a:t>
            </a:r>
            <a:r>
              <a:rPr lang="en-GB" sz="2800" dirty="0" err="1" smtClean="0">
                <a:latin typeface="Courier"/>
              </a:rPr>
              <a:t>(L</a:t>
            </a:r>
            <a:r>
              <a:rPr lang="en-GB" sz="2800" dirty="0" smtClean="0">
                <a:latin typeface="Courier"/>
              </a:rPr>
              <a:t>) </a:t>
            </a:r>
            <a:r>
              <a:rPr lang="en-GB" sz="2800" dirty="0">
                <a:latin typeface="Courier"/>
              </a:rPr>
              <a:t>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Courier"/>
              </a:rPr>
              <a:t>     if </a:t>
            </a:r>
            <a:r>
              <a:rPr lang="en-GB" sz="2800" dirty="0" smtClean="0">
                <a:latin typeface="Courier"/>
              </a:rPr>
              <a:t>(L ~ </a:t>
            </a:r>
            <a:r>
              <a:rPr lang="en-GB" sz="2800" dirty="0">
                <a:latin typeface="Courier"/>
              </a:rPr>
              <a:t>[</a:t>
            </a:r>
            <a:r>
              <a:rPr lang="en-GB" sz="2800" dirty="0" err="1">
                <a:latin typeface="Courier"/>
              </a:rPr>
              <a:t>x,y</a:t>
            </a:r>
            <a:r>
              <a:rPr lang="en-GB" sz="2800" dirty="0">
                <a:latin typeface="Courier"/>
              </a:rPr>
              <a:t>...]) </a:t>
            </a:r>
          </a:p>
          <a:p>
            <a:pPr lvl="3" eaLnBrk="1">
              <a:lnSpc>
                <a:spcPct val="83000"/>
              </a:lnSpc>
              <a:buFont typeface="Symbol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 err="1">
                <a:latin typeface="Courier"/>
              </a:rPr>
              <a:t>x</a:t>
            </a:r>
            <a:r>
              <a:rPr lang="en-GB" sz="2800" dirty="0">
                <a:latin typeface="Courier"/>
              </a:rPr>
              <a:t> + </a:t>
            </a:r>
            <a:r>
              <a:rPr lang="en-GB" sz="2800" dirty="0" err="1">
                <a:latin typeface="Courier"/>
              </a:rPr>
              <a:t>sum(y</a:t>
            </a:r>
            <a:r>
              <a:rPr lang="en-GB" sz="2800" dirty="0">
                <a:latin typeface="Courier"/>
              </a:rPr>
              <a:t>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Courier"/>
              </a:rPr>
              <a:t>     else 0;   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latin typeface="Courier"/>
              </a:rPr>
              <a:t>  }</a:t>
            </a:r>
          </a:p>
        </p:txBody>
      </p:sp>
      <p:sp>
        <p:nvSpPr>
          <p:cNvPr id="38916" name="AutoShape 3"/>
          <p:cNvSpPr>
            <a:spLocks/>
          </p:cNvSpPr>
          <p:nvPr/>
        </p:nvSpPr>
        <p:spPr bwMode="auto">
          <a:xfrm>
            <a:off x="5375275" y="1163638"/>
            <a:ext cx="2336800" cy="354012"/>
          </a:xfrm>
          <a:prstGeom prst="borderCallout2">
            <a:avLst>
              <a:gd name="adj1" fmla="val 46125"/>
              <a:gd name="adj2" fmla="val -3861"/>
              <a:gd name="adj3" fmla="val 91065"/>
              <a:gd name="adj4" fmla="val -79898"/>
              <a:gd name="adj5" fmla="val 228625"/>
              <a:gd name="adj6" fmla="val -105741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Match empty list</a:t>
            </a:r>
          </a:p>
        </p:txBody>
      </p:sp>
      <p:sp>
        <p:nvSpPr>
          <p:cNvPr id="38917" name="AutoShape 4"/>
          <p:cNvSpPr>
            <a:spLocks/>
          </p:cNvSpPr>
          <p:nvPr/>
        </p:nvSpPr>
        <p:spPr bwMode="auto">
          <a:xfrm>
            <a:off x="4964112" y="3856037"/>
            <a:ext cx="4727575" cy="619125"/>
          </a:xfrm>
          <a:prstGeom prst="borderCallout2">
            <a:avLst>
              <a:gd name="adj1" fmla="val 79185"/>
              <a:gd name="adj2" fmla="val -1903"/>
              <a:gd name="adj3" fmla="val 91847"/>
              <a:gd name="adj4" fmla="val -10079"/>
              <a:gd name="adj5" fmla="val 187718"/>
              <a:gd name="adj6" fmla="val -20380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Does it match?  If so, bind x,y, in 'then' clause</a:t>
            </a:r>
          </a:p>
        </p:txBody>
      </p:sp>
      <p:sp>
        <p:nvSpPr>
          <p:cNvPr id="38918" name="AutoShape 5"/>
          <p:cNvSpPr>
            <a:spLocks/>
          </p:cNvSpPr>
          <p:nvPr/>
        </p:nvSpPr>
        <p:spPr bwMode="auto">
          <a:xfrm>
            <a:off x="6029325" y="1814513"/>
            <a:ext cx="3810000" cy="354012"/>
          </a:xfrm>
          <a:prstGeom prst="borderCallout2">
            <a:avLst>
              <a:gd name="adj1" fmla="val 46088"/>
              <a:gd name="adj2" fmla="val -2352"/>
              <a:gd name="adj3" fmla="val 48324"/>
              <a:gd name="adj4" fmla="val -32917"/>
              <a:gd name="adj5" fmla="val 140000"/>
              <a:gd name="adj6" fmla="val -4907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Match list with car x and cdr y</a:t>
            </a:r>
          </a:p>
        </p:txBody>
      </p:sp>
      <p:sp>
        <p:nvSpPr>
          <p:cNvPr id="38919" name="AutoShape 6"/>
          <p:cNvSpPr>
            <a:spLocks/>
          </p:cNvSpPr>
          <p:nvPr/>
        </p:nvSpPr>
        <p:spPr bwMode="auto">
          <a:xfrm>
            <a:off x="5994400" y="2973388"/>
            <a:ext cx="4086225" cy="407987"/>
          </a:xfrm>
          <a:prstGeom prst="borderCallout2">
            <a:avLst>
              <a:gd name="adj1" fmla="val 69875"/>
              <a:gd name="adj2" fmla="val -2199"/>
              <a:gd name="adj3" fmla="val 80912"/>
              <a:gd name="adj4" fmla="val -31412"/>
              <a:gd name="adj5" fmla="val 171199"/>
              <a:gd name="adj6" fmla="val -53755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Match list with </a:t>
            </a:r>
            <a:r>
              <a:rPr lang="en-GB" i="1">
                <a:solidFill>
                  <a:srgbClr val="000000"/>
                </a:solidFill>
                <a:ea typeface="MS Gothic" charset="0"/>
                <a:cs typeface="MS Gothic" charset="0"/>
              </a:rPr>
              <a:t>integer</a:t>
            </a: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 car x and cdr 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Matching and Scopes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93871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Match bindings available in guarded </a:t>
            </a:r>
            <a:r>
              <a:rPr lang="en-GB" dirty="0" smtClean="0">
                <a:latin typeface="Arial" pitchFamily="-65" charset="0"/>
              </a:rPr>
              <a:t>code</a:t>
            </a:r>
          </a:p>
          <a:p>
            <a:pPr eaLnBrk="1"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Arial" pitchFamily="-65" charset="0"/>
              </a:rPr>
              <a:t>  </a:t>
            </a:r>
            <a:r>
              <a:rPr lang="en-GB" dirty="0" smtClean="0">
                <a:latin typeface="Arial" pitchFamily="-65" charset="0"/>
              </a:rPr>
              <a:t> </a:t>
            </a:r>
            <a:br>
              <a:rPr lang="en-GB" dirty="0" smtClean="0">
                <a:latin typeface="Arial" pitchFamily="-65" charset="0"/>
              </a:rPr>
            </a:br>
            <a:r>
              <a:rPr lang="en-GB" dirty="0" smtClean="0">
                <a:latin typeface="Arial" pitchFamily="-65" charset="0"/>
              </a:rPr>
              <a:t/>
            </a:r>
            <a:br>
              <a:rPr lang="en-GB" dirty="0" smtClean="0">
                <a:latin typeface="Arial" pitchFamily="-65" charset="0"/>
              </a:rPr>
            </a:br>
            <a:endParaRPr lang="en-GB" sz="2400" dirty="0" smtClean="0">
              <a:latin typeface="Courier"/>
            </a:endParaRP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>
                <a:latin typeface="Courier"/>
                <a:cs typeface="Courier"/>
              </a:rPr>
              <a:t>until </a:t>
            </a:r>
            <a:r>
              <a:rPr lang="en-GB" dirty="0">
                <a:latin typeface="Arial" pitchFamily="-65" charset="0"/>
              </a:rPr>
              <a:t>guards code </a:t>
            </a:r>
            <a:r>
              <a:rPr lang="en-GB" i="1" dirty="0">
                <a:latin typeface="Arial" pitchFamily="-65" charset="0"/>
              </a:rPr>
              <a:t>after </a:t>
            </a:r>
            <a:r>
              <a:rPr lang="en-GB" i="1" dirty="0" smtClean="0">
                <a:latin typeface="Arial" pitchFamily="-65" charset="0"/>
              </a:rPr>
              <a:t>loop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i="1" dirty="0">
                <a:latin typeface="Courier"/>
              </a:rPr>
              <a:t>  </a:t>
            </a:r>
            <a:r>
              <a:rPr lang="en-GB" sz="2400" i="1" dirty="0" smtClean="0">
                <a:latin typeface="Courier"/>
              </a:rPr>
              <a:t> </a:t>
            </a:r>
            <a:endParaRPr lang="en-GB" sz="2400" dirty="0">
              <a:latin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5112" y="2636837"/>
            <a:ext cx="4265936" cy="10669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 </a:t>
            </a:r>
            <a:r>
              <a:rPr lang="en-GB" dirty="0" err="1" smtClean="0">
                <a:latin typeface="Courier"/>
              </a:rPr>
              <a:t>var</a:t>
            </a:r>
            <a:r>
              <a:rPr lang="en-GB" dirty="0" smtClean="0">
                <a:latin typeface="Courier"/>
              </a:rPr>
              <a:t> L := [1,2,3]; </a:t>
            </a:r>
            <a:r>
              <a:rPr lang="en-GB" dirty="0" err="1" smtClean="0">
                <a:latin typeface="Courier"/>
              </a:rPr>
              <a:t>var</a:t>
            </a:r>
            <a:r>
              <a:rPr lang="en-GB" dirty="0" smtClean="0">
                <a:latin typeface="Courier"/>
              </a:rPr>
              <a:t> </a:t>
            </a:r>
            <a:r>
              <a:rPr lang="en-GB" dirty="0" err="1" smtClean="0">
                <a:latin typeface="Courier"/>
              </a:rPr>
              <a:t>s</a:t>
            </a:r>
            <a:r>
              <a:rPr lang="en-GB" dirty="0" smtClean="0">
                <a:latin typeface="Courier"/>
              </a:rPr>
              <a:t> := 0;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Courier"/>
              </a:rPr>
              <a:t>  while (L ~ [</a:t>
            </a:r>
            <a:r>
              <a:rPr lang="en-GB" dirty="0" err="1" smtClean="0">
                <a:latin typeface="Courier"/>
              </a:rPr>
              <a:t>x,y</a:t>
            </a:r>
            <a:r>
              <a:rPr lang="en-GB" dirty="0" smtClean="0">
                <a:latin typeface="Courier"/>
              </a:rPr>
              <a:t>...]) {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Courier"/>
              </a:rPr>
              <a:t>     L := </a:t>
            </a:r>
            <a:r>
              <a:rPr lang="en-GB" dirty="0" err="1" smtClean="0">
                <a:latin typeface="Courier"/>
              </a:rPr>
              <a:t>y</a:t>
            </a:r>
            <a:r>
              <a:rPr lang="en-GB" dirty="0" smtClean="0">
                <a:latin typeface="Courier"/>
              </a:rPr>
              <a:t>; </a:t>
            </a:r>
            <a:r>
              <a:rPr lang="en-GB" dirty="0" err="1" smtClean="0">
                <a:latin typeface="Courier"/>
              </a:rPr>
              <a:t>s</a:t>
            </a:r>
            <a:r>
              <a:rPr lang="en-GB" dirty="0" smtClean="0">
                <a:latin typeface="Courier"/>
              </a:rPr>
              <a:t> += </a:t>
            </a:r>
            <a:r>
              <a:rPr lang="en-GB" dirty="0" err="1" smtClean="0">
                <a:latin typeface="Courier"/>
              </a:rPr>
              <a:t>x</a:t>
            </a:r>
            <a:r>
              <a:rPr lang="en-GB" dirty="0" smtClean="0">
                <a:latin typeface="Courier"/>
              </a:rPr>
              <a:t>;     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Courier"/>
              </a:rPr>
              <a:t>  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35112" y="4846637"/>
            <a:ext cx="3924760" cy="14796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 smtClean="0">
                <a:latin typeface="Courier"/>
              </a:rPr>
              <a:t>p</a:t>
            </a:r>
            <a:r>
              <a:rPr lang="en-GB" dirty="0" smtClean="0">
                <a:latin typeface="Courier"/>
              </a:rPr>
              <a:t> = Person();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Courier"/>
              </a:rPr>
              <a:t>   do {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Courier"/>
              </a:rPr>
              <a:t>      </a:t>
            </a:r>
            <a:r>
              <a:rPr lang="en-GB" dirty="0" err="1" smtClean="0">
                <a:latin typeface="Courier"/>
              </a:rPr>
              <a:t>p.seekSpouse</a:t>
            </a:r>
            <a:r>
              <a:rPr lang="en-GB" dirty="0" smtClean="0">
                <a:latin typeface="Courier"/>
              </a:rPr>
              <a:t>();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Courier"/>
              </a:rPr>
              <a:t>   } until (</a:t>
            </a:r>
            <a:r>
              <a:rPr lang="en-GB" dirty="0" err="1" smtClean="0">
                <a:latin typeface="Courier"/>
              </a:rPr>
              <a:t>p.spouse</a:t>
            </a:r>
            <a:r>
              <a:rPr lang="en-GB" dirty="0" smtClean="0">
                <a:latin typeface="Courier"/>
              </a:rPr>
              <a:t> ~ +</a:t>
            </a:r>
            <a:r>
              <a:rPr lang="en-GB" dirty="0" err="1" smtClean="0">
                <a:latin typeface="Courier"/>
              </a:rPr>
              <a:t>q</a:t>
            </a:r>
            <a:r>
              <a:rPr lang="en-GB" dirty="0" smtClean="0">
                <a:latin typeface="Courier"/>
              </a:rPr>
              <a:t>);</a:t>
            </a:r>
          </a:p>
          <a:p>
            <a:pPr>
              <a:lnSpc>
                <a:spcPct val="8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>
                <a:latin typeface="Courier"/>
              </a:rPr>
              <a:t>   </a:t>
            </a:r>
            <a:r>
              <a:rPr lang="en-GB" dirty="0" err="1" smtClean="0">
                <a:latin typeface="Courier"/>
              </a:rPr>
              <a:t>liveHappily(p,q</a:t>
            </a:r>
            <a:r>
              <a:rPr lang="en-GB" dirty="0" smtClean="0">
                <a:latin typeface="Courier"/>
              </a:rPr>
              <a:t>);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Authorization Client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638300"/>
            <a:ext cx="8772525" cy="50911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auth &lt;-&gt; </a:t>
            </a:r>
            <a:r>
              <a:rPr lang="en-GB" sz="2000" dirty="0" err="1">
                <a:latin typeface="Courier"/>
              </a:rPr>
              <a:t>register("Bard</a:t>
            </a:r>
            <a:r>
              <a:rPr lang="en-GB" sz="2000" dirty="0">
                <a:latin typeface="Courier"/>
              </a:rPr>
              <a:t>", </a:t>
            </a:r>
            <a:r>
              <a:rPr lang="en-GB" sz="2000" dirty="0" err="1">
                <a:latin typeface="Courier"/>
              </a:rPr>
              <a:t>Password("þ</a:t>
            </a:r>
            <a:r>
              <a:rPr lang="en-GB" sz="2000" dirty="0">
                <a:latin typeface="Courier"/>
              </a:rPr>
              <a:t>"));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//Now, try to guess it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err="1">
                <a:latin typeface="Courier"/>
              </a:rPr>
              <a:t>p's</a:t>
            </a:r>
            <a:r>
              <a:rPr lang="en-GB" sz="2000" dirty="0">
                <a:latin typeface="Courier"/>
              </a:rPr>
              <a:t> = ["thorn", "</a:t>
            </a:r>
            <a:r>
              <a:rPr lang="en-GB" sz="2000" dirty="0" err="1">
                <a:latin typeface="Courier"/>
              </a:rPr>
              <a:t>þ</a:t>
            </a:r>
            <a:r>
              <a:rPr lang="en-GB" sz="2000" dirty="0">
                <a:latin typeface="Courier"/>
              </a:rPr>
              <a:t>", "</a:t>
            </a:r>
            <a:r>
              <a:rPr lang="en-GB" sz="2000" dirty="0" err="1">
                <a:latin typeface="Courier"/>
              </a:rPr>
              <a:t>sythyry</a:t>
            </a:r>
            <a:r>
              <a:rPr lang="en-GB" sz="2000" dirty="0">
                <a:latin typeface="Courier"/>
              </a:rPr>
              <a:t>"];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err="1">
                <a:latin typeface="Courier"/>
              </a:rPr>
              <a:t>s</a:t>
            </a:r>
            <a:r>
              <a:rPr lang="en-GB" sz="2000" dirty="0">
                <a:latin typeface="Courier"/>
              </a:rPr>
              <a:t>'</a:t>
            </a:r>
            <a:r>
              <a:rPr lang="en-GB" sz="2000" dirty="0" err="1">
                <a:latin typeface="Courier"/>
              </a:rPr>
              <a:t>s</a:t>
            </a:r>
            <a:r>
              <a:rPr lang="en-GB" sz="2000" dirty="0">
                <a:latin typeface="Courier"/>
              </a:rPr>
              <a:t> = ["", "09", "123"];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g's = %[</a:t>
            </a:r>
            <a:r>
              <a:rPr lang="en-GB" sz="2000" dirty="0" err="1">
                <a:latin typeface="Courier"/>
              </a:rPr>
              <a:t>p+s</a:t>
            </a:r>
            <a:r>
              <a:rPr lang="en-GB" sz="2000" dirty="0">
                <a:latin typeface="Courier"/>
              </a:rPr>
              <a:t> | for </a:t>
            </a:r>
            <a:r>
              <a:rPr lang="en-GB" sz="2000" dirty="0" err="1">
                <a:latin typeface="Courier"/>
              </a:rPr>
              <a:t>p</a:t>
            </a:r>
            <a:r>
              <a:rPr lang="en-GB" sz="2000" dirty="0">
                <a:latin typeface="Courier"/>
              </a:rPr>
              <a:t> &lt;- </a:t>
            </a:r>
            <a:r>
              <a:rPr lang="en-GB" sz="2000" dirty="0" err="1">
                <a:latin typeface="Courier"/>
              </a:rPr>
              <a:t>p's</a:t>
            </a:r>
            <a:r>
              <a:rPr lang="en-GB" sz="2000" dirty="0">
                <a:latin typeface="Courier"/>
              </a:rPr>
              <a:t>, for </a:t>
            </a:r>
            <a:r>
              <a:rPr lang="en-GB" sz="2000" dirty="0" err="1">
                <a:latin typeface="Courier"/>
              </a:rPr>
              <a:t>s</a:t>
            </a:r>
            <a:r>
              <a:rPr lang="en-GB" sz="2000" dirty="0">
                <a:latin typeface="Courier"/>
              </a:rPr>
              <a:t> &lt;- </a:t>
            </a:r>
            <a:r>
              <a:rPr lang="en-GB" sz="2000" dirty="0" err="1">
                <a:latin typeface="Courier"/>
              </a:rPr>
              <a:t>s's</a:t>
            </a:r>
            <a:r>
              <a:rPr lang="en-GB" sz="2000" dirty="0">
                <a:latin typeface="Courier"/>
              </a:rPr>
              <a:t>];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err="1">
                <a:latin typeface="Courier"/>
              </a:rPr>
              <a:t>find(for</a:t>
            </a:r>
            <a:r>
              <a:rPr lang="en-GB" sz="2000" dirty="0">
                <a:latin typeface="Courier"/>
              </a:rPr>
              <a:t> </a:t>
            </a:r>
            <a:r>
              <a:rPr lang="en-GB" sz="2000" dirty="0" err="1">
                <a:latin typeface="Courier"/>
              </a:rPr>
              <a:t>g</a:t>
            </a:r>
            <a:r>
              <a:rPr lang="en-GB" sz="2000" dirty="0">
                <a:latin typeface="Courier"/>
              </a:rPr>
              <a:t> &lt;- g's, if (auth &lt;-&gt; </a:t>
            </a:r>
            <a:r>
              <a:rPr lang="en-GB" sz="2000" dirty="0" err="1">
                <a:latin typeface="Courier"/>
              </a:rPr>
              <a:t>confirm?("Bard</a:t>
            </a:r>
            <a:r>
              <a:rPr lang="en-GB" sz="2000" dirty="0">
                <a:latin typeface="Courier"/>
              </a:rPr>
              <a:t>", </a:t>
            </a:r>
            <a:r>
              <a:rPr lang="en-GB" sz="2000" dirty="0" err="1">
                <a:latin typeface="Courier"/>
              </a:rPr>
              <a:t>g</a:t>
            </a:r>
            <a:r>
              <a:rPr lang="en-GB" sz="2000" dirty="0">
                <a:latin typeface="Courier"/>
              </a:rPr>
              <a:t>)))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  </a:t>
            </a:r>
            <a:r>
              <a:rPr lang="en-GB" sz="2000" dirty="0" err="1">
                <a:latin typeface="Courier"/>
              </a:rPr>
              <a:t>println("Cracked</a:t>
            </a:r>
            <a:r>
              <a:rPr lang="en-GB" sz="2000" dirty="0">
                <a:latin typeface="Courier"/>
              </a:rPr>
              <a:t> it -- $</a:t>
            </a:r>
            <a:r>
              <a:rPr lang="en-GB" sz="2000" dirty="0" err="1">
                <a:latin typeface="Courier"/>
              </a:rPr>
              <a:t>g</a:t>
            </a:r>
            <a:r>
              <a:rPr lang="en-GB" sz="2000" dirty="0">
                <a:latin typeface="Courier"/>
              </a:rPr>
              <a:t>");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else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  </a:t>
            </a:r>
            <a:r>
              <a:rPr lang="en-GB" sz="2000" dirty="0" err="1">
                <a:latin typeface="Courier"/>
              </a:rPr>
              <a:t>println("No</a:t>
            </a:r>
            <a:r>
              <a:rPr lang="en-GB" sz="2000" dirty="0">
                <a:latin typeface="Courier"/>
              </a:rPr>
              <a:t> clue.");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</p:txBody>
      </p:sp>
      <p:sp>
        <p:nvSpPr>
          <p:cNvPr id="51204" name="AutoShape 3"/>
          <p:cNvSpPr>
            <a:spLocks/>
          </p:cNvSpPr>
          <p:nvPr/>
        </p:nvSpPr>
        <p:spPr bwMode="auto">
          <a:xfrm>
            <a:off x="6183313" y="1123950"/>
            <a:ext cx="3603625" cy="354013"/>
          </a:xfrm>
          <a:prstGeom prst="borderCallout2">
            <a:avLst>
              <a:gd name="adj1" fmla="val 46088"/>
              <a:gd name="adj2" fmla="val -2505"/>
              <a:gd name="adj3" fmla="val 69644"/>
              <a:gd name="adj4" fmla="val -46194"/>
              <a:gd name="adj5" fmla="val 131875"/>
              <a:gd name="adj6" fmla="val -7069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RPC</a:t>
            </a:r>
          </a:p>
        </p:txBody>
      </p:sp>
      <p:sp>
        <p:nvSpPr>
          <p:cNvPr id="51205" name="AutoShape 4"/>
          <p:cNvSpPr>
            <a:spLocks/>
          </p:cNvSpPr>
          <p:nvPr/>
        </p:nvSpPr>
        <p:spPr bwMode="auto">
          <a:xfrm>
            <a:off x="6030912" y="4237037"/>
            <a:ext cx="3228974" cy="367878"/>
          </a:xfrm>
          <a:prstGeom prst="borderCallout2">
            <a:avLst>
              <a:gd name="adj1" fmla="val 102829"/>
              <a:gd name="adj2" fmla="val -1231"/>
              <a:gd name="adj3" fmla="val 100500"/>
              <a:gd name="adj4" fmla="val -86854"/>
              <a:gd name="adj5" fmla="val 189106"/>
              <a:gd name="adj6" fmla="val -146078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square"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dirty="0">
                <a:solidFill>
                  <a:srgbClr val="000000"/>
                </a:solidFill>
                <a:ea typeface="MS Gothic" charset="0"/>
                <a:cs typeface="MS Gothic" charset="0"/>
              </a:rPr>
              <a:t>Seek first match and bind '</a:t>
            </a:r>
            <a:r>
              <a:rPr lang="en-GB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g</a:t>
            </a:r>
            <a:r>
              <a:rPr lang="en-GB" dirty="0" smtClean="0">
                <a:solidFill>
                  <a:srgbClr val="000000"/>
                </a:solidFill>
                <a:ea typeface="MS Gothic" charset="0"/>
                <a:cs typeface="MS Gothic" charset="0"/>
              </a:rPr>
              <a:t>'</a:t>
            </a:r>
            <a:endParaRPr lang="en-GB" dirty="0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  <p:sp>
        <p:nvSpPr>
          <p:cNvPr id="51206" name="AutoShape 5"/>
          <p:cNvSpPr>
            <a:spLocks/>
          </p:cNvSpPr>
          <p:nvPr/>
        </p:nvSpPr>
        <p:spPr bwMode="auto">
          <a:xfrm>
            <a:off x="6142038" y="3194050"/>
            <a:ext cx="3603625" cy="354013"/>
          </a:xfrm>
          <a:prstGeom prst="borderCallout2">
            <a:avLst>
              <a:gd name="adj1" fmla="val 46088"/>
              <a:gd name="adj2" fmla="val -2505"/>
              <a:gd name="adj3" fmla="val 39491"/>
              <a:gd name="adj4" fmla="val -15731"/>
              <a:gd name="adj5" fmla="val 111569"/>
              <a:gd name="adj6" fmla="val -28954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 algn="ctr"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list comprehension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Precedents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smtClean="0">
                <a:latin typeface="Arial" pitchFamily="-65" charset="0"/>
              </a:rPr>
              <a:t>Steal good ideas from everywhere</a:t>
            </a:r>
          </a:p>
          <a:p>
            <a:pPr lvl="1" eaLnBrk="1"/>
            <a:r>
              <a:rPr lang="en-US" smtClean="0">
                <a:latin typeface="Arial" pitchFamily="-65" charset="0"/>
              </a:rPr>
              <a:t>(OK, we invented a few)</a:t>
            </a:r>
          </a:p>
          <a:p>
            <a:pPr eaLnBrk="1"/>
            <a:r>
              <a:rPr lang="en-US" smtClean="0">
                <a:latin typeface="Arial" pitchFamily="-65" charset="0"/>
              </a:rPr>
              <a:t>The art is in the harmonious, powerful merge</a:t>
            </a:r>
          </a:p>
          <a:p>
            <a:pPr eaLnBrk="1"/>
            <a:r>
              <a:rPr lang="en-US" smtClean="0">
                <a:latin typeface="Arial" pitchFamily="-65" charset="0"/>
              </a:rPr>
              <a:t>Some influences:</a:t>
            </a:r>
          </a:p>
          <a:p>
            <a:pPr lvl="1" eaLnBrk="1">
              <a:buFont typeface="Symbol" pitchFamily="-65" charset="2"/>
              <a:buNone/>
            </a:pPr>
            <a:endParaRPr lang="en-US" smtClean="0">
              <a:latin typeface="Arial" pitchFamily="-65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58913" y="4237038"/>
          <a:ext cx="7239000" cy="1485900"/>
        </p:xfrm>
        <a:graphic>
          <a:graphicData uri="http://schemas.openxmlformats.org/drawingml/2006/table">
            <a:tbl>
              <a:tblPr/>
              <a:tblGrid>
                <a:gridCol w="1809750"/>
                <a:gridCol w="1809750"/>
                <a:gridCol w="1809750"/>
                <a:gridCol w="1809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Clu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Java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Python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SQL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Concurrent ML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Kava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Ruby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Scala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Erlang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ML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SETL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Scheme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Haskell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Perl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SNOBOL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Smalltalk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Thorn vs. Erlang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pitchFamily="-65" charset="0"/>
              </a:rPr>
              <a:t>Common features</a:t>
            </a:r>
          </a:p>
          <a:p>
            <a:pPr lvl="1"/>
            <a:r>
              <a:rPr lang="en-US" smtClean="0">
                <a:latin typeface="Arial" pitchFamily="-65" charset="0"/>
              </a:rPr>
              <a:t>Similar concurrency &amp; messaging model</a:t>
            </a:r>
          </a:p>
          <a:p>
            <a:pPr lvl="1"/>
            <a:r>
              <a:rPr lang="en-US" smtClean="0">
                <a:latin typeface="Arial" pitchFamily="-65" charset="0"/>
              </a:rPr>
              <a:t>Thorn has RPC and priority built in.</a:t>
            </a:r>
          </a:p>
          <a:p>
            <a:r>
              <a:rPr lang="en-US" smtClean="0">
                <a:latin typeface="Arial" pitchFamily="-65" charset="0"/>
              </a:rPr>
              <a:t>Thorn is a much more conventional language</a:t>
            </a:r>
            <a:endParaRPr lang="en-US" b="1" smtClean="0">
              <a:latin typeface="Arial" pitchFamily="-65" charset="0"/>
            </a:endParaRPr>
          </a:p>
          <a:p>
            <a:pPr lvl="1"/>
            <a:r>
              <a:rPr lang="en-US" b="1" smtClean="0">
                <a:latin typeface="Arial" pitchFamily="-65" charset="0"/>
              </a:rPr>
              <a:t>Semantics: </a:t>
            </a:r>
            <a:r>
              <a:rPr lang="en-US" smtClean="0">
                <a:latin typeface="Arial" pitchFamily="-65" charset="0"/>
              </a:rPr>
              <a:t>Vars, classes, data structures.</a:t>
            </a:r>
          </a:p>
          <a:p>
            <a:pPr lvl="1"/>
            <a:r>
              <a:rPr lang="en-US" b="1" smtClean="0">
                <a:latin typeface="Arial" pitchFamily="-65" charset="0"/>
              </a:rPr>
              <a:t>Syntax: </a:t>
            </a:r>
            <a:r>
              <a:rPr lang="en-US" smtClean="0">
                <a:latin typeface="Arial" pitchFamily="-65" charset="0"/>
              </a:rPr>
              <a:t>Distinction between 'function' and 'process'</a:t>
            </a:r>
            <a:endParaRPr lang="en-US" b="1" smtClean="0">
              <a:latin typeface="Arial" pitchFamily="-65" charset="0"/>
            </a:endParaRPr>
          </a:p>
          <a:p>
            <a:r>
              <a:rPr lang="en-US" smtClean="0">
                <a:latin typeface="Arial" pitchFamily="-65" charset="0"/>
              </a:rPr>
              <a:t>Thorn is honest about mutability</a:t>
            </a:r>
          </a:p>
          <a:p>
            <a:pPr lvl="1"/>
            <a:r>
              <a:rPr lang="en-US" smtClean="0">
                <a:latin typeface="Arial" pitchFamily="-65" charset="0"/>
              </a:rPr>
              <a:t>Typical Erlang processes hold state in parameters</a:t>
            </a:r>
          </a:p>
          <a:p>
            <a:pPr lvl="1"/>
            <a:endParaRPr lang="en-US" smtClean="0">
              <a:latin typeface="Arial" pitchFamily="-65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 server in Erlang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341438"/>
            <a:ext cx="4308475" cy="571499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-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module(au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).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-export([startDB/0, encrypt/1, named/1, add/2, confirm/2, au/0, test/0]).</a:t>
            </a:r>
          </a:p>
          <a:p>
            <a:pPr>
              <a:buFont typeface="Wingdings" pitchFamily="-65" charset="2"/>
              <a:buNone/>
            </a:pPr>
            <a:endParaRPr lang="en-US" sz="1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-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include_lib("stdlib/include/qlc.hrl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").</a:t>
            </a:r>
          </a:p>
          <a:p>
            <a:pPr>
              <a:buFont typeface="Wingdings" pitchFamily="-65" charset="2"/>
              <a:buNone/>
            </a:pPr>
            <a:endParaRPr lang="en-US" sz="1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-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record(authrec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, {name, pw, fails}).</a:t>
            </a:r>
          </a:p>
          <a:p>
            <a:pPr>
              <a:buFont typeface="Wingdings" pitchFamily="-65" charset="2"/>
              <a:buNone/>
            </a:pPr>
            <a:endParaRPr lang="en-US" sz="1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</a:pP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encrypt(PW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 -&gt; {crypt, PW}.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     </a:t>
            </a:r>
          </a:p>
          <a:p>
            <a:pPr>
              <a:buFont typeface="Wingdings" pitchFamily="-65" charset="2"/>
              <a:buNone/>
            </a:pP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startDB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() -&gt;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mnesia:create_schema([node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()]),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mnesia:start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(),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mnesia:create_table(authrec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, [{attributes,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record_info(fields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,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authrec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)}]).</a:t>
            </a:r>
          </a:p>
          <a:p>
            <a:pPr>
              <a:buFont typeface="Wingdings" pitchFamily="-65" charset="2"/>
              <a:buNone/>
            </a:pPr>
            <a:endParaRPr lang="en-US" sz="1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</a:pP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do(Q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 -&gt;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F = fun () -&gt;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qlc:e(Q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 end,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{atomic, Val} =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mnesia:transaction(F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),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Val.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     </a:t>
            </a:r>
          </a:p>
          <a:p>
            <a:pPr>
              <a:buFont typeface="Wingdings" pitchFamily="-65" charset="2"/>
              <a:buNone/>
            </a:pPr>
            <a:endParaRPr lang="en-US" sz="1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</a:pP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named(Name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 -&gt;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do(qlc:q([E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|| E &lt;-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mnesia:table(authrec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),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E#authrec.name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== Name])).</a:t>
            </a:r>
          </a:p>
          <a:p>
            <a:pPr>
              <a:buFont typeface="Wingdings" pitchFamily="-65" charset="2"/>
              <a:buNone/>
            </a:pPr>
            <a:endParaRPr lang="en-US" sz="1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</a:pP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add(Name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,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CryptPW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 -&gt;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InThereNow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=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named(Name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),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if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InThereNow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== [] -&gt;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New = #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authrec{name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=Name, pw=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CryptPW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, fails=0},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F = fun ()  -&gt;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mnesia:write(New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 end,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</a:t>
            </a:r>
            <a:r>
              <a:rPr lang="en-US" sz="1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mnesia:transaction(F</a:t>
            </a: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),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true;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true -&gt;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false</a:t>
            </a:r>
          </a:p>
          <a:p>
            <a:pPr>
              <a:buFont typeface="Wingdings" pitchFamily="-65" charset="2"/>
              <a:buNone/>
            </a:pPr>
            <a:r>
              <a:rPr lang="en-US" sz="1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end.</a:t>
            </a:r>
          </a:p>
          <a:p>
            <a:pPr>
              <a:buFont typeface="Wingdings" pitchFamily="-65" charset="2"/>
              <a:buNone/>
            </a:pPr>
            <a:endParaRPr lang="en-US" sz="8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</a:pPr>
            <a:r>
              <a:rPr lang="en-US" sz="8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112" y="1341437"/>
            <a:ext cx="4310062" cy="5715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-65" charset="2"/>
              <a:buNone/>
              <a:defRPr/>
            </a:pPr>
            <a:r>
              <a:rPr lang="en-US" sz="1000" dirty="0" err="1" smtClean="0">
                <a:latin typeface="Courier"/>
                <a:cs typeface="Courier"/>
              </a:rPr>
              <a:t>confirm(Name</a:t>
            </a:r>
            <a:r>
              <a:rPr lang="en-US" sz="1000" dirty="0" smtClean="0">
                <a:latin typeface="Courier"/>
                <a:cs typeface="Courier"/>
              </a:rPr>
              <a:t>, </a:t>
            </a:r>
            <a:r>
              <a:rPr lang="en-US" sz="1000" dirty="0" err="1" smtClean="0">
                <a:latin typeface="Courier"/>
                <a:cs typeface="Courier"/>
              </a:rPr>
              <a:t>ClearPW</a:t>
            </a:r>
            <a:r>
              <a:rPr lang="en-US" sz="1000" dirty="0" smtClean="0">
                <a:latin typeface="Courier"/>
                <a:cs typeface="Courier"/>
              </a:rPr>
              <a:t>)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</a:t>
            </a:r>
            <a:r>
              <a:rPr lang="en-US" sz="1000" dirty="0" err="1" smtClean="0">
                <a:latin typeface="Courier"/>
                <a:cs typeface="Courier"/>
              </a:rPr>
              <a:t>TryPW</a:t>
            </a:r>
            <a:r>
              <a:rPr lang="en-US" sz="1000" dirty="0" smtClean="0">
                <a:latin typeface="Courier"/>
                <a:cs typeface="Courier"/>
              </a:rPr>
              <a:t> = </a:t>
            </a:r>
            <a:r>
              <a:rPr lang="en-US" sz="1000" dirty="0" err="1" smtClean="0">
                <a:latin typeface="Courier"/>
                <a:cs typeface="Courier"/>
              </a:rPr>
              <a:t>encrypt(ClearPW</a:t>
            </a:r>
            <a:r>
              <a:rPr lang="en-US" sz="1000" dirty="0" smtClean="0">
                <a:latin typeface="Courier"/>
                <a:cs typeface="Courier"/>
              </a:rPr>
              <a:t>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</a:t>
            </a:r>
            <a:r>
              <a:rPr lang="en-US" sz="1000" dirty="0" err="1" smtClean="0">
                <a:latin typeface="Courier"/>
                <a:cs typeface="Courier"/>
              </a:rPr>
              <a:t>InThereNow</a:t>
            </a:r>
            <a:r>
              <a:rPr lang="en-US" sz="1000" dirty="0" smtClean="0">
                <a:latin typeface="Courier"/>
                <a:cs typeface="Courier"/>
              </a:rPr>
              <a:t> = </a:t>
            </a:r>
            <a:r>
              <a:rPr lang="en-US" sz="1000" dirty="0" err="1" smtClean="0">
                <a:latin typeface="Courier"/>
                <a:cs typeface="Courier"/>
              </a:rPr>
              <a:t>named(Name</a:t>
            </a:r>
            <a:r>
              <a:rPr lang="en-US" sz="1000" dirty="0" smtClean="0">
                <a:latin typeface="Courier"/>
                <a:cs typeface="Courier"/>
              </a:rPr>
              <a:t>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if 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</a:t>
            </a:r>
            <a:r>
              <a:rPr lang="en-US" sz="1000" dirty="0" err="1" smtClean="0">
                <a:latin typeface="Courier"/>
                <a:cs typeface="Courier"/>
              </a:rPr>
              <a:t>InThereNow</a:t>
            </a:r>
            <a:r>
              <a:rPr lang="en-US" sz="1000" dirty="0" smtClean="0">
                <a:latin typeface="Courier"/>
                <a:cs typeface="Courier"/>
              </a:rPr>
              <a:t> == [] -&gt; false;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true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[#</a:t>
            </a:r>
            <a:r>
              <a:rPr lang="en-US" sz="1000" dirty="0" err="1" smtClean="0">
                <a:latin typeface="Courier"/>
                <a:cs typeface="Courier"/>
              </a:rPr>
              <a:t>authrec{name</a:t>
            </a:r>
            <a:r>
              <a:rPr lang="en-US" sz="1000" dirty="0" smtClean="0">
                <a:latin typeface="Courier"/>
                <a:cs typeface="Courier"/>
              </a:rPr>
              <a:t>=</a:t>
            </a:r>
            <a:r>
              <a:rPr lang="en-US" sz="1000" dirty="0" err="1" smtClean="0">
                <a:latin typeface="Courier"/>
                <a:cs typeface="Courier"/>
              </a:rPr>
              <a:t>Name,pw</a:t>
            </a:r>
            <a:r>
              <a:rPr lang="en-US" sz="1000" dirty="0" smtClean="0">
                <a:latin typeface="Courier"/>
                <a:cs typeface="Courier"/>
              </a:rPr>
              <a:t>=</a:t>
            </a:r>
            <a:r>
              <a:rPr lang="en-US" sz="1000" dirty="0" err="1" smtClean="0">
                <a:latin typeface="Courier"/>
                <a:cs typeface="Courier"/>
              </a:rPr>
              <a:t>RealPW,fails</a:t>
            </a:r>
            <a:r>
              <a:rPr lang="en-US" sz="1000" dirty="0" smtClean="0">
                <a:latin typeface="Courier"/>
                <a:cs typeface="Courier"/>
              </a:rPr>
              <a:t>=Fails}] = </a:t>
            </a:r>
            <a:r>
              <a:rPr lang="en-US" sz="1000" dirty="0" err="1" smtClean="0">
                <a:latin typeface="Courier"/>
                <a:cs typeface="Courier"/>
              </a:rPr>
              <a:t>InThereNow</a:t>
            </a:r>
            <a:r>
              <a:rPr lang="en-US" sz="1000" dirty="0" smtClean="0">
                <a:latin typeface="Courier"/>
                <a:cs typeface="Courier"/>
              </a:rPr>
              <a:t>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if 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</a:t>
            </a:r>
            <a:r>
              <a:rPr lang="en-US" sz="1000" dirty="0" err="1" smtClean="0">
                <a:latin typeface="Courier"/>
                <a:cs typeface="Courier"/>
              </a:rPr>
              <a:t>RealPW</a:t>
            </a:r>
            <a:r>
              <a:rPr lang="en-US" sz="1000" dirty="0" smtClean="0">
                <a:latin typeface="Courier"/>
                <a:cs typeface="Courier"/>
              </a:rPr>
              <a:t> == </a:t>
            </a:r>
            <a:r>
              <a:rPr lang="en-US" sz="1000" dirty="0" err="1" smtClean="0">
                <a:latin typeface="Courier"/>
                <a:cs typeface="Courier"/>
              </a:rPr>
              <a:t>TryPW</a:t>
            </a:r>
            <a:r>
              <a:rPr lang="en-US" sz="1000" dirty="0" smtClean="0">
                <a:latin typeface="Courier"/>
                <a:cs typeface="Courier"/>
              </a:rPr>
              <a:t>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    true;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true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    New = #</a:t>
            </a:r>
            <a:r>
              <a:rPr lang="en-US" sz="1000" dirty="0" err="1" smtClean="0">
                <a:latin typeface="Courier"/>
                <a:cs typeface="Courier"/>
              </a:rPr>
              <a:t>authrec{name</a:t>
            </a:r>
            <a:r>
              <a:rPr lang="en-US" sz="1000" dirty="0" smtClean="0">
                <a:latin typeface="Courier"/>
                <a:cs typeface="Courier"/>
              </a:rPr>
              <a:t>=Name, pw=</a:t>
            </a:r>
            <a:r>
              <a:rPr lang="en-US" sz="1000" dirty="0" err="1" smtClean="0">
                <a:latin typeface="Courier"/>
                <a:cs typeface="Courier"/>
              </a:rPr>
              <a:t>RealPW</a:t>
            </a:r>
            <a:r>
              <a:rPr lang="en-US" sz="1000" dirty="0" smtClean="0">
                <a:latin typeface="Courier"/>
                <a:cs typeface="Courier"/>
              </a:rPr>
              <a:t>, fails = Fails+1},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    F = fun() -&gt; </a:t>
            </a:r>
            <a:r>
              <a:rPr lang="en-US" sz="1000" dirty="0" err="1" smtClean="0">
                <a:latin typeface="Courier"/>
                <a:cs typeface="Courier"/>
              </a:rPr>
              <a:t>mnesia:write(New</a:t>
            </a:r>
            <a:r>
              <a:rPr lang="en-US" sz="1000" dirty="0" smtClean="0">
                <a:latin typeface="Courier"/>
                <a:cs typeface="Courier"/>
              </a:rPr>
              <a:t>) end,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    </a:t>
            </a:r>
            <a:r>
              <a:rPr lang="en-US" sz="1000" dirty="0" err="1" smtClean="0">
                <a:latin typeface="Courier"/>
                <a:cs typeface="Courier"/>
              </a:rPr>
              <a:t>mnesia:transaction(F</a:t>
            </a:r>
            <a:r>
              <a:rPr lang="en-US" sz="1000" dirty="0" smtClean="0">
                <a:latin typeface="Courier"/>
                <a:cs typeface="Courier"/>
              </a:rPr>
              <a:t>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     false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end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end.</a:t>
            </a:r>
          </a:p>
          <a:p>
            <a:pPr>
              <a:buFont typeface="Wingdings" pitchFamily="-65" charset="2"/>
              <a:buNone/>
              <a:defRPr/>
            </a:pPr>
            <a:endParaRPr lang="en-US" sz="1000" dirty="0" smtClean="0">
              <a:latin typeface="Courier"/>
              <a:cs typeface="Courier"/>
            </a:endParaRP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% We really should use </a:t>
            </a:r>
            <a:r>
              <a:rPr lang="en-US" sz="1000" dirty="0" err="1" smtClean="0">
                <a:latin typeface="Courier"/>
                <a:cs typeface="Courier"/>
              </a:rPr>
              <a:t>nonces</a:t>
            </a:r>
            <a:r>
              <a:rPr lang="en-US" sz="1000" dirty="0" smtClean="0">
                <a:latin typeface="Courier"/>
                <a:cs typeface="Courier"/>
              </a:rPr>
              <a:t> or other reliable RPC stuff, but not now.</a:t>
            </a:r>
          </a:p>
          <a:p>
            <a:pPr>
              <a:buFont typeface="Wingdings" pitchFamily="-65" charset="2"/>
              <a:buNone/>
              <a:defRPr/>
            </a:pPr>
            <a:endParaRPr lang="en-US" sz="1000" dirty="0" smtClean="0">
              <a:latin typeface="Courier"/>
              <a:cs typeface="Courier"/>
            </a:endParaRP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au()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receive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{register, Name, </a:t>
            </a:r>
            <a:r>
              <a:rPr lang="en-US" sz="1000" dirty="0" err="1" smtClean="0">
                <a:latin typeface="Courier"/>
                <a:cs typeface="Courier"/>
              </a:rPr>
              <a:t>CryptedPW</a:t>
            </a:r>
            <a:r>
              <a:rPr lang="en-US" sz="1000" dirty="0" smtClean="0">
                <a:latin typeface="Courier"/>
                <a:cs typeface="Courier"/>
              </a:rPr>
              <a:t>, From}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From ! </a:t>
            </a:r>
            <a:r>
              <a:rPr lang="en-US" sz="1000" dirty="0" err="1" smtClean="0">
                <a:latin typeface="Courier"/>
                <a:cs typeface="Courier"/>
              </a:rPr>
              <a:t>add(Name</a:t>
            </a:r>
            <a:r>
              <a:rPr lang="en-US" sz="1000" dirty="0" smtClean="0">
                <a:latin typeface="Courier"/>
                <a:cs typeface="Courier"/>
              </a:rPr>
              <a:t>, </a:t>
            </a:r>
            <a:r>
              <a:rPr lang="en-US" sz="1000" dirty="0" err="1" smtClean="0">
                <a:latin typeface="Courier"/>
                <a:cs typeface="Courier"/>
              </a:rPr>
              <a:t>CryptedPW</a:t>
            </a:r>
            <a:r>
              <a:rPr lang="en-US" sz="1000" dirty="0" smtClean="0">
                <a:latin typeface="Courier"/>
                <a:cs typeface="Courier"/>
              </a:rPr>
              <a:t>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au();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{confirm, Name, </a:t>
            </a:r>
            <a:r>
              <a:rPr lang="en-US" sz="1000" dirty="0" err="1" smtClean="0">
                <a:latin typeface="Courier"/>
                <a:cs typeface="Courier"/>
              </a:rPr>
              <a:t>ClearPW</a:t>
            </a:r>
            <a:r>
              <a:rPr lang="en-US" sz="1000" dirty="0" smtClean="0">
                <a:latin typeface="Courier"/>
                <a:cs typeface="Courier"/>
              </a:rPr>
              <a:t>, From} -&gt;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From ! </a:t>
            </a:r>
            <a:r>
              <a:rPr lang="en-US" sz="1000" dirty="0" err="1" smtClean="0">
                <a:latin typeface="Courier"/>
                <a:cs typeface="Courier"/>
              </a:rPr>
              <a:t>confirm(Name</a:t>
            </a:r>
            <a:r>
              <a:rPr lang="en-US" sz="1000" dirty="0" smtClean="0">
                <a:latin typeface="Courier"/>
                <a:cs typeface="Courier"/>
              </a:rPr>
              <a:t>, </a:t>
            </a:r>
            <a:r>
              <a:rPr lang="en-US" sz="1000" dirty="0" err="1" smtClean="0">
                <a:latin typeface="Courier"/>
                <a:cs typeface="Courier"/>
              </a:rPr>
              <a:t>ClearPW</a:t>
            </a:r>
            <a:r>
              <a:rPr lang="en-US" sz="1000" dirty="0" smtClean="0">
                <a:latin typeface="Courier"/>
                <a:cs typeface="Courier"/>
              </a:rPr>
              <a:t>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au();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quit -&gt; false;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X  -&gt; </a:t>
            </a:r>
            <a:r>
              <a:rPr lang="en-US" sz="1000" dirty="0" err="1" smtClean="0">
                <a:latin typeface="Courier"/>
                <a:cs typeface="Courier"/>
              </a:rPr>
              <a:t>io:format("au</a:t>
            </a:r>
            <a:r>
              <a:rPr lang="en-US" sz="1000" dirty="0" smtClean="0">
                <a:latin typeface="Courier"/>
                <a:cs typeface="Courier"/>
              </a:rPr>
              <a:t>: cryptic ~</a:t>
            </a:r>
            <a:r>
              <a:rPr lang="en-US" sz="1000" dirty="0" err="1" smtClean="0">
                <a:latin typeface="Courier"/>
                <a:cs typeface="Courier"/>
              </a:rPr>
              <a:t>w~n</a:t>
            </a:r>
            <a:r>
              <a:rPr lang="en-US" sz="1000" dirty="0" smtClean="0">
                <a:latin typeface="Courier"/>
                <a:cs typeface="Courier"/>
              </a:rPr>
              <a:t>", [X]),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           au()</a:t>
            </a:r>
          </a:p>
          <a:p>
            <a:pPr>
              <a:buFont typeface="Wingdings" pitchFamily="-65" charset="2"/>
              <a:buNone/>
              <a:defRPr/>
            </a:pPr>
            <a:r>
              <a:rPr lang="en-US" sz="1000" dirty="0" smtClean="0">
                <a:latin typeface="Courier"/>
                <a:cs typeface="Courier"/>
              </a:rPr>
              <a:t>    end.</a:t>
            </a:r>
          </a:p>
          <a:p>
            <a:pPr>
              <a:buFont typeface="Wingdings" pitchFamily="-65" charset="2"/>
              <a:buNone/>
              <a:defRPr/>
            </a:pPr>
            <a:endParaRPr lang="en-US" sz="1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198438"/>
            <a:ext cx="860901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Syntactic Influences &amp; Principles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3263" y="1341438"/>
            <a:ext cx="8772525" cy="595947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C family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if (a==b) c(); else d();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module AUTH { ... }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ML family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[1,2,3]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patterns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Short distinctive keywords and symbols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fun -- define a function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%[ ... ] -- list comprehension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Goal: reveal what's going on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:= vs. =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(Important for untyped language)‏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>
              <a:latin typeface="Arial" pitchFamily="-65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Thorn Features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-65" charset="0"/>
              </a:rPr>
              <a:t>Distribution and concurrency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Actors-style, with messaging (and </a:t>
            </a:r>
            <a:r>
              <a:rPr lang="en-US" dirty="0" err="1" smtClean="0">
                <a:latin typeface="Arial" pitchFamily="-65" charset="0"/>
              </a:rPr>
              <a:t>RPCs</a:t>
            </a:r>
            <a:r>
              <a:rPr lang="en-US" dirty="0" smtClean="0">
                <a:latin typeface="Arial" pitchFamily="-65" charset="0"/>
              </a:rPr>
              <a:t>)</a:t>
            </a:r>
          </a:p>
          <a:p>
            <a:r>
              <a:rPr lang="en-US" dirty="0" smtClean="0">
                <a:latin typeface="Arial" pitchFamily="-65" charset="0"/>
              </a:rPr>
              <a:t>Built-in types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Lists</a:t>
            </a:r>
            <a:r>
              <a:rPr lang="en-US" dirty="0" smtClean="0">
                <a:latin typeface="Arial" pitchFamily="-65" charset="0"/>
              </a:rPr>
              <a:t>, full </a:t>
            </a:r>
            <a:r>
              <a:rPr lang="en-US" dirty="0" err="1" smtClean="0">
                <a:latin typeface="Arial" pitchFamily="-65" charset="0"/>
              </a:rPr>
              <a:t>multiplanar</a:t>
            </a:r>
            <a:r>
              <a:rPr lang="en-US" dirty="0" smtClean="0">
                <a:latin typeface="Arial" pitchFamily="-65" charset="0"/>
              </a:rPr>
              <a:t> Unicode, records, tables</a:t>
            </a:r>
          </a:p>
          <a:p>
            <a:r>
              <a:rPr lang="en-US" dirty="0" smtClean="0">
                <a:latin typeface="Arial" pitchFamily="-65" charset="0"/>
              </a:rPr>
              <a:t>Classes</a:t>
            </a:r>
          </a:p>
          <a:p>
            <a:pPr lvl="1"/>
            <a:r>
              <a:rPr lang="en-US" dirty="0" smtClean="0">
                <a:latin typeface="Arial" pitchFamily="-65" charset="0"/>
              </a:rPr>
              <a:t>Multiple inheritance</a:t>
            </a:r>
          </a:p>
          <a:p>
            <a:r>
              <a:rPr lang="en-US" dirty="0" smtClean="0">
                <a:latin typeface="Arial" pitchFamily="-65" charset="0"/>
              </a:rPr>
              <a:t>Patterns and Queries</a:t>
            </a:r>
          </a:p>
          <a:p>
            <a:r>
              <a:rPr lang="en-US" dirty="0" smtClean="0">
                <a:latin typeface="Arial" pitchFamily="-65" charset="0"/>
              </a:rPr>
              <a:t>Module System</a:t>
            </a:r>
          </a:p>
          <a:p>
            <a:pPr lvl="1"/>
            <a:endParaRPr lang="en-US" dirty="0" smtClean="0">
              <a:latin typeface="Arial" pitchFamily="-65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Scripting: Word Frequency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sz="half" idx="1"/>
          </p:nvPr>
        </p:nvSpPr>
        <p:spPr>
          <a:xfrm>
            <a:off x="696912" y="3856037"/>
            <a:ext cx="8870950" cy="2773361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Font typeface="Wingdings" pitchFamily="-65" charset="2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121 the</a:t>
            </a:r>
          </a:p>
          <a:p>
            <a:pPr>
              <a:buFont typeface="Wingdings" pitchFamily="-65" charset="2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85 and</a:t>
            </a:r>
          </a:p>
          <a:p>
            <a:pPr>
              <a:buFont typeface="Wingdings" pitchFamily="-65" charset="2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52 a</a:t>
            </a:r>
          </a:p>
          <a:p>
            <a:pPr>
              <a:buFont typeface="Wingdings" pitchFamily="-65" charset="2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52 of</a:t>
            </a:r>
          </a:p>
          <a:p>
            <a:pPr>
              <a:buFont typeface="Wingdings" pitchFamily="-65" charset="2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37 to</a:t>
            </a:r>
          </a:p>
          <a:p>
            <a:pPr>
              <a:buFont typeface="Wingdings" pitchFamily="-65" charset="2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30 in</a:t>
            </a:r>
          </a:p>
          <a:p>
            <a:pPr>
              <a:buFont typeface="Wingdings" pitchFamily="-65" charset="2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29 they</a:t>
            </a:r>
          </a:p>
          <a:p>
            <a:pPr>
              <a:buFont typeface="Wingdings" pitchFamily="-65" charset="2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24 that</a:t>
            </a:r>
          </a:p>
          <a:p>
            <a:pPr>
              <a:buFont typeface="Wingdings" pitchFamily="-65" charset="2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21 </a:t>
            </a:r>
            <a:r>
              <a:rPr lang="en-US" sz="1600" b="1" dirty="0" err="1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skagganerax</a:t>
            </a:r>
            <a:endParaRPr lang="en-US" sz="1600" b="1" dirty="0" smtClean="0">
              <a:solidFill>
                <a:schemeClr val="bg1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 20 </a:t>
            </a:r>
            <a:r>
              <a:rPr lang="en-US" sz="1600" b="1" dirty="0" err="1" smtClean="0">
                <a:solidFill>
                  <a:schemeClr val="bg1"/>
                </a:solidFill>
                <a:latin typeface="Courier" pitchFamily="-65" charset="0"/>
                <a:ea typeface="Courier" pitchFamily="-65" charset="0"/>
                <a:cs typeface="Courier" pitchFamily="-65" charset="0"/>
              </a:rPr>
              <a:t>i</a:t>
            </a:r>
            <a:endParaRPr lang="en-US" sz="1600" b="1" dirty="0" smtClean="0">
              <a:solidFill>
                <a:schemeClr val="bg1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</a:pPr>
            <a:endParaRPr lang="en-US" sz="1600" b="1" dirty="0" smtClean="0">
              <a:solidFill>
                <a:schemeClr val="bg1"/>
              </a:solidFill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773113" y="1646238"/>
            <a:ext cx="8870950" cy="220979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Font typeface="Wingdings" pitchFamily="-65" charset="2"/>
              <a:buNone/>
            </a:pP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words = "</a:t>
            </a:r>
            <a:r>
              <a:rPr lang="en-US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story.txt".file.contents.split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("\\W+");</a:t>
            </a:r>
          </a:p>
          <a:p>
            <a:pPr>
              <a:buFont typeface="Wingdings" pitchFamily="-65" charset="2"/>
              <a:buNone/>
            </a:pPr>
            <a:r>
              <a:rPr lang="en-US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wc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= %</a:t>
            </a:r>
            <a:r>
              <a:rPr lang="en-US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group(word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= </a:t>
            </a:r>
            <a:r>
              <a:rPr lang="en-US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w.toLower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</a:t>
            </a:r>
          </a:p>
          <a:p>
            <a:pPr>
              <a:buFont typeface="Wingdings" pitchFamily="-65" charset="2"/>
              <a:buNone/>
            </a:pP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   {</a:t>
            </a:r>
            <a:r>
              <a:rPr lang="en-US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n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=%count; | for </a:t>
            </a:r>
            <a:r>
              <a:rPr lang="en-US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w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&lt;- words};</a:t>
            </a:r>
          </a:p>
          <a:p>
            <a:pPr>
              <a:buFont typeface="Wingdings" pitchFamily="-65" charset="2"/>
              <a:buNone/>
            </a:pP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sorted = %sort["%3d %</a:t>
            </a:r>
            <a:r>
              <a:rPr lang="en-US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s".format(n,word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) </a:t>
            </a:r>
          </a:p>
          <a:p>
            <a:pPr>
              <a:buFont typeface="Wingdings" pitchFamily="-65" charset="2"/>
              <a:buNone/>
            </a:pP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   %&gt; </a:t>
            </a:r>
            <a:r>
              <a:rPr lang="en-US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n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%&lt; word</a:t>
            </a:r>
          </a:p>
          <a:p>
            <a:pPr>
              <a:buFont typeface="Wingdings" pitchFamily="-65" charset="2"/>
              <a:buNone/>
            </a:pP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               | for {:word, </a:t>
            </a:r>
            <a:r>
              <a:rPr lang="en-US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n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:} &lt;- </a:t>
            </a:r>
            <a:r>
              <a:rPr lang="en-US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wc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];</a:t>
            </a:r>
          </a:p>
          <a:p>
            <a:pPr>
              <a:buFont typeface="Wingdings" pitchFamily="-65" charset="2"/>
              <a:buNone/>
            </a:pPr>
            <a:r>
              <a:rPr lang="en-US" sz="2000" dirty="0" err="1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println(sorted.joined("\n</a:t>
            </a:r>
            <a:r>
              <a:rPr lang="en-US" sz="2000" dirty="0" smtClean="0">
                <a:latin typeface="Courier" pitchFamily="-65" charset="0"/>
                <a:ea typeface="Courier" pitchFamily="-65" charset="0"/>
                <a:cs typeface="Courier" pitchFamily="-65" charset="0"/>
              </a:rPr>
              <a:t>"));</a:t>
            </a:r>
            <a:endParaRPr lang="en-US" sz="2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  <a:p>
            <a:pPr>
              <a:buFont typeface="Wingdings" pitchFamily="-65" charset="2"/>
              <a:buNone/>
            </a:pPr>
            <a:endParaRPr lang="en-US" sz="2000" dirty="0" smtClean="0">
              <a:latin typeface="Courier" pitchFamily="-65" charset="0"/>
              <a:ea typeface="Courier" pitchFamily="-65" charset="0"/>
              <a:cs typeface="Courier" pitchFamily="-65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i="0"/>
              <a:t>The Fate of Scripts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84822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Scripts don't stay small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Little utility programs get more features</a:t>
            </a:r>
            <a:r>
              <a:rPr lang="en-GB" i="1">
                <a:latin typeface="Arial" pitchFamily="-65" charset="0"/>
              </a:rPr>
              <a:t>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Easy scripting ➠ not so robust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Inefficient, hard to maintain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Those little scripting programs grow up to be monsters...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7340600" y="2614613"/>
            <a:ext cx="180975" cy="61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>
            <a:prstTxWarp prst="textNoShape">
              <a:avLst/>
            </a:prstTxWarp>
          </a:bodyPr>
          <a:lstStyle/>
          <a:p>
            <a:pPr>
              <a:tabLst>
                <a:tab pos="407988" algn="l"/>
              </a:tabLst>
            </a:pPr>
            <a:endParaRPr lang="en-GB">
              <a:solidFill>
                <a:srgbClr val="000000"/>
              </a:solidFill>
              <a:ea typeface="MS Gothic" charset="0"/>
              <a:cs typeface="MS Gothic" charset="0"/>
            </a:endParaRPr>
          </a:p>
          <a:p>
            <a:pPr>
              <a:tabLst>
                <a:tab pos="407988" algn="l"/>
              </a:tabLst>
            </a:pPr>
            <a:endParaRPr lang="en-GB">
              <a:solidFill>
                <a:srgbClr val="000000"/>
              </a:solidFill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Scripting vs.</a:t>
            </a:r>
            <a:r>
              <a:rPr lang="en-GB" dirty="0" smtClean="0"/>
              <a:t> Robust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06513" y="1570038"/>
          <a:ext cx="7543800" cy="4297680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SCRIPTING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ROBUST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-65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Coding Speed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dynamic typing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Reliability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static typing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Favor Common Cases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cons-cell lists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Favor General Cases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Java collections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Flexibility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Python objects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Straightforwardness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Java objects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Dynamic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eval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Static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code analysis &amp; refactoring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Convenience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open data structures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Abstraction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access control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Thorn’s Position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06513" y="1570038"/>
          <a:ext cx="7543800" cy="4297680"/>
        </p:xfrm>
        <a:graphic>
          <a:graphicData uri="http://schemas.openxmlformats.org/drawingml/2006/table">
            <a:tbl>
              <a:tblPr/>
              <a:tblGrid>
                <a:gridCol w="3771900"/>
                <a:gridCol w="37719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SCRIPTING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ROBUST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-65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Coding Speed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dynamic typing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Reliability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static typing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Favor Common Cases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cons-cell lists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Favor General Cases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Java collections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Flexibility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Python objects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Straightforwardness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Java objects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Dynamic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eval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Static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code analysis &amp; refactoring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Convenience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open data structures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Abstraction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65" charset="0"/>
                        </a:rPr>
                        <a:t>   access control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6" name="AutoShape 4"/>
          <p:cNvSpPr>
            <a:spLocks noChangeArrowheads="1"/>
          </p:cNvSpPr>
          <p:nvPr/>
        </p:nvSpPr>
        <p:spPr bwMode="auto">
          <a:xfrm>
            <a:off x="1535112" y="2255837"/>
            <a:ext cx="5638800" cy="627062"/>
          </a:xfrm>
          <a:prstGeom prst="roundRect">
            <a:avLst>
              <a:gd name="adj" fmla="val 199"/>
            </a:avLst>
          </a:prstGeom>
          <a:solidFill>
            <a:srgbClr val="33CC6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7" name="AutoShape 4"/>
          <p:cNvSpPr>
            <a:spLocks noChangeArrowheads="1"/>
          </p:cNvSpPr>
          <p:nvPr/>
        </p:nvSpPr>
        <p:spPr bwMode="auto">
          <a:xfrm>
            <a:off x="1535112" y="3017837"/>
            <a:ext cx="4343400" cy="627062"/>
          </a:xfrm>
          <a:prstGeom prst="roundRect">
            <a:avLst>
              <a:gd name="adj" fmla="val 199"/>
            </a:avLst>
          </a:prstGeom>
          <a:solidFill>
            <a:srgbClr val="33CC6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8" name="AutoShape 4"/>
          <p:cNvSpPr>
            <a:spLocks noChangeArrowheads="1"/>
          </p:cNvSpPr>
          <p:nvPr/>
        </p:nvSpPr>
        <p:spPr bwMode="auto">
          <a:xfrm>
            <a:off x="2830513" y="3703638"/>
            <a:ext cx="3733800" cy="627062"/>
          </a:xfrm>
          <a:prstGeom prst="roundRect">
            <a:avLst>
              <a:gd name="adj" fmla="val 199"/>
            </a:avLst>
          </a:prstGeom>
          <a:solidFill>
            <a:srgbClr val="33CC6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9" name="AutoShape 4"/>
          <p:cNvSpPr>
            <a:spLocks noChangeArrowheads="1"/>
          </p:cNvSpPr>
          <p:nvPr/>
        </p:nvSpPr>
        <p:spPr bwMode="auto">
          <a:xfrm>
            <a:off x="2830513" y="4465638"/>
            <a:ext cx="3733800" cy="627062"/>
          </a:xfrm>
          <a:prstGeom prst="roundRect">
            <a:avLst>
              <a:gd name="adj" fmla="val 199"/>
            </a:avLst>
          </a:prstGeom>
          <a:solidFill>
            <a:srgbClr val="33CC6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0" name="AutoShape 4"/>
          <p:cNvSpPr>
            <a:spLocks noChangeArrowheads="1"/>
          </p:cNvSpPr>
          <p:nvPr/>
        </p:nvSpPr>
        <p:spPr bwMode="auto">
          <a:xfrm>
            <a:off x="1687513" y="5227638"/>
            <a:ext cx="4876800" cy="627062"/>
          </a:xfrm>
          <a:prstGeom prst="roundRect">
            <a:avLst>
              <a:gd name="adj" fmla="val 199"/>
            </a:avLst>
          </a:prstGeom>
          <a:solidFill>
            <a:srgbClr val="33CC6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2712" y="6370637"/>
            <a:ext cx="6725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 Art of Thorn: Better than zero-sum tradeoffs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Example: Distribution/Concurrency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84822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Scriptily: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Easy construction of </a:t>
            </a:r>
            <a:r>
              <a:rPr lang="en-GB" i="1">
                <a:latin typeface="Arial" pitchFamily="-65" charset="0"/>
              </a:rPr>
              <a:t>components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Lightweight syntax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Primitives for messaging.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Most data is transmissible.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Robustly: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Isolation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Single thread per component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Messages passed by </a:t>
            </a:r>
            <a:r>
              <a:rPr lang="en-GB" i="1">
                <a:latin typeface="Arial" pitchFamily="-65" charset="0"/>
              </a:rPr>
              <a:t>value </a:t>
            </a:r>
            <a:r>
              <a:rPr lang="en-GB">
                <a:latin typeface="Arial" pitchFamily="-65" charset="0"/>
              </a:rPr>
              <a:t>(copied)‏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Arial" pitchFamily="-65" charset="0"/>
              </a:rPr>
              <a:t>Localized faults; no propagation of exceptions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27025"/>
            <a:ext cx="8609012" cy="11731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Ping-Pong Game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1363" y="1963738"/>
            <a:ext cx="8772525" cy="48482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fun </a:t>
            </a:r>
            <a:r>
              <a:rPr lang="en-GB" sz="2000" dirty="0" err="1">
                <a:latin typeface="Courier"/>
              </a:rPr>
              <a:t>pp(name</a:t>
            </a:r>
            <a:r>
              <a:rPr lang="en-GB" sz="2000" dirty="0">
                <a:latin typeface="Courier"/>
              </a:rPr>
              <a:t>) = spawn {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</a:t>
            </a:r>
            <a:r>
              <a:rPr lang="en-GB" sz="2000" dirty="0" err="1">
                <a:latin typeface="Courier"/>
              </a:rPr>
              <a:t>var</a:t>
            </a:r>
            <a:r>
              <a:rPr lang="en-GB" sz="2000" dirty="0">
                <a:latin typeface="Courier"/>
              </a:rPr>
              <a:t> other;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</a:t>
            </a:r>
            <a:r>
              <a:rPr lang="en-GB" sz="2000" dirty="0" err="1">
                <a:latin typeface="Courier"/>
              </a:rPr>
              <a:t>async</a:t>
            </a:r>
            <a:r>
              <a:rPr lang="en-GB" sz="2000" dirty="0">
                <a:latin typeface="Courier"/>
              </a:rPr>
              <a:t> </a:t>
            </a:r>
            <a:r>
              <a:rPr lang="en-GB" sz="2000" dirty="0" err="1">
                <a:latin typeface="Courier"/>
              </a:rPr>
              <a:t>volley(n</a:t>
            </a:r>
            <a:r>
              <a:rPr lang="en-GB" sz="2000" dirty="0">
                <a:latin typeface="Courier"/>
              </a:rPr>
              <a:t>) {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  if (</a:t>
            </a:r>
            <a:r>
              <a:rPr lang="en-GB" sz="2000" dirty="0" err="1">
                <a:latin typeface="Courier"/>
              </a:rPr>
              <a:t>n</a:t>
            </a:r>
            <a:r>
              <a:rPr lang="en-GB" sz="2000" dirty="0">
                <a:latin typeface="Courier"/>
              </a:rPr>
              <a:t> == 0) </a:t>
            </a:r>
            <a:r>
              <a:rPr lang="en-GB" sz="2000" dirty="0" err="1">
                <a:latin typeface="Courier"/>
              </a:rPr>
              <a:t>println("$name</a:t>
            </a:r>
            <a:r>
              <a:rPr lang="en-GB" sz="2000" dirty="0">
                <a:latin typeface="Courier"/>
              </a:rPr>
              <a:t> misses");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  else {</a:t>
            </a:r>
          </a:p>
          <a:p>
            <a:pPr eaLnBrk="1">
              <a:lnSpc>
                <a:spcPct val="8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     </a:t>
            </a:r>
            <a:r>
              <a:rPr lang="en-GB" sz="2000" dirty="0" smtClean="0">
                <a:latin typeface="Courier"/>
              </a:rPr>
              <a:t> </a:t>
            </a:r>
            <a:r>
              <a:rPr lang="en-GB" sz="2000" dirty="0" err="1" smtClean="0">
                <a:latin typeface="Courier"/>
              </a:rPr>
              <a:t>println("$name</a:t>
            </a:r>
            <a:r>
              <a:rPr lang="en-GB" sz="2000" dirty="0" smtClean="0">
                <a:latin typeface="Courier"/>
              </a:rPr>
              <a:t> hits.");</a:t>
            </a:r>
          </a:p>
          <a:p>
            <a:pPr eaLnBrk="1">
              <a:lnSpc>
                <a:spcPct val="8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smtClean="0">
                <a:latin typeface="Courier"/>
              </a:rPr>
              <a:t>        other </a:t>
            </a:r>
            <a:r>
              <a:rPr lang="en-GB" sz="2000" dirty="0">
                <a:latin typeface="Courier"/>
              </a:rPr>
              <a:t>&lt;-- volley(n-1)</a:t>
            </a:r>
            <a:r>
              <a:rPr lang="en-GB" sz="2000" dirty="0" smtClean="0">
                <a:latin typeface="Courier"/>
              </a:rPr>
              <a:t>;    </a:t>
            </a: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    } 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sync </a:t>
            </a:r>
            <a:r>
              <a:rPr lang="en-GB" sz="2000" dirty="0" err="1">
                <a:latin typeface="Courier"/>
              </a:rPr>
              <a:t>playWith(p</a:t>
            </a:r>
            <a:r>
              <a:rPr lang="en-GB" sz="2000" dirty="0">
                <a:latin typeface="Courier"/>
              </a:rPr>
              <a:t>) { other := </a:t>
            </a:r>
            <a:r>
              <a:rPr lang="en-GB" sz="2000" dirty="0" err="1">
                <a:latin typeface="Courier"/>
              </a:rPr>
              <a:t>p</a:t>
            </a:r>
            <a:r>
              <a:rPr lang="en-GB" sz="2000" dirty="0">
                <a:latin typeface="Courier"/>
              </a:rPr>
              <a:t>; 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  body{ </a:t>
            </a:r>
            <a:r>
              <a:rPr lang="en-GB" sz="2000" dirty="0" err="1">
                <a:latin typeface="Courier"/>
              </a:rPr>
              <a:t>while(true</a:t>
            </a:r>
            <a:r>
              <a:rPr lang="en-GB" sz="2000" dirty="0">
                <a:latin typeface="Courier"/>
              </a:rPr>
              <a:t>) serve; }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};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000" dirty="0">
              <a:latin typeface="Courier"/>
            </a:endParaRP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ping = </a:t>
            </a:r>
            <a:r>
              <a:rPr lang="en-GB" sz="2000" dirty="0" err="1">
                <a:latin typeface="Courier"/>
              </a:rPr>
              <a:t>pp("Ping</a:t>
            </a:r>
            <a:r>
              <a:rPr lang="en-GB" sz="2000" dirty="0">
                <a:latin typeface="Courier"/>
              </a:rPr>
              <a:t>");</a:t>
            </a:r>
            <a:r>
              <a:rPr lang="en-GB" sz="2000" dirty="0" smtClean="0">
                <a:latin typeface="Courier"/>
              </a:rPr>
              <a:t> 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 smtClean="0">
                <a:latin typeface="Courier"/>
              </a:rPr>
              <a:t>pong </a:t>
            </a:r>
            <a:r>
              <a:rPr lang="en-GB" sz="2000" dirty="0">
                <a:latin typeface="Courier"/>
              </a:rPr>
              <a:t>= </a:t>
            </a:r>
            <a:r>
              <a:rPr lang="en-GB" sz="2000" dirty="0" err="1">
                <a:latin typeface="Courier"/>
              </a:rPr>
              <a:t>pp("Pong</a:t>
            </a:r>
            <a:r>
              <a:rPr lang="en-GB" sz="2000" dirty="0">
                <a:latin typeface="Courier"/>
              </a:rPr>
              <a:t>");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ping &lt;-&gt; </a:t>
            </a:r>
            <a:r>
              <a:rPr lang="en-GB" sz="2000" dirty="0" err="1">
                <a:latin typeface="Courier"/>
              </a:rPr>
              <a:t>playWith(pong</a:t>
            </a:r>
            <a:r>
              <a:rPr lang="en-GB" sz="2000" dirty="0">
                <a:latin typeface="Courier"/>
              </a:rPr>
              <a:t>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pong &lt;-&gt; </a:t>
            </a:r>
            <a:r>
              <a:rPr lang="en-GB" sz="2000" dirty="0" err="1">
                <a:latin typeface="Courier"/>
              </a:rPr>
              <a:t>playWith(ping</a:t>
            </a:r>
            <a:r>
              <a:rPr lang="en-GB" sz="2000" dirty="0">
                <a:latin typeface="Courier"/>
              </a:rPr>
              <a:t>);</a:t>
            </a:r>
          </a:p>
          <a:p>
            <a:pPr eaLnBrk="1">
              <a:lnSpc>
                <a:spcPct val="83000"/>
              </a:lnSpc>
              <a:buFont typeface="Wingdings" pitchFamily="-65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 dirty="0">
                <a:latin typeface="Courier"/>
              </a:rPr>
              <a:t>ping &lt;-- volley(10);     </a:t>
            </a:r>
          </a:p>
        </p:txBody>
      </p:sp>
      <p:sp>
        <p:nvSpPr>
          <p:cNvPr id="31748" name="AutoShape 3"/>
          <p:cNvSpPr>
            <a:spLocks/>
          </p:cNvSpPr>
          <p:nvPr/>
        </p:nvSpPr>
        <p:spPr bwMode="auto">
          <a:xfrm>
            <a:off x="6640513" y="1916113"/>
            <a:ext cx="2644775" cy="454025"/>
          </a:xfrm>
          <a:prstGeom prst="borderCallout2">
            <a:avLst>
              <a:gd name="adj1" fmla="val 62755"/>
              <a:gd name="adj2" fmla="val -3412"/>
              <a:gd name="adj3" fmla="val 169644"/>
              <a:gd name="adj4" fmla="val -76912"/>
              <a:gd name="adj5" fmla="val 171407"/>
              <a:gd name="adj6" fmla="val -145699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lIns="45720" tIns="45000" rIns="45720" bIns="45000" anchor="ctr" anchorCtr="1">
            <a:prstTxWarp prst="textNoShape">
              <a:avLst/>
            </a:prstTxWarp>
          </a:bodyPr>
          <a:lstStyle/>
          <a:p>
            <a:pPr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isolated, mutable state</a:t>
            </a:r>
          </a:p>
        </p:txBody>
      </p:sp>
      <p:sp>
        <p:nvSpPr>
          <p:cNvPr id="31749" name="AutoShape 4"/>
          <p:cNvSpPr>
            <a:spLocks/>
          </p:cNvSpPr>
          <p:nvPr/>
        </p:nvSpPr>
        <p:spPr bwMode="auto">
          <a:xfrm>
            <a:off x="6640513" y="1265238"/>
            <a:ext cx="2336800" cy="368300"/>
          </a:xfrm>
          <a:prstGeom prst="borderCallout2">
            <a:avLst>
              <a:gd name="adj1" fmla="val 46125"/>
              <a:gd name="adj2" fmla="val -3861"/>
              <a:gd name="adj3" fmla="val 91065"/>
              <a:gd name="adj4" fmla="val -79898"/>
              <a:gd name="adj5" fmla="val 259000"/>
              <a:gd name="adj6" fmla="val -132259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lIns="90000" tIns="45000" rIns="90000" bIns="45000" anchor="ctr" anchorCtr="1">
            <a:prstTxWarp prst="textNoShape">
              <a:avLst/>
            </a:prstTxWarp>
            <a:spAutoFit/>
          </a:bodyPr>
          <a:lstStyle/>
          <a:p>
            <a:pPr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Start a </a:t>
            </a:r>
            <a:r>
              <a:rPr lang="en-GB" i="1">
                <a:solidFill>
                  <a:srgbClr val="000000"/>
                </a:solidFill>
                <a:ea typeface="MS Gothic" charset="0"/>
                <a:cs typeface="MS Gothic" charset="0"/>
              </a:rPr>
              <a:t>component</a:t>
            </a:r>
          </a:p>
        </p:txBody>
      </p:sp>
      <p:sp>
        <p:nvSpPr>
          <p:cNvPr id="31750" name="AutoShape 5"/>
          <p:cNvSpPr>
            <a:spLocks/>
          </p:cNvSpPr>
          <p:nvPr/>
        </p:nvSpPr>
        <p:spPr bwMode="auto">
          <a:xfrm>
            <a:off x="6640513" y="2520950"/>
            <a:ext cx="3055937" cy="476250"/>
          </a:xfrm>
          <a:prstGeom prst="borderCallout2">
            <a:avLst>
              <a:gd name="adj1" fmla="val 59694"/>
              <a:gd name="adj2" fmla="val -2944"/>
              <a:gd name="adj3" fmla="val 89694"/>
              <a:gd name="adj4" fmla="val -64690"/>
              <a:gd name="adj5" fmla="val 80657"/>
              <a:gd name="adj6" fmla="val -98171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lIns="45720" tIns="45000" rIns="45720" bIns="45000" anchor="ctr" anchorCtr="1">
            <a:prstTxWarp prst="textNoShape">
              <a:avLst/>
            </a:prstTxWarp>
          </a:bodyPr>
          <a:lstStyle/>
          <a:p>
            <a:pPr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unidirectional communication</a:t>
            </a:r>
          </a:p>
        </p:txBody>
      </p:sp>
      <p:sp>
        <p:nvSpPr>
          <p:cNvPr id="31751" name="AutoShape 6"/>
          <p:cNvSpPr>
            <a:spLocks/>
          </p:cNvSpPr>
          <p:nvPr/>
        </p:nvSpPr>
        <p:spPr bwMode="auto">
          <a:xfrm>
            <a:off x="6640513" y="3467100"/>
            <a:ext cx="2644775" cy="454025"/>
          </a:xfrm>
          <a:prstGeom prst="borderCallout2">
            <a:avLst>
              <a:gd name="adj1" fmla="val 62755"/>
              <a:gd name="adj2" fmla="val -3412"/>
              <a:gd name="adj3" fmla="val 157646"/>
              <a:gd name="adj4" fmla="val -74645"/>
              <a:gd name="adj5" fmla="val 108905"/>
              <a:gd name="adj6" fmla="val -124105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lIns="45720" tIns="45000" rIns="45720" bIns="45000" anchor="ctr" anchorCtr="1">
            <a:prstTxWarp prst="textNoShape">
              <a:avLst/>
            </a:prstTxWarp>
          </a:bodyPr>
          <a:lstStyle/>
          <a:p>
            <a:pPr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ea typeface="MS Gothic" charset="0"/>
                <a:cs typeface="MS Gothic" charset="0"/>
              </a:rPr>
              <a:t>unidirectional send</a:t>
            </a:r>
          </a:p>
        </p:txBody>
      </p:sp>
      <p:sp>
        <p:nvSpPr>
          <p:cNvPr id="31752" name="AutoShape 7"/>
          <p:cNvSpPr>
            <a:spLocks/>
          </p:cNvSpPr>
          <p:nvPr/>
        </p:nvSpPr>
        <p:spPr bwMode="auto">
          <a:xfrm>
            <a:off x="6640513" y="4135438"/>
            <a:ext cx="3055937" cy="476250"/>
          </a:xfrm>
          <a:prstGeom prst="borderCallout2">
            <a:avLst>
              <a:gd name="adj1" fmla="val 59694"/>
              <a:gd name="adj2" fmla="val -2944"/>
              <a:gd name="adj3" fmla="val 89694"/>
              <a:gd name="adj4" fmla="val -64690"/>
              <a:gd name="adj5" fmla="val 77958"/>
              <a:gd name="adj6" fmla="val -167245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lIns="45720" tIns="45000" rIns="45720" bIns="45000" anchor="ctr" anchorCtr="1">
            <a:prstTxWarp prst="textNoShape">
              <a:avLst/>
            </a:prstTxWarp>
          </a:bodyPr>
          <a:lstStyle/>
          <a:p>
            <a:pPr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bidirectional communication</a:t>
            </a:r>
          </a:p>
        </p:txBody>
      </p:sp>
      <p:sp>
        <p:nvSpPr>
          <p:cNvPr id="31753" name="AutoShape 8"/>
          <p:cNvSpPr>
            <a:spLocks/>
          </p:cNvSpPr>
          <p:nvPr/>
        </p:nvSpPr>
        <p:spPr bwMode="auto">
          <a:xfrm>
            <a:off x="6640513" y="4716463"/>
            <a:ext cx="3055937" cy="476250"/>
          </a:xfrm>
          <a:prstGeom prst="borderCallout2">
            <a:avLst>
              <a:gd name="adj1" fmla="val 59694"/>
              <a:gd name="adj2" fmla="val -2944"/>
              <a:gd name="adj3" fmla="val 89694"/>
              <a:gd name="adj4" fmla="val -64690"/>
              <a:gd name="adj5" fmla="val 13634"/>
              <a:gd name="adj6" fmla="val -80653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lIns="45720" tIns="45000" rIns="45720" bIns="45000" anchor="ctr" anchorCtr="1">
            <a:prstTxWarp prst="textNoShape">
              <a:avLst/>
            </a:prstTxWarp>
          </a:bodyPr>
          <a:lstStyle/>
          <a:p>
            <a:pPr>
              <a:tabLst>
                <a:tab pos="407988" algn="l"/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communicate forever</a:t>
            </a:r>
          </a:p>
        </p:txBody>
      </p:sp>
      <p:sp>
        <p:nvSpPr>
          <p:cNvPr id="31754" name="AutoShape 9"/>
          <p:cNvSpPr>
            <a:spLocks/>
          </p:cNvSpPr>
          <p:nvPr/>
        </p:nvSpPr>
        <p:spPr bwMode="auto">
          <a:xfrm>
            <a:off x="6640512" y="5913437"/>
            <a:ext cx="2644775" cy="454025"/>
          </a:xfrm>
          <a:prstGeom prst="borderCallout2">
            <a:avLst>
              <a:gd name="adj1" fmla="val 62755"/>
              <a:gd name="adj2" fmla="val -3412"/>
              <a:gd name="adj3" fmla="val -16560"/>
              <a:gd name="adj4" fmla="val -51421"/>
              <a:gd name="adj5" fmla="val -14532"/>
              <a:gd name="adj6" fmla="val -171380"/>
            </a:avLst>
          </a:prstGeom>
          <a:solidFill>
            <a:srgbClr val="99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lIns="45720" tIns="45000" rIns="45720" bIns="45000" anchor="ctr" anchorCtr="1">
            <a:prstTxWarp prst="textNoShape">
              <a:avLst/>
            </a:prstTxWarp>
          </a:bodyPr>
          <a:lstStyle/>
          <a:p>
            <a:pPr>
              <a:tabLst>
                <a:tab pos="407988" algn="l"/>
                <a:tab pos="723900" algn="l"/>
                <a:tab pos="1447800" algn="l"/>
                <a:tab pos="2171700" algn="l"/>
              </a:tabLst>
            </a:pPr>
            <a:r>
              <a:rPr lang="en-GB">
                <a:solidFill>
                  <a:srgbClr val="000000"/>
                </a:solidFill>
                <a:ea typeface="MS Gothic" charset="0"/>
                <a:cs typeface="MS Gothic" charset="0"/>
              </a:rPr>
              <a:t>bidirectional send (RPC)‏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65" charset="2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65" charset="2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pitchFamily="-65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2669</Words>
  <PresentationFormat>Custom</PresentationFormat>
  <Paragraphs>466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ＭＳ Ｐゴシック</vt:lpstr>
      <vt:lpstr>Wingdings</vt:lpstr>
      <vt:lpstr>Symbol</vt:lpstr>
      <vt:lpstr>Times New Roman</vt:lpstr>
      <vt:lpstr>Helvetica</vt:lpstr>
      <vt:lpstr>Times Bold</vt:lpstr>
      <vt:lpstr>Courier</vt:lpstr>
      <vt:lpstr>MS Gothic</vt:lpstr>
      <vt:lpstr>Courier New</vt:lpstr>
      <vt:lpstr>Office Theme</vt:lpstr>
      <vt:lpstr>Slide 1</vt:lpstr>
      <vt:lpstr>The Points of Thorn</vt:lpstr>
      <vt:lpstr>Thorn Features</vt:lpstr>
      <vt:lpstr>Scripting: Word Frequency</vt:lpstr>
      <vt:lpstr>The Fate of Scripts</vt:lpstr>
      <vt:lpstr>Scripting vs. Robust</vt:lpstr>
      <vt:lpstr>Thorn’s Position</vt:lpstr>
      <vt:lpstr>Example: Distribution/Concurrency</vt:lpstr>
      <vt:lpstr>Ping-Pong Game</vt:lpstr>
      <vt:lpstr>Example: Types</vt:lpstr>
      <vt:lpstr>Example: Patterns (and types) </vt:lpstr>
      <vt:lpstr>Patterns are everywhere</vt:lpstr>
      <vt:lpstr>Example: Instance Variables</vt:lpstr>
      <vt:lpstr>Example: Thorn Instance Variables</vt:lpstr>
      <vt:lpstr>Programming in the large in the small</vt:lpstr>
      <vt:lpstr>Module</vt:lpstr>
      <vt:lpstr>Authorization Server</vt:lpstr>
      <vt:lpstr>Status</vt:lpstr>
      <vt:lpstr>Conclusion</vt:lpstr>
      <vt:lpstr>Backup Slides</vt:lpstr>
      <vt:lpstr>Patterns and Bindings</vt:lpstr>
      <vt:lpstr>Matching and Scopes</vt:lpstr>
      <vt:lpstr>Authorization Client</vt:lpstr>
      <vt:lpstr>Precedents</vt:lpstr>
      <vt:lpstr>Thorn vs. Erlang</vt:lpstr>
      <vt:lpstr>Auth server in Erlang</vt:lpstr>
      <vt:lpstr>Syntactic Influences &amp; Principles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Bard Bloom</cp:lastModifiedBy>
  <cp:revision>145</cp:revision>
  <dcterms:created xsi:type="dcterms:W3CDTF">2009-10-19T12:36:02Z</dcterms:created>
  <dcterms:modified xsi:type="dcterms:W3CDTF">2009-10-21T13:29:43Z</dcterms:modified>
</cp:coreProperties>
</file>