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5.xml" ContentType="application/vnd.openxmlformats-officedocument.presentationml.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38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61" r:id="rId3"/>
    <p:sldId id="287" r:id="rId4"/>
    <p:sldId id="288" r:id="rId5"/>
    <p:sldId id="263" r:id="rId6"/>
    <p:sldId id="281" r:id="rId7"/>
    <p:sldId id="282" r:id="rId8"/>
    <p:sldId id="265" r:id="rId9"/>
    <p:sldId id="266" r:id="rId10"/>
    <p:sldId id="283" r:id="rId11"/>
    <p:sldId id="320" r:id="rId12"/>
    <p:sldId id="319" r:id="rId13"/>
    <p:sldId id="268" r:id="rId14"/>
    <p:sldId id="292" r:id="rId15"/>
    <p:sldId id="298" r:id="rId16"/>
    <p:sldId id="321" r:id="rId17"/>
    <p:sldId id="322" r:id="rId18"/>
    <p:sldId id="323" r:id="rId19"/>
    <p:sldId id="324" r:id="rId20"/>
    <p:sldId id="294" r:id="rId21"/>
    <p:sldId id="291" r:id="rId22"/>
    <p:sldId id="301" r:id="rId23"/>
    <p:sldId id="318" r:id="rId24"/>
    <p:sldId id="304" r:id="rId25"/>
    <p:sldId id="305" r:id="rId26"/>
    <p:sldId id="306" r:id="rId27"/>
    <p:sldId id="307" r:id="rId28"/>
    <p:sldId id="309" r:id="rId29"/>
    <p:sldId id="308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278" r:id="rId38"/>
    <p:sldId id="279" r:id="rId39"/>
    <p:sldId id="284" r:id="rId40"/>
    <p:sldId id="277" r:id="rId41"/>
    <p:sldId id="285" r:id="rId42"/>
    <p:sldId id="289" r:id="rId43"/>
    <p:sldId id="293" r:id="rId44"/>
    <p:sldId id="290" r:id="rId45"/>
    <p:sldId id="325" r:id="rId4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spcBef>
        <a:spcPct val="0"/>
      </a:spcBef>
      <a:spcAft>
        <a:spcPct val="0"/>
      </a:spcAft>
      <a:buClr>
        <a:srgbClr val="000000"/>
      </a:buClr>
      <a:buSzPct val="45000"/>
      <a:buFont typeface="Wingdings" pitchFamily="-65" charset="2"/>
      <a:defRPr kern="1200">
        <a:solidFill>
          <a:schemeClr val="tx1"/>
        </a:solidFill>
        <a:latin typeface="Arial" pitchFamily="-65" charset="0"/>
        <a:ea typeface="+mn-ea"/>
        <a:cs typeface="+mn-cs"/>
      </a:defRPr>
    </a:lvl1pPr>
    <a:lvl2pPr marL="431800" indent="-215900" algn="l" defTabSz="457200" rtl="0" fontAlgn="base" hangingPunct="0">
      <a:spcBef>
        <a:spcPct val="0"/>
      </a:spcBef>
      <a:spcAft>
        <a:spcPct val="0"/>
      </a:spcAft>
      <a:buClr>
        <a:srgbClr val="000000"/>
      </a:buClr>
      <a:buSzPct val="45000"/>
      <a:buFont typeface="Wingdings" pitchFamily="-65" charset="2"/>
      <a:defRPr kern="1200">
        <a:solidFill>
          <a:schemeClr val="tx1"/>
        </a:solidFill>
        <a:latin typeface="Arial" pitchFamily="-65" charset="0"/>
        <a:ea typeface="+mn-ea"/>
        <a:cs typeface="+mn-cs"/>
      </a:defRPr>
    </a:lvl2pPr>
    <a:lvl3pPr marL="647700" indent="-215900" algn="l" defTabSz="457200" rtl="0" fontAlgn="base" hangingPunct="0">
      <a:spcBef>
        <a:spcPct val="0"/>
      </a:spcBef>
      <a:spcAft>
        <a:spcPct val="0"/>
      </a:spcAft>
      <a:buClr>
        <a:srgbClr val="000000"/>
      </a:buClr>
      <a:buSzPct val="45000"/>
      <a:buFont typeface="Wingdings" pitchFamily="-65" charset="2"/>
      <a:defRPr kern="1200">
        <a:solidFill>
          <a:schemeClr val="tx1"/>
        </a:solidFill>
        <a:latin typeface="Arial" pitchFamily="-65" charset="0"/>
        <a:ea typeface="+mn-ea"/>
        <a:cs typeface="+mn-cs"/>
      </a:defRPr>
    </a:lvl3pPr>
    <a:lvl4pPr marL="863600" indent="-215900" algn="l" defTabSz="457200" rtl="0" fontAlgn="base" hangingPunct="0">
      <a:spcBef>
        <a:spcPct val="0"/>
      </a:spcBef>
      <a:spcAft>
        <a:spcPct val="0"/>
      </a:spcAft>
      <a:buClr>
        <a:srgbClr val="000000"/>
      </a:buClr>
      <a:buSzPct val="45000"/>
      <a:buFont typeface="Wingdings" pitchFamily="-65" charset="2"/>
      <a:defRPr kern="1200">
        <a:solidFill>
          <a:schemeClr val="tx1"/>
        </a:solidFill>
        <a:latin typeface="Arial" pitchFamily="-65" charset="0"/>
        <a:ea typeface="+mn-ea"/>
        <a:cs typeface="+mn-cs"/>
      </a:defRPr>
    </a:lvl4pPr>
    <a:lvl5pPr marL="1079500" indent="-215900" algn="l" defTabSz="457200" rtl="0" fontAlgn="base" hangingPunct="0">
      <a:spcBef>
        <a:spcPct val="0"/>
      </a:spcBef>
      <a:spcAft>
        <a:spcPct val="0"/>
      </a:spcAft>
      <a:buClr>
        <a:srgbClr val="000000"/>
      </a:buClr>
      <a:buSzPct val="45000"/>
      <a:buFont typeface="Wingdings" pitchFamily="-65" charset="2"/>
      <a:defRPr kern="1200">
        <a:solidFill>
          <a:schemeClr val="tx1"/>
        </a:solidFill>
        <a:latin typeface="Arial" pitchFamily="-65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016" y="-8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presProps" Target="presProps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printerSettings" Target="printerSettings/printerSettings1.bin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35" Type="http://schemas.openxmlformats.org/officeDocument/2006/relationships/slide" Target="slides/slide34.xml"/><Relationship Id="rId51" Type="http://schemas.openxmlformats.org/officeDocument/2006/relationships/viewProps" Target="viewProps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theme" Target="theme/theme1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53" Type="http://schemas.openxmlformats.org/officeDocument/2006/relationships/tableStyles" Target="tableStyles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Wingdings" pitchFamily="-65" charset="2"/>
              <a:buNone/>
              <a:defRPr sz="1200" dirty="0">
                <a:latin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Wingdings" pitchFamily="-65" charset="2"/>
              <a:buNone/>
              <a:defRPr sz="1200">
                <a:latin typeface="Arial" pitchFamily="-65" charset="0"/>
              </a:defRPr>
            </a:lvl1pPr>
          </a:lstStyle>
          <a:p>
            <a:pPr>
              <a:defRPr/>
            </a:pPr>
            <a:fld id="{D4902126-C194-564B-B097-414C6B8070B3}" type="datetime1">
              <a:rPr lang="en-US"/>
              <a:pPr>
                <a:defRPr/>
              </a:pPr>
              <a:t>2/8/10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Wingdings" pitchFamily="-65" charset="2"/>
              <a:buNone/>
              <a:defRPr sz="1200" dirty="0">
                <a:latin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Font typeface="Wingdings" pitchFamily="-65" charset="2"/>
              <a:buNone/>
              <a:defRPr sz="1200">
                <a:latin typeface="Arial" pitchFamily="-65" charset="0"/>
              </a:defRPr>
            </a:lvl1pPr>
          </a:lstStyle>
          <a:p>
            <a:pPr>
              <a:defRPr/>
            </a:pPr>
            <a:fld id="{B27842FF-B38E-1040-A9AC-A73779E13F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49375" y="965200"/>
            <a:ext cx="5072063" cy="347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201738" y="4784725"/>
            <a:ext cx="5372100" cy="3862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Arial"/>
        <a:ea typeface="ＭＳ Ｐゴシック" pitchFamily="-65" charset="-128"/>
        <a:cs typeface="ＭＳ Ｐゴシック" pitchFamily="-65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865563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5075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59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5075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8131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865563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0179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865563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7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865563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5075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5075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5075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1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5075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699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5075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7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5075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19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5075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7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5075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9963" y="282575"/>
            <a:ext cx="2192337" cy="6616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282575"/>
            <a:ext cx="6426200" cy="6616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63" y="282575"/>
            <a:ext cx="8607425" cy="1262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363" y="1963738"/>
            <a:ext cx="4308475" cy="4935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2238" y="1963738"/>
            <a:ext cx="4310062" cy="4935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282575"/>
            <a:ext cx="8607425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1963738"/>
            <a:ext cx="8770937" cy="4935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AutoShape 3"/>
          <p:cNvSpPr>
            <a:spLocks noChangeArrowheads="1"/>
          </p:cNvSpPr>
          <p:nvPr/>
        </p:nvSpPr>
        <p:spPr bwMode="auto">
          <a:xfrm>
            <a:off x="723900" y="7077075"/>
            <a:ext cx="9355138" cy="2698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1987550" y="7208838"/>
            <a:ext cx="8093075" cy="26987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65" charset="2"/>
        <a:defRPr sz="4000" b="1" i="1">
          <a:solidFill>
            <a:srgbClr val="FF9966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65" charset="2"/>
        <a:defRPr sz="4000" b="1" i="1">
          <a:solidFill>
            <a:srgbClr val="FF9966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65" charset="2"/>
        <a:defRPr sz="4000" b="1" i="1">
          <a:solidFill>
            <a:srgbClr val="FF9966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65" charset="2"/>
        <a:defRPr sz="4000" b="1" i="1">
          <a:solidFill>
            <a:srgbClr val="FF9966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65" charset="2"/>
        <a:defRPr sz="4000" b="1" i="1">
          <a:solidFill>
            <a:srgbClr val="FF9966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1897063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65" charset="2"/>
        <a:defRPr sz="4000" b="1" i="1">
          <a:solidFill>
            <a:srgbClr val="FF9966"/>
          </a:solidFill>
          <a:latin typeface="Arial" pitchFamily="-65" charset="0"/>
          <a:ea typeface="Arial" pitchFamily="-65" charset="0"/>
          <a:cs typeface="Arial" pitchFamily="-65" charset="0"/>
        </a:defRPr>
      </a:lvl6pPr>
      <a:lvl7pPr marL="2354263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65" charset="2"/>
        <a:defRPr sz="4000" b="1" i="1">
          <a:solidFill>
            <a:srgbClr val="FF9966"/>
          </a:solidFill>
          <a:latin typeface="Arial" pitchFamily="-65" charset="0"/>
          <a:ea typeface="Arial" pitchFamily="-65" charset="0"/>
          <a:cs typeface="Arial" pitchFamily="-65" charset="0"/>
        </a:defRPr>
      </a:lvl7pPr>
      <a:lvl8pPr marL="2811463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65" charset="2"/>
        <a:defRPr sz="4000" b="1" i="1">
          <a:solidFill>
            <a:srgbClr val="FF9966"/>
          </a:solidFill>
          <a:latin typeface="Arial" pitchFamily="-65" charset="0"/>
          <a:ea typeface="Arial" pitchFamily="-65" charset="0"/>
          <a:cs typeface="Arial" pitchFamily="-65" charset="0"/>
        </a:defRPr>
      </a:lvl8pPr>
      <a:lvl9pPr marL="3268663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65" charset="2"/>
        <a:defRPr sz="4000" b="1" i="1">
          <a:solidFill>
            <a:srgbClr val="FF9966"/>
          </a:solidFill>
          <a:latin typeface="Arial" pitchFamily="-65" charset="0"/>
          <a:ea typeface="Arial" pitchFamily="-65" charset="0"/>
          <a:cs typeface="Arial" pitchFamily="-65" charset="0"/>
        </a:defRPr>
      </a:lvl9pPr>
    </p:titleStyle>
    <p:bodyStyle>
      <a:lvl1pPr marL="431800" indent="-323850" algn="l" defTabSz="457200" rtl="0" eaLnBrk="0" fontAlgn="base" hangingPunct="0">
        <a:spcBef>
          <a:spcPts val="400"/>
        </a:spcBef>
        <a:spcAft>
          <a:spcPct val="0"/>
        </a:spcAft>
        <a:buClr>
          <a:srgbClr val="E6E6E6"/>
        </a:buClr>
        <a:buSzPct val="45000"/>
        <a:buFont typeface="Wingdings" pitchFamily="-65" charset="2"/>
        <a:buChar char=""/>
        <a:defRPr sz="3000">
          <a:solidFill>
            <a:srgbClr val="E6E6E6"/>
          </a:solidFill>
          <a:latin typeface="Arial"/>
          <a:ea typeface="ＭＳ Ｐゴシック" pitchFamily="-65" charset="-128"/>
          <a:cs typeface="ＭＳ Ｐゴシック" pitchFamily="-65" charset="-128"/>
        </a:defRPr>
      </a:lvl1pPr>
      <a:lvl2pPr marL="858838" indent="-287338" algn="l" defTabSz="457200" rtl="0" eaLnBrk="0" fontAlgn="base" hangingPunct="0">
        <a:spcBef>
          <a:spcPts val="200"/>
        </a:spcBef>
        <a:spcAft>
          <a:spcPct val="0"/>
        </a:spcAft>
        <a:buClr>
          <a:srgbClr val="E6E6E6"/>
        </a:buClr>
        <a:buSzPct val="75000"/>
        <a:defRPr sz="2400">
          <a:solidFill>
            <a:srgbClr val="E6E6E6"/>
          </a:solidFill>
          <a:latin typeface="Arial"/>
          <a:ea typeface="ＭＳ Ｐゴシック" pitchFamily="-65" charset="-128"/>
          <a:cs typeface="+mn-cs"/>
        </a:defRPr>
      </a:lvl2pPr>
      <a:lvl3pPr marL="1114425" indent="-215900" algn="l" defTabSz="457200" rtl="0" eaLnBrk="0" fontAlgn="base" hangingPunct="0">
        <a:spcBef>
          <a:spcPct val="0"/>
        </a:spcBef>
        <a:spcAft>
          <a:spcPct val="0"/>
        </a:spcAft>
        <a:buClr>
          <a:srgbClr val="E6E6E6"/>
        </a:buClr>
        <a:buSzPct val="45000"/>
        <a:defRPr sz="2200">
          <a:solidFill>
            <a:srgbClr val="E6E6E6"/>
          </a:solidFill>
          <a:latin typeface="Arial"/>
          <a:ea typeface="ＭＳ Ｐゴシック" pitchFamily="-65" charset="-128"/>
          <a:cs typeface="+mn-cs"/>
        </a:defRPr>
      </a:lvl3pPr>
      <a:lvl4pPr marL="1727200" indent="-215900" algn="l" defTabSz="457200" rtl="0" eaLnBrk="0" fontAlgn="base" hangingPunct="0">
        <a:spcBef>
          <a:spcPct val="0"/>
        </a:spcBef>
        <a:spcAft>
          <a:spcPct val="0"/>
        </a:spcAft>
        <a:buClr>
          <a:srgbClr val="E6E6E6"/>
        </a:buClr>
        <a:buSzPct val="75000"/>
        <a:defRPr sz="2000">
          <a:solidFill>
            <a:srgbClr val="E6E6E6"/>
          </a:solidFill>
          <a:latin typeface="Arial"/>
          <a:ea typeface="ＭＳ Ｐゴシック" pitchFamily="-65" charset="-128"/>
          <a:cs typeface="+mn-cs"/>
        </a:defRPr>
      </a:lvl4pPr>
      <a:lvl5pPr marL="2159000" indent="-215900" algn="l" defTabSz="457200" rtl="0" eaLnBrk="0" fontAlgn="base" hangingPunct="0"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-65" charset="2"/>
        <a:buChar char=""/>
        <a:defRPr sz="2000">
          <a:solidFill>
            <a:srgbClr val="E6E6E6"/>
          </a:solidFill>
          <a:latin typeface="Arial"/>
          <a:ea typeface="ＭＳ Ｐゴシック" pitchFamily="-65" charset="-128"/>
          <a:cs typeface="+mn-cs"/>
        </a:defRPr>
      </a:lvl5pPr>
      <a:lvl6pPr marL="2616200" indent="-215900" algn="l" defTabSz="457200" rtl="0" fontAlgn="base" hangingPunct="0"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-65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6pPr>
      <a:lvl7pPr marL="3073400" indent="-215900" algn="l" defTabSz="457200" rtl="0" fontAlgn="base" hangingPunct="0"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-65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7pPr>
      <a:lvl8pPr marL="3530600" indent="-215900" algn="l" defTabSz="457200" rtl="0" fontAlgn="base" hangingPunct="0"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-65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8pPr>
      <a:lvl9pPr marL="3987800" indent="-215900" algn="l" defTabSz="457200" rtl="0" fontAlgn="base" hangingPunct="0"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-65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</p:spPr>
        <p:txBody>
          <a:bodyPr/>
          <a:lstStyle/>
          <a:p>
            <a:pPr eaLnBrk="1"/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96913" y="1951038"/>
            <a:ext cx="8772525" cy="4848225"/>
          </a:xfrm>
        </p:spPr>
        <p:txBody>
          <a:bodyPr anchor="ctr"/>
          <a:lstStyle/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r>
              <a:rPr lang="en-GB" sz="4400" dirty="0" smtClean="0">
                <a:solidFill>
                  <a:srgbClr val="CCCCCC"/>
                </a:solidFill>
                <a:latin typeface="+mj-lt"/>
                <a:ea typeface="+mn-ea"/>
              </a:rPr>
              <a:t>Thorn</a:t>
            </a: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r>
              <a:rPr lang="en-GB" sz="2200" b="1" i="1" dirty="0" smtClean="0">
                <a:solidFill>
                  <a:srgbClr val="CCCCCC"/>
                </a:solidFill>
                <a:latin typeface="+mj-lt"/>
                <a:ea typeface="Helvetica" pitchFamily="-65" charset="0"/>
                <a:cs typeface="Helvetica" pitchFamily="-65" charset="0"/>
              </a:rPr>
              <a:t>A Robust Distributed Scripting Language</a:t>
            </a: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endParaRPr lang="en-GB" sz="2200" b="1" i="1" dirty="0" smtClean="0">
              <a:solidFill>
                <a:srgbClr val="CCCCCC"/>
              </a:solidFill>
              <a:latin typeface="Times Bold" pitchFamily="16" charset="0"/>
              <a:ea typeface="Helvetica" pitchFamily="-65" charset="0"/>
              <a:cs typeface="Helvetica" pitchFamily="-65" charset="0"/>
            </a:endParaRP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endParaRPr lang="en-GB" sz="2200" b="1" i="1" dirty="0" smtClean="0">
              <a:solidFill>
                <a:srgbClr val="CCCCCC"/>
              </a:solidFill>
              <a:latin typeface="Times Bold" pitchFamily="16" charset="0"/>
              <a:ea typeface="Helvetica" pitchFamily="-65" charset="0"/>
              <a:cs typeface="Helvetica" pitchFamily="-65" charset="0"/>
            </a:endParaRP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endParaRPr lang="en-GB" sz="2200" b="1" i="1" dirty="0" smtClean="0">
              <a:solidFill>
                <a:srgbClr val="CCCCCC"/>
              </a:solidFill>
              <a:latin typeface="Times Bold" pitchFamily="16" charset="0"/>
              <a:ea typeface="Helvetica" pitchFamily="-65" charset="0"/>
              <a:cs typeface="Helvetica" pitchFamily="-65" charset="0"/>
            </a:endParaRP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endParaRPr lang="en-GB" sz="2200" b="1" i="1" dirty="0" smtClean="0">
              <a:solidFill>
                <a:srgbClr val="CCCCCC"/>
              </a:solidFill>
              <a:latin typeface="Times Bold" pitchFamily="16" charset="0"/>
              <a:ea typeface="Helvetica" pitchFamily="-65" charset="0"/>
              <a:cs typeface="Helvetica" pitchFamily="-65" charset="0"/>
            </a:endParaRP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endParaRPr lang="en-GB" sz="1600" b="1" i="1" dirty="0">
              <a:solidFill>
                <a:srgbClr val="CCCCCC"/>
              </a:solidFill>
              <a:latin typeface="Helvetica" pitchFamily="-65" charset="0"/>
              <a:ea typeface="Helvetica" pitchFamily="-65" charset="0"/>
              <a:cs typeface="Helvetica" pitchFamily="-65" charset="0"/>
            </a:endParaRPr>
          </a:p>
          <a:p>
            <a:pPr marL="215900" lvl="1" indent="0" algn="ctr" eaLnBrk="1">
              <a:lnSpc>
                <a:spcPct val="83000"/>
              </a:lnSpc>
              <a:spcBef>
                <a:spcPts val="800"/>
              </a:spcBef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r>
              <a:rPr lang="en-GB" sz="1600" dirty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Bard Bloom</a:t>
            </a:r>
            <a:r>
              <a:rPr lang="en-GB" sz="1600" i="1" dirty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, John Field (IBM)‏</a:t>
            </a:r>
          </a:p>
          <a:p>
            <a:pPr marL="215900" lvl="1" indent="0" algn="ctr" eaLnBrk="1">
              <a:lnSpc>
                <a:spcPct val="83000"/>
              </a:lnSpc>
              <a:spcBef>
                <a:spcPts val="800"/>
              </a:spcBef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r>
              <a:rPr lang="en-GB" sz="1600" i="1" dirty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Nathaniel Nystrom (</a:t>
            </a:r>
            <a:r>
              <a:rPr lang="en-GB" sz="1600" i="1" dirty="0" smtClean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UT Arlington</a:t>
            </a:r>
            <a:r>
              <a:rPr lang="en-GB" sz="1600" i="1" dirty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)‏</a:t>
            </a:r>
          </a:p>
          <a:p>
            <a:pPr marL="215900" lvl="1" indent="0" algn="ctr" eaLnBrk="1">
              <a:lnSpc>
                <a:spcPct val="83000"/>
              </a:lnSpc>
              <a:spcBef>
                <a:spcPts val="800"/>
              </a:spcBef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r>
              <a:rPr lang="en-GB" sz="1600" i="1" dirty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 Johan Ostlund, Gregor Richards, Jan Vitek (Purdue)‏</a:t>
            </a:r>
          </a:p>
          <a:p>
            <a:pPr marL="215900" lvl="1" indent="0" algn="ctr" eaLnBrk="1">
              <a:lnSpc>
                <a:spcPct val="83000"/>
              </a:lnSpc>
              <a:spcBef>
                <a:spcPts val="800"/>
              </a:spcBef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r>
              <a:rPr lang="en-GB" sz="1600" i="1" dirty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Rok Strniša (Cambridge)‏</a:t>
            </a:r>
          </a:p>
          <a:p>
            <a:pPr marL="215900" lvl="1" indent="0" algn="ctr" eaLnBrk="1">
              <a:lnSpc>
                <a:spcPct val="83000"/>
              </a:lnSpc>
              <a:spcBef>
                <a:spcPts val="800"/>
              </a:spcBef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r>
              <a:rPr lang="en-GB" sz="1600" i="1" dirty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Tobias Wrigstad (Stockholm University</a:t>
            </a:r>
            <a:r>
              <a:rPr lang="en-GB" sz="1600" i="1" dirty="0" smtClean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)‏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Types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-65" charset="0"/>
              </a:rPr>
              <a:t>Thorn is dynamically typed</a:t>
            </a:r>
          </a:p>
          <a:p>
            <a:r>
              <a:rPr lang="en-US" dirty="0" smtClean="0">
                <a:latin typeface="Arial" pitchFamily="-65" charset="0"/>
              </a:rPr>
              <a:t>Static types are good for robust code</a:t>
            </a:r>
          </a:p>
          <a:p>
            <a:r>
              <a:rPr lang="en-US" dirty="0" smtClean="0">
                <a:latin typeface="Arial" pitchFamily="-65" charset="0"/>
              </a:rPr>
              <a:t>Thorn tries to get some of the advantages	</a:t>
            </a:r>
          </a:p>
          <a:p>
            <a:r>
              <a:rPr lang="en-US" dirty="0" smtClean="0">
                <a:latin typeface="Arial" pitchFamily="-65" charset="0"/>
              </a:rPr>
              <a:t>… by enticing programmers into providing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FORTRAN's Typing Tripod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type systems have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 smtClean="0"/>
              <a:t>Useful</a:t>
            </a:r>
            <a:r>
              <a:rPr lang="en-US" dirty="0" smtClean="0"/>
              <a:t> programmer-level descriptions </a:t>
            </a:r>
            <a:r>
              <a:rPr lang="en-US" dirty="0" smtClean="0"/>
              <a:t>of runtime data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 smtClean="0"/>
              <a:t>Good explanation of storage required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 smtClean="0"/>
              <a:t>Theorem: certain errors do not happen in well-typed code</a:t>
            </a:r>
          </a:p>
          <a:p>
            <a:pPr marL="601662" indent="-457200"/>
            <a:r>
              <a:rPr lang="en-US" dirty="0" smtClean="0"/>
              <a:t>This fuels the core structures of most major programming languages.</a:t>
            </a:r>
          </a:p>
          <a:p>
            <a:pPr marL="601662" indent="-457200"/>
            <a:r>
              <a:rPr lang="en-US" dirty="0" smtClean="0"/>
              <a:t>We (dynamically-typed languages) toss it out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and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-65" charset="0"/>
              </a:rPr>
              <a:t>Static types are simple assertions</a:t>
            </a:r>
          </a:p>
          <a:p>
            <a:pPr lvl="2"/>
            <a:r>
              <a:rPr lang="en-US" i="1" dirty="0" smtClean="0">
                <a:latin typeface="Arial" pitchFamily="-65" charset="0"/>
              </a:rPr>
              <a:t>F is a number; L is a list</a:t>
            </a:r>
          </a:p>
          <a:p>
            <a:pPr lvl="1"/>
            <a:r>
              <a:rPr lang="en-US" dirty="0" smtClean="0">
                <a:latin typeface="Arial" pitchFamily="-65" charset="0"/>
              </a:rPr>
              <a:t>Other assertions are useful	</a:t>
            </a:r>
          </a:p>
          <a:p>
            <a:pPr lvl="2"/>
            <a:r>
              <a:rPr lang="en-US" i="1" dirty="0" smtClean="0">
                <a:latin typeface="Arial" pitchFamily="-65" charset="0"/>
              </a:rPr>
              <a:t>F &gt; 0; </a:t>
            </a:r>
            <a:r>
              <a:rPr lang="en-US" i="1" dirty="0" err="1" smtClean="0">
                <a:latin typeface="Arial" pitchFamily="-65" charset="0"/>
              </a:rPr>
              <a:t>L.len</a:t>
            </a:r>
            <a:r>
              <a:rPr lang="en-US" i="1" dirty="0" smtClean="0">
                <a:latin typeface="Arial" pitchFamily="-65" charset="0"/>
              </a:rPr>
              <a:t> == 3</a:t>
            </a:r>
          </a:p>
          <a:p>
            <a:r>
              <a:rPr lang="en-US" dirty="0" smtClean="0">
                <a:latin typeface="Arial" pitchFamily="-65" charset="0"/>
              </a:rPr>
              <a:t>Entice programmers into supplying them</a:t>
            </a:r>
          </a:p>
          <a:p>
            <a:pPr lvl="1"/>
            <a:r>
              <a:rPr lang="en-US" dirty="0" smtClean="0">
                <a:latin typeface="Arial" pitchFamily="-65" charset="0"/>
              </a:rPr>
              <a:t>Make them useful for coding</a:t>
            </a:r>
          </a:p>
          <a:p>
            <a:r>
              <a:rPr lang="en-US" dirty="0" smtClean="0">
                <a:latin typeface="Arial" pitchFamily="-65" charset="0"/>
              </a:rPr>
              <a:t>	A good compiler could probably use them too</a:t>
            </a:r>
          </a:p>
          <a:p>
            <a:pPr lvl="1"/>
            <a:r>
              <a:rPr lang="en-US" dirty="0" smtClean="0">
                <a:latin typeface="Arial" pitchFamily="-65" charset="0"/>
              </a:rPr>
              <a:t>Thorn doesn't</a:t>
            </a:r>
            <a:r>
              <a:rPr lang="en-US" smtClean="0">
                <a:latin typeface="Arial" pitchFamily="-65" charset="0"/>
              </a:rPr>
              <a:t>, yet.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/>
              <a:t>Patterns and  Types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570038"/>
            <a:ext cx="8772525" cy="17526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1"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sz="2000" dirty="0" smtClean="0"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 eaLnBrk="1"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fun </a:t>
            </a:r>
            <a:r>
              <a:rPr lang="en-GB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f1(alist) {</a:t>
            </a:r>
          </a:p>
          <a:p>
            <a:pPr eaLnBrk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</a:t>
            </a:r>
            <a:r>
              <a:rPr lang="en-GB" sz="2000" b="1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if </a:t>
            </a:r>
            <a:r>
              <a:rPr lang="en-GB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(alist(0) == "</a:t>
            </a:r>
            <a:r>
              <a:rPr lang="en-GB" sz="2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addsquare</a:t>
            </a:r>
            <a:r>
              <a:rPr lang="en-GB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”) </a:t>
            </a:r>
          </a:p>
          <a:p>
            <a:pPr eaLnBrk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</a:t>
            </a:r>
            <a:r>
              <a:rPr lang="en-GB" sz="2000" b="1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return </a:t>
            </a:r>
            <a:r>
              <a:rPr lang="en-GB" sz="2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alist</a:t>
            </a:r>
            <a:r>
              <a:rPr lang="en-GB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(1)*alist(1) + </a:t>
            </a:r>
            <a:r>
              <a:rPr lang="en-GB" sz="2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alist</a:t>
            </a:r>
            <a:r>
              <a:rPr lang="en-GB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(2)*</a:t>
            </a:r>
            <a:r>
              <a:rPr lang="en-GB" sz="2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alist</a:t>
            </a:r>
            <a:r>
              <a:rPr lang="en-GB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(2);</a:t>
            </a:r>
          </a:p>
          <a:p>
            <a:pPr eaLnBrk="1"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20713" y="3932238"/>
            <a:ext cx="8772525" cy="838200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round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>
            <a:prstTxWarp prst="textNoShape">
              <a:avLst/>
            </a:prstTxWarp>
          </a:bodyPr>
          <a:lstStyle/>
          <a:p>
            <a:pPr marL="431800" indent="-323850">
              <a:buClr>
                <a:srgbClr val="E6E6E6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sz="2000" kern="0" dirty="0"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 marL="431800" indent="-323850">
              <a:buClr>
                <a:srgbClr val="E6E6E6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kern="0" dirty="0">
                <a:latin typeface="Courier" pitchFamily="-65" charset="0"/>
                <a:ea typeface="Courier" pitchFamily="-65" charset="0"/>
                <a:cs typeface="Courier" pitchFamily="-65" charset="0"/>
              </a:rPr>
              <a:t>fun </a:t>
            </a:r>
            <a:r>
              <a:rPr lang="en-GB" sz="2000" kern="0" dirty="0">
                <a:latin typeface="Courier" pitchFamily="-65" charset="0"/>
                <a:ea typeface="Courier" pitchFamily="-65" charset="0"/>
                <a:cs typeface="Courier" pitchFamily="-65" charset="0"/>
              </a:rPr>
              <a:t>f2([</a:t>
            </a:r>
            <a:r>
              <a:rPr lang="en-GB" sz="2000" kern="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"</a:t>
            </a:r>
            <a:r>
              <a:rPr lang="en-GB" sz="2000" dirty="0">
                <a:latin typeface="Courier" pitchFamily="-65" charset="0"/>
                <a:ea typeface="Courier" pitchFamily="-65" charset="0"/>
                <a:cs typeface="Courier" pitchFamily="-65" charset="0"/>
              </a:rPr>
              <a:t>addsquare</a:t>
            </a:r>
            <a:r>
              <a:rPr lang="en-GB" sz="2000" kern="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"</a:t>
            </a:r>
            <a:r>
              <a:rPr lang="en-GB" sz="2000" kern="0" dirty="0">
                <a:latin typeface="Courier" pitchFamily="-65" charset="0"/>
                <a:ea typeface="Courier" pitchFamily="-65" charset="0"/>
                <a:cs typeface="Courier" pitchFamily="-65" charset="0"/>
              </a:rPr>
              <a:t>, x, y]) = x*x+y*y;</a:t>
            </a:r>
            <a:br>
              <a:rPr lang="en-GB" sz="2000" kern="0" dirty="0">
                <a:latin typeface="Courier" pitchFamily="-65" charset="0"/>
                <a:ea typeface="Courier" pitchFamily="-65" charset="0"/>
                <a:cs typeface="Courier" pitchFamily="-65" charset="0"/>
              </a:rPr>
            </a:br>
            <a:endParaRPr lang="en-GB" sz="2000" kern="0" dirty="0">
              <a:latin typeface="Courier" pitchFamily="-65" charset="0"/>
              <a:ea typeface="Courier" pitchFamily="-65" charset="0"/>
              <a:cs typeface="Courier" pitchFamily="-65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20713" y="5303838"/>
            <a:ext cx="8772525" cy="990600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round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>
            <a:prstTxWarp prst="textNoShape">
              <a:avLst/>
            </a:prstTxWarp>
          </a:bodyPr>
          <a:lstStyle/>
          <a:p>
            <a:pPr marL="431800" indent="-323850">
              <a:buClr>
                <a:srgbClr val="E6E6E6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sz="2000" kern="0" dirty="0"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 marL="431800" indent="-323850">
              <a:buClr>
                <a:srgbClr val="E6E6E6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kern="0" dirty="0">
                <a:latin typeface="Courier" pitchFamily="-65" charset="0"/>
                <a:ea typeface="Courier" pitchFamily="-65" charset="0"/>
                <a:cs typeface="Courier" pitchFamily="-65" charset="0"/>
              </a:rPr>
              <a:t>fun </a:t>
            </a:r>
            <a:r>
              <a:rPr lang="en-GB" sz="2000" kern="0" dirty="0">
                <a:latin typeface="Courier" pitchFamily="-65" charset="0"/>
                <a:ea typeface="Courier" pitchFamily="-65" charset="0"/>
                <a:cs typeface="Courier" pitchFamily="-65" charset="0"/>
              </a:rPr>
              <a:t>f3([</a:t>
            </a:r>
            <a:r>
              <a:rPr lang="en-GB" sz="2000" kern="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"</a:t>
            </a:r>
            <a:r>
              <a:rPr lang="en-GB" sz="2000" dirty="0">
                <a:latin typeface="Courier" pitchFamily="-65" charset="0"/>
                <a:ea typeface="Courier" pitchFamily="-65" charset="0"/>
                <a:cs typeface="Courier" pitchFamily="-65" charset="0"/>
              </a:rPr>
              <a:t>addsquare</a:t>
            </a:r>
            <a:r>
              <a:rPr lang="en-GB" sz="2000" kern="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"</a:t>
            </a:r>
            <a:r>
              <a:rPr lang="en-GB" sz="2000" kern="0" dirty="0">
                <a:latin typeface="Courier" pitchFamily="-65" charset="0"/>
                <a:ea typeface="Courier" pitchFamily="-65" charset="0"/>
                <a:cs typeface="Courier" pitchFamily="-65" charset="0"/>
              </a:rPr>
              <a:t>, x:</a:t>
            </a:r>
            <a:r>
              <a:rPr lang="en-GB" sz="2000" b="1" kern="0" dirty="0">
                <a:latin typeface="Courier" pitchFamily="-65" charset="0"/>
                <a:ea typeface="Courier" pitchFamily="-65" charset="0"/>
                <a:cs typeface="Courier" pitchFamily="-65" charset="0"/>
              </a:rPr>
              <a:t>int</a:t>
            </a:r>
            <a:r>
              <a:rPr lang="en-GB" sz="2000" kern="0" dirty="0">
                <a:latin typeface="Courier" pitchFamily="-65" charset="0"/>
                <a:ea typeface="Courier" pitchFamily="-65" charset="0"/>
                <a:cs typeface="Courier" pitchFamily="-65" charset="0"/>
              </a:rPr>
              <a:t>, y:</a:t>
            </a:r>
            <a:r>
              <a:rPr lang="en-GB" sz="2000" b="1" kern="0" dirty="0">
                <a:latin typeface="Courier" pitchFamily="-65" charset="0"/>
                <a:ea typeface="Courier" pitchFamily="-65" charset="0"/>
                <a:cs typeface="Courier" pitchFamily="-65" charset="0"/>
              </a:rPr>
              <a:t>int</a:t>
            </a:r>
            <a:r>
              <a:rPr lang="en-GB" sz="2000" kern="0" dirty="0">
                <a:latin typeface="Courier" pitchFamily="-65" charset="0"/>
                <a:ea typeface="Courier" pitchFamily="-65" charset="0"/>
                <a:cs typeface="Courier" pitchFamily="-65" charset="0"/>
              </a:rPr>
              <a:t>]) = x*x+y*y;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Patterns are everywhere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6438" y="1590675"/>
            <a:ext cx="8772525" cy="4848225"/>
          </a:xfrm>
        </p:spPr>
        <p:txBody>
          <a:bodyPr/>
          <a:lstStyle/>
          <a:p>
            <a:pPr eaLnBrk="1"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>
                <a:latin typeface="Arial" pitchFamily="-65" charset="0"/>
              </a:rPr>
              <a:t>Function Arguments</a:t>
            </a:r>
            <a:br>
              <a:rPr lang="en-GB" smtClean="0">
                <a:latin typeface="Arial" pitchFamily="-65" charset="0"/>
              </a:rPr>
            </a:br>
            <a:endParaRPr lang="en-GB" smtClean="0">
              <a:latin typeface="Arial" pitchFamily="-65" charset="0"/>
            </a:endParaRPr>
          </a:p>
          <a:p>
            <a:pPr eaLnBrk="1"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>
                <a:latin typeface="Arial" pitchFamily="-65" charset="0"/>
              </a:rPr>
              <a:t>Boolean Test and Bind</a:t>
            </a:r>
          </a:p>
          <a:p>
            <a:pPr lvl="1" eaLnBrk="1"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mtClean="0">
              <a:latin typeface="Arial" pitchFamily="-65" charset="0"/>
            </a:endParaRPr>
          </a:p>
          <a:p>
            <a:pPr eaLnBrk="1"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>
                <a:latin typeface="Arial" pitchFamily="-65" charset="0"/>
              </a:rPr>
              <a:t>Bind or Die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mtClean="0">
              <a:latin typeface="Arial" pitchFamily="-65" charset="0"/>
            </a:endParaRPr>
          </a:p>
          <a:p>
            <a:pPr eaLnBrk="1"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>
                <a:latin typeface="Arial" pitchFamily="-65" charset="0"/>
              </a:rPr>
              <a:t>Match</a:t>
            </a:r>
            <a:br>
              <a:rPr lang="en-GB" smtClean="0">
                <a:latin typeface="Arial" pitchFamily="-65" charset="0"/>
              </a:rPr>
            </a:br>
            <a:endParaRPr lang="en-GB" smtClean="0">
              <a:latin typeface="Arial" pitchFamily="-65" charset="0"/>
            </a:endParaRPr>
          </a:p>
          <a:p>
            <a:pPr eaLnBrk="1"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>
                <a:latin typeface="Arial" pitchFamily="-65" charset="0"/>
              </a:rPr>
              <a:t>Receive</a:t>
            </a:r>
          </a:p>
          <a:p>
            <a:pPr lvl="1" eaLnBrk="1">
              <a:lnSpc>
                <a:spcPct val="83000"/>
              </a:lnSpc>
              <a:buFont typeface="Symbol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>
                <a:latin typeface="Arial" pitchFamily="-65" charset="0"/>
              </a:rPr>
              <a:t/>
            </a:r>
            <a:br>
              <a:rPr lang="en-GB" smtClean="0">
                <a:latin typeface="Arial" pitchFamily="-65" charset="0"/>
              </a:rPr>
            </a:br>
            <a:r>
              <a:rPr lang="en-GB" smtClean="0">
                <a:latin typeface="Arial" pitchFamily="-65" charset="0"/>
              </a:rPr>
              <a:t/>
            </a:r>
            <a:br>
              <a:rPr lang="en-GB" smtClean="0">
                <a:latin typeface="Arial" pitchFamily="-65" charset="0"/>
              </a:rPr>
            </a:br>
            <a:endParaRPr lang="en-GB" smtClean="0">
              <a:latin typeface="Arial" pitchFamily="-65" charset="0"/>
            </a:endParaRP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b="1" smtClean="0">
                <a:latin typeface="Arial" pitchFamily="-65" charset="0"/>
              </a:rPr>
              <a:t>Approach: convenience, not minimality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5113" y="1570038"/>
            <a:ext cx="4495800" cy="4000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1" indent="0">
              <a:defRPr/>
            </a:pPr>
            <a:r>
              <a:rPr lang="en-GB" sz="2000" b="1" dirty="0">
                <a:latin typeface="Courier"/>
              </a:rPr>
              <a:t>fun </a:t>
            </a:r>
            <a:r>
              <a:rPr lang="en-GB" sz="2000" dirty="0">
                <a:latin typeface="Courier"/>
              </a:rPr>
              <a:t>squint(x:int) = x*x;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45113" y="2343150"/>
            <a:ext cx="4495800" cy="3698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ourier" pitchFamily="-65" charset="0"/>
              </a:rPr>
              <a:t>if </a:t>
            </a:r>
            <a:r>
              <a:rPr lang="en-GB" dirty="0" smtClean="0">
                <a:solidFill>
                  <a:srgbClr val="000000"/>
                </a:solidFill>
                <a:latin typeface="Courier" pitchFamily="-65" charset="0"/>
              </a:rPr>
              <a:t>(</a:t>
            </a:r>
            <a:r>
              <a:rPr lang="en-GB" dirty="0">
                <a:solidFill>
                  <a:srgbClr val="000000"/>
                </a:solidFill>
                <a:latin typeface="Courier" pitchFamily="-65" charset="0"/>
              </a:rPr>
              <a:t>L</a:t>
            </a:r>
            <a:r>
              <a:rPr lang="en-GB" dirty="0" smtClean="0">
                <a:solidFill>
                  <a:srgbClr val="000000"/>
                </a:solidFill>
                <a:latin typeface="Courier" pitchFamily="-65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urier" pitchFamily="-65" charset="0"/>
              </a:rPr>
              <a:t>~ [1, </a:t>
            </a:r>
            <a:r>
              <a:rPr lang="en-GB" dirty="0" err="1">
                <a:solidFill>
                  <a:srgbClr val="000000"/>
                </a:solidFill>
                <a:latin typeface="Courier" pitchFamily="-65" charset="0"/>
              </a:rPr>
              <a:t>y</a:t>
            </a:r>
            <a:r>
              <a:rPr lang="en-GB" dirty="0">
                <a:solidFill>
                  <a:srgbClr val="000000"/>
                </a:solidFill>
                <a:latin typeface="Courier" pitchFamily="-65" charset="0"/>
              </a:rPr>
              <a:t>]) { </a:t>
            </a:r>
            <a:r>
              <a:rPr lang="en-GB" dirty="0" err="1">
                <a:solidFill>
                  <a:srgbClr val="000000"/>
                </a:solidFill>
                <a:latin typeface="Courier" pitchFamily="-65" charset="0"/>
              </a:rPr>
              <a:t>println(y</a:t>
            </a:r>
            <a:r>
              <a:rPr lang="en-GB" dirty="0">
                <a:solidFill>
                  <a:srgbClr val="000000"/>
                </a:solidFill>
                <a:latin typeface="Courier" pitchFamily="-65" charset="0"/>
              </a:rPr>
              <a:t>); }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5113" y="2941638"/>
            <a:ext cx="4495800" cy="6111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pPr lvl="1"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ourier" pitchFamily="-65" charset="0"/>
              </a:rPr>
              <a:t>z</a:t>
            </a:r>
            <a:r>
              <a:rPr lang="en-GB" sz="2000" dirty="0">
                <a:solidFill>
                  <a:srgbClr val="000000"/>
                </a:solidFill>
                <a:latin typeface="Courier" pitchFamily="-65" charset="0"/>
              </a:rPr>
              <a:t> = 1;</a:t>
            </a:r>
            <a:r>
              <a:rPr lang="en-GB" dirty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solidFill>
                  <a:srgbClr val="000000"/>
                </a:solidFill>
                <a:latin typeface="Courier" pitchFamily="-65" charset="0"/>
              </a:rPr>
              <a:t>[</a:t>
            </a:r>
            <a:r>
              <a:rPr lang="en-GB" sz="2000" dirty="0" err="1">
                <a:solidFill>
                  <a:srgbClr val="000000"/>
                </a:solidFill>
                <a:latin typeface="Courier" pitchFamily="-65" charset="0"/>
              </a:rPr>
              <a:t>h,t</a:t>
            </a:r>
            <a:r>
              <a:rPr lang="en-GB" sz="2000" dirty="0">
                <a:solidFill>
                  <a:srgbClr val="000000"/>
                </a:solidFill>
                <a:latin typeface="Courier" pitchFamily="-65" charset="0"/>
              </a:rPr>
              <a:t>...] =</a:t>
            </a:r>
            <a:r>
              <a:rPr lang="en-GB" sz="2000" dirty="0" smtClean="0">
                <a:solidFill>
                  <a:srgbClr val="000000"/>
                </a:solidFill>
                <a:latin typeface="Courier" pitchFamily="-65" charset="0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latin typeface="Courier" pitchFamily="-65" charset="0"/>
              </a:rPr>
              <a:t>someList</a:t>
            </a:r>
            <a:r>
              <a:rPr lang="en-GB" sz="2000" dirty="0" smtClean="0">
                <a:solidFill>
                  <a:srgbClr val="000000"/>
                </a:solidFill>
                <a:latin typeface="Courier" pitchFamily="-65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urier" pitchFamily="-65" charset="0"/>
              </a:rPr>
              <a:t>);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5113" y="3809999"/>
            <a:ext cx="4495800" cy="2246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Ins="0">
            <a:prstTxWarp prst="textNoShape">
              <a:avLst/>
            </a:prstTxWarp>
            <a:spAutoFit/>
          </a:bodyPr>
          <a:lstStyle/>
          <a:p>
            <a:pPr marL="0" lvl="1" indent="0"/>
            <a:r>
              <a:rPr lang="en-GB" sz="2000" b="1" dirty="0">
                <a:solidFill>
                  <a:srgbClr val="000000"/>
                </a:solidFill>
                <a:latin typeface="Courier" pitchFamily="-65" charset="0"/>
              </a:rPr>
              <a:t>match </a:t>
            </a:r>
            <a:r>
              <a:rPr lang="en-GB" sz="2000" dirty="0">
                <a:solidFill>
                  <a:srgbClr val="000000"/>
                </a:solidFill>
                <a:latin typeface="Courier" pitchFamily="-65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urier" pitchFamily="-65" charset="0"/>
              </a:rPr>
              <a:t>x</a:t>
            </a:r>
            <a:r>
              <a:rPr lang="en-GB" sz="2000" dirty="0">
                <a:solidFill>
                  <a:srgbClr val="000000"/>
                </a:solidFill>
                <a:latin typeface="Courier" pitchFamily="-65" charset="0"/>
              </a:rPr>
              <a:t>) { </a:t>
            </a:r>
            <a:br>
              <a:rPr lang="en-GB" sz="2000" dirty="0">
                <a:solidFill>
                  <a:srgbClr val="000000"/>
                </a:solidFill>
                <a:latin typeface="Courier" pitchFamily="-65" charset="0"/>
              </a:rPr>
            </a:br>
            <a:r>
              <a:rPr lang="en-GB" sz="2000" dirty="0">
                <a:solidFill>
                  <a:srgbClr val="000000"/>
                </a:solidFill>
                <a:latin typeface="Courier" pitchFamily="-65" charset="0"/>
              </a:rPr>
              <a:t> []   =&gt; "empty"</a:t>
            </a:r>
            <a:br>
              <a:rPr lang="en-GB" sz="2000" dirty="0">
                <a:solidFill>
                  <a:srgbClr val="000000"/>
                </a:solidFill>
                <a:latin typeface="Courier" pitchFamily="-65" charset="0"/>
              </a:rPr>
            </a:br>
            <a:r>
              <a:rPr lang="en-GB" sz="2000" dirty="0">
                <a:solidFill>
                  <a:srgbClr val="000000"/>
                </a:solidFill>
                <a:latin typeface="Courier" pitchFamily="-65" charset="0"/>
              </a:rPr>
              <a:t>|[</a:t>
            </a:r>
            <a:r>
              <a:rPr lang="en-GB" sz="2000" dirty="0" err="1">
                <a:solidFill>
                  <a:srgbClr val="000000"/>
                </a:solidFill>
                <a:latin typeface="Courier" pitchFamily="-65" charset="0"/>
              </a:rPr>
              <a:t>y</a:t>
            </a:r>
            <a:r>
              <a:rPr lang="en-GB" sz="2000" dirty="0">
                <a:solidFill>
                  <a:srgbClr val="000000"/>
                </a:solidFill>
                <a:latin typeface="Courier" pitchFamily="-65" charset="0"/>
              </a:rPr>
              <a:t>]  =&gt; "</a:t>
            </a:r>
            <a:r>
              <a:rPr lang="en-GB" sz="2000" dirty="0" smtClean="0">
                <a:solidFill>
                  <a:srgbClr val="000000"/>
                </a:solidFill>
                <a:latin typeface="Courier" pitchFamily="-65" charset="0"/>
              </a:rPr>
              <a:t>singleton"</a:t>
            </a:r>
            <a:br>
              <a:rPr lang="en-GB" sz="2000" dirty="0" smtClean="0">
                <a:solidFill>
                  <a:srgbClr val="000000"/>
                </a:solidFill>
                <a:latin typeface="Courier" pitchFamily="-65" charset="0"/>
              </a:rPr>
            </a:br>
            <a:r>
              <a:rPr lang="en-GB" sz="2000" dirty="0">
                <a:solidFill>
                  <a:srgbClr val="000000"/>
                </a:solidFill>
                <a:latin typeface="Courier" pitchFamily="-65" charset="0"/>
              </a:rPr>
              <a:t>|[_...,1,_...</a:t>
            </a:r>
            <a:r>
              <a:rPr lang="en-GB" sz="2000" dirty="0" smtClean="0">
                <a:solidFill>
                  <a:srgbClr val="000000"/>
                </a:solidFill>
                <a:latin typeface="Courier" pitchFamily="-65" charset="0"/>
              </a:rPr>
              <a:t>] &amp;</a:t>
            </a:r>
            <a:r>
              <a:rPr lang="en-GB" sz="2000" dirty="0">
                <a:solidFill>
                  <a:srgbClr val="000000"/>
                </a:solidFill>
                <a:latin typeface="Courier" pitchFamily="-65" charset="0"/>
              </a:rPr>
              <a:t>&amp;</a:t>
            </a:r>
          </a:p>
          <a:p>
            <a:pPr marL="0" lvl="1" indent="0"/>
            <a:r>
              <a:rPr lang="en-GB" sz="2000" dirty="0">
                <a:solidFill>
                  <a:srgbClr val="000000"/>
                </a:solidFill>
                <a:latin typeface="Courier" pitchFamily="-65" charset="0"/>
              </a:rPr>
              <a:t> [_..., 2, _...]</a:t>
            </a:r>
          </a:p>
          <a:p>
            <a:pPr marL="0" lvl="1" indent="0"/>
            <a:r>
              <a:rPr lang="en-GB" sz="2000" dirty="0">
                <a:solidFill>
                  <a:srgbClr val="000000"/>
                </a:solidFill>
                <a:latin typeface="Courier" pitchFamily="-65" charset="0"/>
              </a:rPr>
              <a:t>      =&gt; "has 1 and </a:t>
            </a:r>
            <a:r>
              <a:rPr lang="en-GB" sz="2000" dirty="0" smtClean="0">
                <a:solidFill>
                  <a:srgbClr val="000000"/>
                </a:solidFill>
                <a:latin typeface="Courier" pitchFamily="-65" charset="0"/>
              </a:rPr>
              <a:t>2"</a:t>
            </a:r>
          </a:p>
          <a:p>
            <a:pPr marL="0" lvl="1" indent="0"/>
            <a:r>
              <a:rPr lang="en-GB" sz="2000" dirty="0">
                <a:solidFill>
                  <a:srgbClr val="000000"/>
                </a:solidFill>
                <a:latin typeface="Courier" pitchFamily="-65" charset="0"/>
              </a:rPr>
              <a:t>}</a:t>
            </a:r>
            <a:r>
              <a:rPr lang="en-GB" sz="2000" dirty="0" smtClean="0">
                <a:solidFill>
                  <a:srgbClr val="000000"/>
                </a:solidFill>
                <a:latin typeface="Courier" pitchFamily="-65" charset="0"/>
              </a:rPr>
              <a:t> 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96912" y="1341437"/>
          <a:ext cx="8001000" cy="3708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65429"/>
                <a:gridCol w="1915244"/>
                <a:gridCol w="229327"/>
                <a:gridCol w="1981200"/>
                <a:gridCol w="220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Literal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</a:t>
                      </a:r>
                      <a:r>
                        <a:rPr lang="en-US" b="0" dirty="0" err="1" smtClean="0"/>
                        <a:t>x</a:t>
                      </a:r>
                      <a:r>
                        <a:rPr lang="en-US" b="0" baseline="0" dirty="0" smtClean="0"/>
                        <a:t> &gt; 0)?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Predicate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$(</a:t>
                      </a:r>
                      <a:r>
                        <a:rPr lang="en-US" dirty="0" err="1" smtClean="0"/>
                        <a:t>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of </a:t>
                      </a:r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Wildcard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f(x</a:t>
                      </a:r>
                      <a:r>
                        <a:rPr lang="en-US" dirty="0" smtClean="0"/>
                        <a:t>) ~ [</a:t>
                      </a:r>
                      <a:r>
                        <a:rPr lang="en-US" dirty="0" err="1" smtClean="0"/>
                        <a:t>y,$(y</a:t>
                      </a:r>
                      <a:r>
                        <a:rPr lang="en-US" dirty="0" smtClean="0"/>
                        <a:t>)]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</a:t>
                      </a:r>
                      <a:r>
                        <a:rPr lang="en-US" baseline="0" dirty="0" smtClean="0"/>
                        <a:t> other subject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[1,2]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[1,2]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x:int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</a:t>
                      </a:r>
                      <a:r>
                        <a:rPr lang="en-US" baseline="0" dirty="0" smtClean="0"/>
                        <a:t> type &amp; </a:t>
                      </a:r>
                      <a:r>
                        <a:rPr lang="en-US" baseline="0" dirty="0" err="1" smtClean="0"/>
                        <a:t>val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[1…,2…]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[1,1,1,2,2]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Point($(x</a:t>
                      </a:r>
                      <a:r>
                        <a:rPr lang="en-US" dirty="0" smtClean="0"/>
                        <a:t>), </a:t>
                      </a:r>
                      <a:r>
                        <a:rPr lang="en-US" dirty="0" err="1" smtClean="0"/>
                        <a:t>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{: x:1,</a:t>
                      </a:r>
                      <a:r>
                        <a:rPr lang="en-US" baseline="0" dirty="0" smtClean="0"/>
                        <a:t> y:2 :}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int(n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method call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{: </a:t>
                      </a:r>
                      <a:r>
                        <a:rPr lang="en-US" dirty="0" err="1" smtClean="0"/>
                        <a:t>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y</a:t>
                      </a:r>
                      <a:r>
                        <a:rPr lang="en-US" dirty="0" smtClean="0"/>
                        <a:t> :}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err="1" smtClean="0"/>
                        <a:t>y</a:t>
                      </a:r>
                      <a:r>
                        <a:rPr lang="en-US" dirty="0" smtClean="0"/>
                        <a:t> fields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.exists?()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method 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</a:t>
                      </a:r>
                      <a:r>
                        <a:rPr lang="en-US" baseline="0" dirty="0" smtClean="0"/>
                        <a:t> &amp;&amp; {: </a:t>
                      </a:r>
                      <a:r>
                        <a:rPr lang="en-US" baseline="0" dirty="0" err="1" smtClean="0"/>
                        <a:t>x,y</a:t>
                      </a:r>
                      <a:r>
                        <a:rPr lang="en-US" baseline="0" dirty="0" smtClean="0"/>
                        <a:t> :}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Conjunction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"(a*)(</a:t>
                      </a:r>
                      <a:r>
                        <a:rPr lang="en-US" dirty="0" err="1" smtClean="0"/>
                        <a:t>b</a:t>
                      </a:r>
                      <a:r>
                        <a:rPr lang="en-US" dirty="0" smtClean="0"/>
                        <a:t>*)"/</a:t>
                      </a:r>
                      <a:r>
                        <a:rPr lang="en-US" baseline="0" dirty="0" smtClean="0"/>
                        <a:t> [</a:t>
                      </a:r>
                      <a:r>
                        <a:rPr lang="en-US" baseline="0" dirty="0" err="1" smtClean="0"/>
                        <a:t>a's,b's</a:t>
                      </a:r>
                      <a:r>
                        <a:rPr lang="en-US" baseline="0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Regexp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[] || [_]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Disjunction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 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Is-it-there Idiom,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112" y="1646237"/>
            <a:ext cx="8770937" cy="4935537"/>
          </a:xfrm>
        </p:spPr>
        <p:txBody>
          <a:bodyPr/>
          <a:lstStyle/>
          <a:p>
            <a:r>
              <a:rPr lang="en-US" dirty="0" smtClean="0"/>
              <a:t>IDIOM: </a:t>
            </a:r>
          </a:p>
          <a:p>
            <a:pPr lvl="1"/>
            <a:r>
              <a:rPr lang="en-US" b="1" dirty="0" smtClean="0"/>
              <a:t> look for a thing;</a:t>
            </a:r>
          </a:p>
          <a:p>
            <a:pPr lvl="1"/>
            <a:r>
              <a:rPr lang="en-US" b="1" dirty="0" smtClean="0"/>
              <a:t> if it's there, do stuff to it.</a:t>
            </a:r>
          </a:p>
          <a:p>
            <a:r>
              <a:rPr lang="en-US" dirty="0" smtClean="0"/>
              <a:t>In Java: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Special value?</a:t>
            </a:r>
          </a:p>
          <a:p>
            <a:pPr lvl="2">
              <a:buFont typeface="Arial"/>
              <a:buChar char="•"/>
            </a:pPr>
            <a:r>
              <a:rPr lang="en-US" sz="1800" dirty="0" err="1" smtClean="0">
                <a:latin typeface="Courier"/>
                <a:cs typeface="Courier"/>
              </a:rPr>
              <a:t>int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n</a:t>
            </a:r>
            <a:r>
              <a:rPr lang="en-US" sz="1800" dirty="0" smtClean="0">
                <a:latin typeface="Courier"/>
                <a:cs typeface="Courier"/>
              </a:rPr>
              <a:t> = </a:t>
            </a:r>
            <a:r>
              <a:rPr lang="en-US" sz="1800" dirty="0" err="1" smtClean="0">
                <a:latin typeface="Courier"/>
                <a:cs typeface="Courier"/>
              </a:rPr>
              <a:t>s.indexOf</a:t>
            </a:r>
            <a:r>
              <a:rPr lang="en-US" sz="1800" dirty="0" smtClean="0">
                <a:latin typeface="Courier"/>
                <a:cs typeface="Courier"/>
              </a:rPr>
              <a:t>("&gt;"); if (</a:t>
            </a:r>
            <a:r>
              <a:rPr lang="en-US" sz="1800" dirty="0" err="1" smtClean="0">
                <a:latin typeface="Courier"/>
                <a:cs typeface="Courier"/>
              </a:rPr>
              <a:t>n</a:t>
            </a:r>
            <a:r>
              <a:rPr lang="en-US" sz="1800" dirty="0" smtClean="0">
                <a:latin typeface="Courier"/>
                <a:cs typeface="Courier"/>
              </a:rPr>
              <a:t> != -1) </a:t>
            </a:r>
            <a:r>
              <a:rPr lang="en-US" sz="1800" dirty="0" err="1" smtClean="0">
                <a:latin typeface="Courier"/>
                <a:cs typeface="Courier"/>
              </a:rPr>
              <a:t>zap(n</a:t>
            </a:r>
            <a:r>
              <a:rPr lang="en-US" sz="1800" dirty="0" smtClean="0">
                <a:latin typeface="Courier"/>
                <a:cs typeface="Courier"/>
              </a:rPr>
              <a:t>);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Return null?</a:t>
            </a:r>
          </a:p>
          <a:p>
            <a:pPr lvl="2">
              <a:buFont typeface="Arial"/>
              <a:buChar char="•"/>
            </a:pPr>
            <a:r>
              <a:rPr lang="en-US" sz="1400" dirty="0" err="1" smtClean="0">
                <a:latin typeface="Courier"/>
                <a:cs typeface="Courier"/>
              </a:rPr>
              <a:t>Hashtable</a:t>
            </a:r>
            <a:r>
              <a:rPr lang="en-US" sz="1400" dirty="0" smtClean="0">
                <a:latin typeface="Courier"/>
                <a:cs typeface="Courier"/>
              </a:rPr>
              <a:t> ht;  Person </a:t>
            </a:r>
            <a:r>
              <a:rPr lang="en-US" sz="1400" dirty="0" err="1" smtClean="0">
                <a:latin typeface="Courier"/>
                <a:cs typeface="Courier"/>
              </a:rPr>
              <a:t>p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ht.get("Kim</a:t>
            </a:r>
            <a:r>
              <a:rPr lang="en-US" sz="1400" dirty="0" smtClean="0">
                <a:latin typeface="Courier"/>
                <a:cs typeface="Courier"/>
              </a:rPr>
              <a:t>"); if (</a:t>
            </a:r>
            <a:r>
              <a:rPr lang="en-US" sz="1400" dirty="0" err="1" smtClean="0">
                <a:latin typeface="Courier"/>
                <a:cs typeface="Courier"/>
              </a:rPr>
              <a:t>p</a:t>
            </a:r>
            <a:r>
              <a:rPr lang="en-US" sz="1400" dirty="0" smtClean="0">
                <a:latin typeface="Courier"/>
                <a:cs typeface="Courier"/>
              </a:rPr>
              <a:t> != null) </a:t>
            </a:r>
            <a:r>
              <a:rPr lang="en-US" sz="1400" dirty="0" err="1" smtClean="0">
                <a:latin typeface="Courier"/>
                <a:cs typeface="Courier"/>
              </a:rPr>
              <a:t>zap(p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Secondary function? </a:t>
            </a:r>
          </a:p>
          <a:p>
            <a:pPr lvl="2">
              <a:buFont typeface="Arial"/>
              <a:buChar char="•"/>
            </a:pPr>
            <a:r>
              <a:rPr lang="en-US" sz="1800" dirty="0" smtClean="0">
                <a:latin typeface="Courier"/>
                <a:cs typeface="Courier"/>
              </a:rPr>
              <a:t>Map </a:t>
            </a:r>
            <a:r>
              <a:rPr lang="en-US" sz="1800" dirty="0" err="1" smtClean="0">
                <a:latin typeface="Courier"/>
                <a:cs typeface="Courier"/>
              </a:rPr>
              <a:t>m</a:t>
            </a:r>
            <a:r>
              <a:rPr lang="en-US" sz="1800" dirty="0" smtClean="0">
                <a:latin typeface="Courier"/>
                <a:cs typeface="Courier"/>
              </a:rPr>
              <a:t>; if (</a:t>
            </a:r>
            <a:r>
              <a:rPr lang="en-US" sz="1800" dirty="0" err="1" smtClean="0">
                <a:latin typeface="Courier"/>
                <a:cs typeface="Courier"/>
              </a:rPr>
              <a:t>m.containsKey("Kim</a:t>
            </a:r>
            <a:r>
              <a:rPr lang="en-US" sz="1800" dirty="0" smtClean="0">
                <a:latin typeface="Courier"/>
                <a:cs typeface="Courier"/>
              </a:rPr>
              <a:t>")) { 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  Person </a:t>
            </a:r>
            <a:r>
              <a:rPr lang="en-US" sz="1800" dirty="0" err="1" smtClean="0">
                <a:latin typeface="Courier"/>
                <a:cs typeface="Courier"/>
              </a:rPr>
              <a:t>p</a:t>
            </a:r>
            <a:r>
              <a:rPr lang="en-US" sz="1800" dirty="0" smtClean="0">
                <a:latin typeface="Courier"/>
                <a:cs typeface="Courier"/>
              </a:rPr>
              <a:t> = </a:t>
            </a:r>
            <a:r>
              <a:rPr lang="en-US" sz="1800" dirty="0" err="1" smtClean="0">
                <a:latin typeface="Courier"/>
                <a:cs typeface="Courier"/>
              </a:rPr>
              <a:t>m.get("Kim</a:t>
            </a:r>
            <a:r>
              <a:rPr lang="en-US" sz="1800" dirty="0" smtClean="0">
                <a:latin typeface="Courier"/>
                <a:cs typeface="Courier"/>
              </a:rPr>
              <a:t>"); </a:t>
            </a:r>
            <a:r>
              <a:rPr lang="en-US" sz="1800" dirty="0" err="1" smtClean="0">
                <a:latin typeface="Courier"/>
                <a:cs typeface="Courier"/>
              </a:rPr>
              <a:t>zap(p</a:t>
            </a:r>
            <a:r>
              <a:rPr lang="en-US" sz="1800" dirty="0" smtClean="0">
                <a:latin typeface="Courier"/>
                <a:cs typeface="Courier"/>
              </a:rPr>
              <a:t>);}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Exception?</a:t>
            </a:r>
          </a:p>
          <a:p>
            <a:pPr lvl="2">
              <a:buFont typeface="Arial"/>
              <a:buChar char="•"/>
            </a:pPr>
            <a:r>
              <a:rPr lang="en-US" sz="1800" dirty="0" smtClean="0">
                <a:latin typeface="Courier"/>
                <a:cs typeface="Courier"/>
              </a:rPr>
              <a:t>try { </a:t>
            </a:r>
            <a:r>
              <a:rPr lang="en-US" sz="1800" dirty="0" err="1" smtClean="0">
                <a:latin typeface="Courier"/>
                <a:cs typeface="Courier"/>
              </a:rPr>
              <a:t>int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n</a:t>
            </a:r>
            <a:r>
              <a:rPr lang="en-US" sz="1800" dirty="0" smtClean="0">
                <a:latin typeface="Courier"/>
                <a:cs typeface="Courier"/>
              </a:rPr>
              <a:t> = </a:t>
            </a:r>
            <a:r>
              <a:rPr lang="en-US" sz="1800" dirty="0" err="1" smtClean="0">
                <a:latin typeface="Courier"/>
                <a:cs typeface="Courier"/>
              </a:rPr>
              <a:t>Integer.parseInt(s</a:t>
            </a:r>
            <a:r>
              <a:rPr lang="en-US" sz="1800" dirty="0" smtClean="0">
                <a:latin typeface="Courier"/>
                <a:cs typeface="Courier"/>
              </a:rPr>
              <a:t>); </a:t>
            </a:r>
            <a:r>
              <a:rPr lang="en-US" sz="1800" dirty="0" err="1" smtClean="0">
                <a:latin typeface="Courier"/>
                <a:cs typeface="Courier"/>
              </a:rPr>
              <a:t>zap(n</a:t>
            </a:r>
            <a:r>
              <a:rPr lang="en-US" sz="1800" dirty="0" smtClean="0">
                <a:latin typeface="Courier"/>
                <a:cs typeface="Courier"/>
              </a:rPr>
              <a:t>); } 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catch (</a:t>
            </a:r>
            <a:r>
              <a:rPr lang="en-US" sz="1800" dirty="0" err="1" smtClean="0">
                <a:latin typeface="Courier"/>
                <a:cs typeface="Courier"/>
              </a:rPr>
              <a:t>NumberFormatException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e</a:t>
            </a:r>
            <a:r>
              <a:rPr lang="en-US" sz="1800" dirty="0" smtClean="0">
                <a:latin typeface="Courier"/>
                <a:cs typeface="Courier"/>
              </a:rPr>
              <a:t>) {…}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Is-it-there Idiom,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Thorn Idiom (part 1):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Return null for "not found".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(Unlike strongly typed, 'null' is always a legitimate value)</a:t>
            </a:r>
          </a:p>
          <a:p>
            <a:pPr>
              <a:buFont typeface="Arial"/>
              <a:buChar char="•"/>
            </a:pPr>
            <a:r>
              <a:rPr lang="en-US" dirty="0" smtClean="0"/>
              <a:t>Use +pat to test and bind result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subj</a:t>
            </a:r>
            <a:r>
              <a:rPr lang="en-US" dirty="0" smtClean="0"/>
              <a:t> ~ +pat   --- succeeds if </a:t>
            </a:r>
            <a:r>
              <a:rPr lang="en-US" dirty="0" err="1" smtClean="0"/>
              <a:t>subj</a:t>
            </a:r>
            <a:r>
              <a:rPr lang="en-US" dirty="0" smtClean="0"/>
              <a:t> != null and …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latin typeface="Courier"/>
                <a:cs typeface="Courier"/>
              </a:rPr>
              <a:t>if (</a:t>
            </a:r>
            <a:r>
              <a:rPr lang="en-US" dirty="0" err="1" smtClean="0">
                <a:latin typeface="Courier"/>
                <a:cs typeface="Courier"/>
              </a:rPr>
              <a:t>s.indexOf</a:t>
            </a:r>
            <a:r>
              <a:rPr lang="en-US" dirty="0" smtClean="0">
                <a:latin typeface="Courier"/>
                <a:cs typeface="Courier"/>
              </a:rPr>
              <a:t>("&gt;") ~ +</a:t>
            </a:r>
            <a:r>
              <a:rPr lang="en-US" dirty="0" err="1" smtClean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) </a:t>
            </a:r>
            <a:r>
              <a:rPr lang="en-US" dirty="0" err="1" smtClean="0">
                <a:latin typeface="Courier"/>
                <a:cs typeface="Courier"/>
              </a:rPr>
              <a:t>zap(n</a:t>
            </a:r>
            <a:r>
              <a:rPr lang="en-US" dirty="0" smtClean="0">
                <a:latin typeface="Courier"/>
                <a:cs typeface="Courier"/>
              </a:rPr>
              <a:t>);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Is-it-there Idiom,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Distinguish:</a:t>
            </a:r>
          </a:p>
          <a:p>
            <a:pPr lvl="1">
              <a:buFont typeface="Arial"/>
              <a:buChar char="•"/>
            </a:pPr>
            <a:r>
              <a:rPr lang="en-US" i="1" dirty="0" smtClean="0"/>
              <a:t>"I didn't find your answer, so I'm returning null."</a:t>
            </a:r>
          </a:p>
          <a:p>
            <a:pPr lvl="1">
              <a:buFont typeface="Arial"/>
              <a:buChar char="•"/>
            </a:pPr>
            <a:r>
              <a:rPr lang="en-US" i="1" dirty="0" smtClean="0"/>
              <a:t>"I found your answer and it's null"</a:t>
            </a:r>
          </a:p>
          <a:p>
            <a:pPr>
              <a:buFont typeface="Arial"/>
              <a:buChar char="•"/>
            </a:pPr>
            <a:r>
              <a:rPr lang="en-US" dirty="0" smtClean="0"/>
              <a:t>Use the +exp operation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+ is a 1-1 function.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For no </a:t>
            </a:r>
            <a:r>
              <a:rPr lang="en-US" dirty="0" err="1" smtClean="0"/>
              <a:t>x</a:t>
            </a:r>
            <a:r>
              <a:rPr lang="en-US" dirty="0" smtClean="0"/>
              <a:t> does +</a:t>
            </a:r>
            <a:r>
              <a:rPr lang="en-US" dirty="0" err="1" smtClean="0"/>
              <a:t>x</a:t>
            </a:r>
            <a:r>
              <a:rPr lang="en-US" dirty="0" smtClean="0"/>
              <a:t> = null.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The +pat pattern undoes the +exp operation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if (+</a:t>
            </a:r>
            <a:r>
              <a:rPr lang="en-US" dirty="0" err="1" smtClean="0"/>
              <a:t>x</a:t>
            </a:r>
            <a:r>
              <a:rPr lang="en-US" dirty="0" smtClean="0"/>
              <a:t> ~ +</a:t>
            </a:r>
            <a:r>
              <a:rPr lang="en-US" dirty="0" err="1" smtClean="0"/>
              <a:t>y</a:t>
            </a:r>
            <a:r>
              <a:rPr lang="en-US" dirty="0" smtClean="0"/>
              <a:t>)  // succeeds and binds </a:t>
            </a:r>
            <a:r>
              <a:rPr lang="en-US" dirty="0" err="1" smtClean="0"/>
              <a:t>y</a:t>
            </a:r>
            <a:r>
              <a:rPr lang="en-US" dirty="0" smtClean="0"/>
              <a:t> to </a:t>
            </a:r>
            <a:r>
              <a:rPr lang="en-US" dirty="0" err="1" smtClean="0"/>
              <a:t>x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Return +</a:t>
            </a:r>
            <a:r>
              <a:rPr lang="en-US" dirty="0" err="1" smtClean="0"/>
              <a:t>v</a:t>
            </a:r>
            <a:r>
              <a:rPr lang="en-US" dirty="0" smtClean="0"/>
              <a:t> when you've found the value </a:t>
            </a:r>
            <a:r>
              <a:rPr lang="en-US" dirty="0" err="1" smtClean="0"/>
              <a:t>v</a:t>
            </a:r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fun </a:t>
            </a:r>
            <a:r>
              <a:rPr lang="en-US" sz="2000" dirty="0" err="1" smtClean="0">
                <a:latin typeface="Courier"/>
                <a:cs typeface="Courier"/>
              </a:rPr>
              <a:t>assoc(x</a:t>
            </a:r>
            <a:r>
              <a:rPr lang="en-US" sz="2000" dirty="0" smtClean="0">
                <a:latin typeface="Courier"/>
                <a:cs typeface="Courier"/>
              </a:rPr>
              <a:t>, [])</a:t>
            </a:r>
            <a:r>
              <a:rPr lang="en-US" sz="2000" dirty="0" smtClean="0">
                <a:latin typeface="Courier"/>
                <a:cs typeface="Courier"/>
              </a:rPr>
              <a:t>                 = </a:t>
            </a:r>
            <a:r>
              <a:rPr lang="en-US" sz="2000" dirty="0" smtClean="0">
                <a:latin typeface="Courier"/>
                <a:cs typeface="Courier"/>
              </a:rPr>
              <a:t>null;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  | </a:t>
            </a:r>
            <a:r>
              <a:rPr lang="en-US" sz="2000" dirty="0" err="1" smtClean="0">
                <a:latin typeface="Courier"/>
                <a:cs typeface="Courier"/>
              </a:rPr>
              <a:t>assoc(x</a:t>
            </a:r>
            <a:r>
              <a:rPr lang="en-US" sz="2000" dirty="0" smtClean="0">
                <a:latin typeface="Courier"/>
                <a:cs typeface="Courier"/>
              </a:rPr>
              <a:t>, [ [$(</a:t>
            </a:r>
            <a:r>
              <a:rPr lang="en-US" sz="2000" dirty="0" err="1" smtClean="0">
                <a:latin typeface="Courier"/>
                <a:cs typeface="Courier"/>
              </a:rPr>
              <a:t>x</a:t>
            </a:r>
            <a:r>
              <a:rPr lang="en-US" sz="2000" dirty="0" smtClean="0">
                <a:latin typeface="Courier"/>
                <a:cs typeface="Courier"/>
              </a:rPr>
              <a:t>), </a:t>
            </a:r>
            <a:r>
              <a:rPr lang="en-US" sz="2000" dirty="0" err="1" smtClean="0">
                <a:latin typeface="Courier"/>
                <a:cs typeface="Courier"/>
              </a:rPr>
              <a:t>y</a:t>
            </a:r>
            <a:r>
              <a:rPr lang="en-US" sz="2000" dirty="0" smtClean="0">
                <a:latin typeface="Courier"/>
                <a:cs typeface="Courier"/>
              </a:rPr>
              <a:t>], _...]) = +</a:t>
            </a:r>
            <a:r>
              <a:rPr lang="en-US" sz="2000" dirty="0" err="1" smtClean="0">
                <a:latin typeface="Courier"/>
                <a:cs typeface="Courier"/>
              </a:rPr>
              <a:t>y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  | </a:t>
            </a:r>
            <a:r>
              <a:rPr lang="en-US" sz="2000" dirty="0" err="1" smtClean="0">
                <a:latin typeface="Courier"/>
                <a:cs typeface="Courier"/>
              </a:rPr>
              <a:t>assoc(x</a:t>
            </a:r>
            <a:r>
              <a:rPr lang="en-US" sz="2000" dirty="0" smtClean="0">
                <a:latin typeface="Courier"/>
                <a:cs typeface="Courier"/>
              </a:rPr>
              <a:t>, [ _, tail...])</a:t>
            </a:r>
            <a:r>
              <a:rPr lang="en-US" sz="2000" dirty="0" smtClean="0">
                <a:latin typeface="Courier"/>
                <a:cs typeface="Courier"/>
              </a:rPr>
              <a:t>      = </a:t>
            </a:r>
            <a:r>
              <a:rPr lang="en-US" sz="2000" dirty="0" err="1" smtClean="0">
                <a:latin typeface="Courier"/>
                <a:cs typeface="Courier"/>
              </a:rPr>
              <a:t>assoc(x</a:t>
            </a:r>
            <a:r>
              <a:rPr lang="en-US" sz="2000" dirty="0" smtClean="0">
                <a:latin typeface="Courier"/>
                <a:cs typeface="Courier"/>
              </a:rPr>
              <a:t>, tail);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 Points of 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r>
              <a:rPr lang="en-US" dirty="0" err="1" smtClean="0"/>
              <a:t>x</a:t>
            </a:r>
            <a:r>
              <a:rPr lang="en-US" dirty="0" smtClean="0"/>
              <a:t> == </a:t>
            </a:r>
            <a:r>
              <a:rPr lang="en-US" dirty="0" err="1" smtClean="0"/>
              <a:t>x</a:t>
            </a:r>
            <a:r>
              <a:rPr lang="en-US" dirty="0" smtClean="0"/>
              <a:t> for nearly all </a:t>
            </a:r>
            <a:r>
              <a:rPr lang="en-US" dirty="0" err="1" smtClean="0"/>
              <a:t>x's</a:t>
            </a:r>
            <a:r>
              <a:rPr lang="en-US" dirty="0" smtClean="0"/>
              <a:t>.</a:t>
            </a:r>
          </a:p>
          <a:p>
            <a:r>
              <a:rPr lang="en-US" dirty="0" smtClean="0"/>
              <a:t>+null != null</a:t>
            </a:r>
          </a:p>
          <a:p>
            <a:r>
              <a:rPr lang="en-US" dirty="0" smtClean="0"/>
              <a:t>++null != +null  by 1-1ness</a:t>
            </a:r>
          </a:p>
          <a:p>
            <a:r>
              <a:rPr lang="en-US" dirty="0" smtClean="0"/>
              <a:t>null, +null, ++null, +++null are the </a:t>
            </a:r>
            <a:r>
              <a:rPr lang="en-US" i="1" dirty="0" smtClean="0"/>
              <a:t>only </a:t>
            </a:r>
            <a:r>
              <a:rPr lang="en-US" dirty="0" smtClean="0"/>
              <a:t>non-fixed-points</a:t>
            </a:r>
          </a:p>
          <a:p>
            <a:r>
              <a:rPr lang="en-US" dirty="0" smtClean="0"/>
              <a:t>So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Computing +</a:t>
            </a:r>
            <a:r>
              <a:rPr lang="en-US" dirty="0" err="1" smtClean="0"/>
              <a:t>x</a:t>
            </a:r>
            <a:r>
              <a:rPr lang="en-US" dirty="0" smtClean="0"/>
              <a:t> is usually really fast.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Computing +</a:t>
            </a:r>
            <a:r>
              <a:rPr lang="en-US" dirty="0" err="1" smtClean="0"/>
              <a:t>x</a:t>
            </a:r>
            <a:r>
              <a:rPr lang="en-US" dirty="0" smtClean="0"/>
              <a:t> almost never does boxing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282575"/>
            <a:ext cx="8609012" cy="1263650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The Points of Thorn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912" y="1265237"/>
            <a:ext cx="8772525" cy="5200650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>
                <a:latin typeface="Arial" pitchFamily="-65" charset="0"/>
              </a:rPr>
              <a:t>Scripting language for network and web 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i="1" dirty="0">
                <a:latin typeface="Arial" pitchFamily="-65" charset="0"/>
              </a:rPr>
              <a:t>cf. </a:t>
            </a:r>
            <a:r>
              <a:rPr lang="en-GB" dirty="0">
                <a:latin typeface="Arial" pitchFamily="-65" charset="0"/>
              </a:rPr>
              <a:t>Python, PHP, Ruby, </a:t>
            </a:r>
            <a:r>
              <a:rPr lang="en-GB" dirty="0" err="1">
                <a:latin typeface="Arial" pitchFamily="-65" charset="0"/>
              </a:rPr>
              <a:t>Clojure</a:t>
            </a:r>
            <a:r>
              <a:rPr lang="en-GB" dirty="0">
                <a:latin typeface="Arial" pitchFamily="-65" charset="0"/>
              </a:rPr>
              <a:t>, etc.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>
                <a:latin typeface="Arial" pitchFamily="-65" charset="0"/>
              </a:rPr>
              <a:t>Path to industrial strength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Hope: better support for large programs.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>
                <a:latin typeface="Arial" pitchFamily="-65" charset="0"/>
              </a:rPr>
              <a:t>Seduce programmers to good software engineering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Provide immediate value </a:t>
            </a:r>
            <a:endParaRPr lang="en-GB" dirty="0" smtClean="0">
              <a:latin typeface="Arial" pitchFamily="-65" charset="0"/>
            </a:endParaRP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 smtClean="0">
                <a:latin typeface="Arial" pitchFamily="-65" charset="0"/>
              </a:rPr>
              <a:t>Steal good ideas from everywhere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200" dirty="0" smtClean="0">
                <a:latin typeface="Arial" pitchFamily="-65" charset="0"/>
              </a:rPr>
              <a:t>Art: join them beautifully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 smtClean="0">
                <a:latin typeface="Arial" pitchFamily="-65" charset="0"/>
              </a:rPr>
              <a:t>Generous, not orthogonal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The general </a:t>
            </a:r>
            <a:r>
              <a:rPr lang="en-GB" dirty="0" smtClean="0">
                <a:latin typeface="Arial" pitchFamily="-65" charset="0"/>
              </a:rPr>
              <a:t>case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>
                <a:latin typeface="Arial" pitchFamily="-65" charset="0"/>
              </a:rPr>
              <a:t>	</a:t>
            </a:r>
            <a:r>
              <a:rPr lang="en-GB" i="1" dirty="0" smtClean="0">
                <a:latin typeface="Arial" pitchFamily="-65" charset="0"/>
              </a:rPr>
              <a:t>e.g.</a:t>
            </a:r>
            <a:r>
              <a:rPr lang="en-GB" dirty="0" smtClean="0">
                <a:latin typeface="Arial" pitchFamily="-65" charset="0"/>
              </a:rPr>
              <a:t> </a:t>
            </a:r>
            <a:r>
              <a:rPr lang="en-GB" i="1" dirty="0" smtClean="0">
                <a:latin typeface="Arial" pitchFamily="-65" charset="0"/>
              </a:rPr>
              <a:t>message passing, for loops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Some common </a:t>
            </a:r>
            <a:r>
              <a:rPr lang="en-GB" dirty="0" smtClean="0">
                <a:latin typeface="Arial" pitchFamily="-65" charset="0"/>
              </a:rPr>
              <a:t>cases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>
                <a:latin typeface="Arial" pitchFamily="-65" charset="0"/>
              </a:rPr>
              <a:t>  </a:t>
            </a:r>
            <a:r>
              <a:rPr lang="en-GB" i="1" dirty="0" smtClean="0">
                <a:latin typeface="Arial" pitchFamily="-65" charset="0"/>
              </a:rPr>
              <a:t>e.g.</a:t>
            </a:r>
            <a:r>
              <a:rPr lang="en-GB" dirty="0" smtClean="0">
                <a:latin typeface="Arial" pitchFamily="-65" charset="0"/>
              </a:rPr>
              <a:t>	</a:t>
            </a:r>
            <a:r>
              <a:rPr lang="en-GB" i="1" dirty="0" err="1" smtClean="0">
                <a:latin typeface="Arial" pitchFamily="-65" charset="0"/>
              </a:rPr>
              <a:t>RPCs</a:t>
            </a:r>
            <a:r>
              <a:rPr lang="en-GB" i="1" dirty="0" smtClean="0">
                <a:latin typeface="Arial" pitchFamily="-65" charset="0"/>
              </a:rPr>
              <a:t>, queries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282575"/>
            <a:ext cx="8609012" cy="1263650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Matching and Scopes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2" y="1493837"/>
            <a:ext cx="8772525" cy="4938712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i="1" dirty="0" smtClean="0">
                <a:latin typeface="Arial" pitchFamily="-65" charset="0"/>
              </a:rPr>
              <a:t>If the only way to get to stmt S is for match M to succeed, bindings from M are available in S.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>
                <a:latin typeface="Courier"/>
                <a:cs typeface="Courier"/>
              </a:rPr>
              <a:t>if</a:t>
            </a:r>
            <a:r>
              <a:rPr lang="en-GB" dirty="0" smtClean="0">
                <a:latin typeface="Arial" pitchFamily="-65" charset="0"/>
              </a:rPr>
              <a:t> can guard its then-clause: </a:t>
            </a:r>
            <a:br>
              <a:rPr lang="en-GB" dirty="0" smtClean="0">
                <a:latin typeface="Arial" pitchFamily="-65" charset="0"/>
              </a:rPr>
            </a:br>
            <a:endParaRPr lang="en-GB" dirty="0" smtClean="0">
              <a:latin typeface="Arial" pitchFamily="-65" charset="0"/>
            </a:endParaRPr>
          </a:p>
          <a:p>
            <a:pPr eaLnBrk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 </a:t>
            </a:r>
            <a:r>
              <a:rPr lang="en-GB" dirty="0" smtClean="0">
                <a:latin typeface="Arial" pitchFamily="-65" charset="0"/>
              </a:rPr>
              <a:t> 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>
                <a:latin typeface="Arial" pitchFamily="-65" charset="0"/>
              </a:rPr>
              <a:t> </a:t>
            </a:r>
            <a:r>
              <a:rPr lang="en-GB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while </a:t>
            </a:r>
            <a:r>
              <a:rPr lang="en-GB" dirty="0" smtClean="0">
                <a:latin typeface="Arial" pitchFamily="-65" charset="0"/>
              </a:rPr>
              <a:t>guards loop body</a:t>
            </a:r>
            <a:endParaRPr lang="en-GB" i="1" dirty="0" smtClean="0">
              <a:latin typeface="Arial" pitchFamily="-65" charset="0"/>
            </a:endParaRPr>
          </a:p>
          <a:p>
            <a:pPr eaLnBrk="1"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>
                <a:latin typeface="Arial" pitchFamily="-65" charset="0"/>
              </a:rPr>
              <a:t/>
            </a:r>
            <a:br>
              <a:rPr lang="en-GB" dirty="0" smtClean="0">
                <a:latin typeface="Arial" pitchFamily="-65" charset="0"/>
              </a:rPr>
            </a:br>
            <a:r>
              <a:rPr lang="en-GB" dirty="0">
                <a:latin typeface="Arial" pitchFamily="-65" charset="0"/>
              </a:rPr>
              <a:t/>
            </a:r>
            <a:br>
              <a:rPr lang="en-GB" dirty="0">
                <a:latin typeface="Arial" pitchFamily="-65" charset="0"/>
              </a:rPr>
            </a:br>
            <a:endParaRPr lang="en-GB" sz="2400" dirty="0" smtClean="0">
              <a:latin typeface="Courier" pitchFamily="-65" charset="0"/>
            </a:endParaRP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until </a:t>
            </a:r>
            <a:r>
              <a:rPr lang="en-GB" dirty="0">
                <a:latin typeface="Arial" pitchFamily="-65" charset="0"/>
              </a:rPr>
              <a:t>guards code </a:t>
            </a:r>
            <a:r>
              <a:rPr lang="en-GB" i="1" dirty="0">
                <a:latin typeface="Arial" pitchFamily="-65" charset="0"/>
              </a:rPr>
              <a:t>after loop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i="1" dirty="0">
                <a:latin typeface="Courier" pitchFamily="-65" charset="0"/>
              </a:rPr>
              <a:t>   </a:t>
            </a:r>
            <a:endParaRPr lang="en-GB" sz="2400" dirty="0">
              <a:latin typeface="Courier" pitchFamily="-65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5512" y="3094037"/>
            <a:ext cx="5171458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 smtClean="0">
                <a:latin typeface="Courier"/>
              </a:rPr>
              <a:t>if (</a:t>
            </a:r>
            <a:r>
              <a:rPr lang="en-GB" dirty="0" err="1" smtClean="0">
                <a:latin typeface="Courier"/>
              </a:rPr>
              <a:t>x.spouse</a:t>
            </a:r>
            <a:r>
              <a:rPr lang="en-GB" dirty="0" smtClean="0">
                <a:latin typeface="Courier"/>
              </a:rPr>
              <a:t> ~ +</a:t>
            </a:r>
            <a:r>
              <a:rPr lang="en-GB" dirty="0" err="1" smtClean="0">
                <a:latin typeface="Courier"/>
              </a:rPr>
              <a:t>y</a:t>
            </a:r>
            <a:r>
              <a:rPr lang="en-GB" dirty="0" smtClean="0">
                <a:latin typeface="Courier"/>
              </a:rPr>
              <a:t>)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 smtClean="0">
                <a:latin typeface="Courier"/>
              </a:rPr>
              <a:t>   </a:t>
            </a:r>
            <a:r>
              <a:rPr lang="en-GB" dirty="0" err="1" smtClean="0">
                <a:latin typeface="Courier"/>
              </a:rPr>
              <a:t>println("$x</a:t>
            </a:r>
            <a:r>
              <a:rPr lang="en-GB" dirty="0" smtClean="0">
                <a:latin typeface="Courier"/>
              </a:rPr>
              <a:t> and $</a:t>
            </a:r>
            <a:r>
              <a:rPr lang="en-GB" dirty="0" err="1" smtClean="0">
                <a:latin typeface="Courier"/>
              </a:rPr>
              <a:t>y</a:t>
            </a:r>
            <a:r>
              <a:rPr lang="en-GB" dirty="0" smtClean="0">
                <a:latin typeface="Courier"/>
              </a:rPr>
              <a:t> are married");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71431" y="4008437"/>
            <a:ext cx="3370672" cy="1019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 smtClean="0">
                <a:latin typeface="Courier"/>
              </a:rPr>
              <a:t>while (L ~ [</a:t>
            </a:r>
            <a:r>
              <a:rPr lang="en-GB" dirty="0" err="1" smtClean="0">
                <a:latin typeface="Courier"/>
              </a:rPr>
              <a:t>hd</a:t>
            </a:r>
            <a:r>
              <a:rPr lang="en-GB" dirty="0" smtClean="0">
                <a:latin typeface="Courier"/>
              </a:rPr>
              <a:t>, </a:t>
            </a:r>
            <a:r>
              <a:rPr lang="en-GB" dirty="0" err="1" smtClean="0">
                <a:latin typeface="Courier"/>
              </a:rPr>
              <a:t>tl</a:t>
            </a:r>
            <a:r>
              <a:rPr lang="en-GB" dirty="0" smtClean="0">
                <a:latin typeface="Courier"/>
              </a:rPr>
              <a:t>…]) {</a:t>
            </a:r>
          </a:p>
          <a:p>
            <a:pPr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 smtClean="0">
                <a:latin typeface="Courier"/>
              </a:rPr>
              <a:t>   sum += </a:t>
            </a:r>
            <a:r>
              <a:rPr lang="en-GB" dirty="0" err="1" smtClean="0">
                <a:latin typeface="Courier"/>
              </a:rPr>
              <a:t>hd</a:t>
            </a:r>
            <a:r>
              <a:rPr lang="en-GB" dirty="0" smtClean="0">
                <a:latin typeface="Courier"/>
              </a:rPr>
              <a:t>;</a:t>
            </a:r>
          </a:p>
          <a:p>
            <a:pPr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 smtClean="0">
                <a:latin typeface="Courier"/>
              </a:rPr>
              <a:t>   L := </a:t>
            </a:r>
            <a:r>
              <a:rPr lang="en-GB" dirty="0" err="1" smtClean="0">
                <a:latin typeface="Courier"/>
              </a:rPr>
              <a:t>tl</a:t>
            </a:r>
            <a:r>
              <a:rPr lang="en-GB" dirty="0" smtClean="0">
                <a:latin typeface="Courier"/>
              </a:rPr>
              <a:t>;</a:t>
            </a:r>
          </a:p>
          <a:p>
            <a:pPr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 smtClean="0">
                <a:latin typeface="Courier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64312" y="5608637"/>
            <a:ext cx="3509194" cy="14796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>
                <a:latin typeface="Courier"/>
              </a:rPr>
              <a:t>p = Person();</a:t>
            </a:r>
            <a:endParaRPr lang="en-GB" dirty="0" smtClean="0">
              <a:latin typeface="Courier"/>
            </a:endParaRPr>
          </a:p>
          <a:p>
            <a:pPr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 smtClean="0">
                <a:latin typeface="Courier"/>
              </a:rPr>
              <a:t>do </a:t>
            </a:r>
            <a:r>
              <a:rPr lang="en-GB" dirty="0">
                <a:latin typeface="Courier"/>
              </a:rPr>
              <a:t>{</a:t>
            </a:r>
          </a:p>
          <a:p>
            <a:pPr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>
                <a:latin typeface="Courier"/>
              </a:rPr>
              <a:t>  </a:t>
            </a:r>
            <a:r>
              <a:rPr lang="en-GB" dirty="0" smtClean="0">
                <a:latin typeface="Courier"/>
              </a:rPr>
              <a:t> </a:t>
            </a:r>
            <a:r>
              <a:rPr lang="en-GB" dirty="0" err="1" smtClean="0">
                <a:latin typeface="Courier"/>
              </a:rPr>
              <a:t>p</a:t>
            </a:r>
            <a:r>
              <a:rPr lang="en-GB" dirty="0" err="1">
                <a:latin typeface="Courier"/>
              </a:rPr>
              <a:t>.seekSpouse</a:t>
            </a:r>
            <a:r>
              <a:rPr lang="en-GB" dirty="0">
                <a:latin typeface="Courier"/>
              </a:rPr>
              <a:t>();</a:t>
            </a:r>
            <a:endParaRPr lang="en-GB" dirty="0" smtClean="0">
              <a:latin typeface="Courier"/>
            </a:endParaRPr>
          </a:p>
          <a:p>
            <a:pPr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 smtClean="0">
                <a:latin typeface="Courier"/>
              </a:rPr>
              <a:t>} </a:t>
            </a:r>
            <a:r>
              <a:rPr lang="en-GB" dirty="0">
                <a:latin typeface="Courier"/>
              </a:rPr>
              <a:t>until (p.spouse ~ +q);</a:t>
            </a:r>
          </a:p>
          <a:p>
            <a:pPr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>
                <a:latin typeface="Courier"/>
              </a:rPr>
              <a:t>  </a:t>
            </a:r>
            <a:r>
              <a:rPr lang="en-GB" dirty="0" smtClean="0">
                <a:latin typeface="Courier"/>
              </a:rPr>
              <a:t> </a:t>
            </a:r>
          </a:p>
          <a:p>
            <a:pPr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 err="1" smtClean="0">
                <a:latin typeface="Courier"/>
              </a:rPr>
              <a:t>liveHappily</a:t>
            </a:r>
            <a:r>
              <a:rPr lang="en-GB" dirty="0" err="1">
                <a:latin typeface="Courier"/>
              </a:rPr>
              <a:t>(p,q</a:t>
            </a:r>
            <a:r>
              <a:rPr lang="en-GB" dirty="0">
                <a:latin typeface="Courier"/>
              </a:rPr>
              <a:t>)</a:t>
            </a:r>
            <a:r>
              <a:rPr lang="en-GB" dirty="0" smtClean="0">
                <a:latin typeface="Courier"/>
              </a:rPr>
              <a:t>;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Instance Variables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-65" charset="0"/>
              </a:rPr>
              <a:t>Scriptily</a:t>
            </a:r>
            <a:endParaRPr lang="en-US" dirty="0" smtClean="0">
              <a:latin typeface="Arial" pitchFamily="-65" charset="0"/>
            </a:endParaRPr>
          </a:p>
          <a:p>
            <a:pPr lvl="1"/>
            <a:r>
              <a:rPr lang="en-US" dirty="0" smtClean="0">
                <a:latin typeface="Arial" pitchFamily="-65" charset="0"/>
              </a:rPr>
              <a:t>Instance variables all public</a:t>
            </a:r>
          </a:p>
          <a:p>
            <a:r>
              <a:rPr lang="en-US" dirty="0" smtClean="0">
                <a:latin typeface="Arial" pitchFamily="-65" charset="0"/>
              </a:rPr>
              <a:t>Robustly</a:t>
            </a:r>
          </a:p>
          <a:p>
            <a:pPr lvl="1"/>
            <a:r>
              <a:rPr lang="en-US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private </a:t>
            </a:r>
            <a:r>
              <a:rPr lang="en-US" dirty="0" smtClean="0">
                <a:latin typeface="Arial" pitchFamily="-65" charset="0"/>
              </a:rPr>
              <a:t>and </a:t>
            </a:r>
            <a:r>
              <a:rPr lang="en-US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protected</a:t>
            </a:r>
          </a:p>
          <a:p>
            <a:pPr lvl="1"/>
            <a:r>
              <a:rPr lang="en-US" dirty="0" smtClean="0">
                <a:latin typeface="Arial" pitchFamily="-65" charset="0"/>
              </a:rPr>
              <a:t>Use getters and setters</a:t>
            </a:r>
          </a:p>
          <a:p>
            <a:r>
              <a:rPr lang="en-US" dirty="0" smtClean="0">
                <a:latin typeface="Arial" pitchFamily="-65" charset="0"/>
              </a:rPr>
              <a:t>Thornily</a:t>
            </a:r>
          </a:p>
          <a:p>
            <a:pPr lvl="1"/>
            <a:r>
              <a:rPr lang="en-US" dirty="0" smtClean="0">
                <a:latin typeface="Arial" pitchFamily="-65" charset="0"/>
              </a:rPr>
              <a:t>Sugar for getters and setters</a:t>
            </a:r>
          </a:p>
          <a:p>
            <a:pPr lvl="1"/>
            <a:r>
              <a:rPr lang="en-US" dirty="0" smtClean="0">
                <a:latin typeface="Arial" pitchFamily="-65" charset="0"/>
              </a:rPr>
              <a:t>Instance variables all private</a:t>
            </a:r>
          </a:p>
          <a:p>
            <a:pPr lvl="1"/>
            <a:r>
              <a:rPr lang="en-US" dirty="0" smtClean="0">
                <a:latin typeface="Arial" pitchFamily="-65" charset="0"/>
              </a:rPr>
              <a:t>Getters and setters are generated…</a:t>
            </a:r>
          </a:p>
          <a:p>
            <a:pPr lvl="1"/>
            <a:r>
              <a:rPr lang="en-US" dirty="0" smtClean="0">
                <a:latin typeface="Arial" pitchFamily="-65" charset="0"/>
              </a:rPr>
              <a:t>… unless programmer supplies them</a:t>
            </a:r>
          </a:p>
          <a:p>
            <a:pPr lvl="1"/>
            <a:r>
              <a:rPr lang="en-US" dirty="0" smtClean="0">
                <a:latin typeface="Arial" pitchFamily="-65" charset="0"/>
              </a:rPr>
              <a:t>(cf. Ruby)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40513" y="4770438"/>
            <a:ext cx="2262496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2" indent="0">
              <a:defRPr/>
            </a:pPr>
            <a:r>
              <a:rPr lang="en-US" dirty="0">
                <a:latin typeface="Courier"/>
                <a:cs typeface="Courier"/>
              </a:rPr>
              <a:t>p.y := p.y + 1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lvl="2" indent="0">
              <a:defRPr/>
            </a:pPr>
            <a:r>
              <a:rPr lang="en-US" dirty="0" err="1" smtClean="0">
                <a:latin typeface="Courier"/>
                <a:cs typeface="Courier"/>
              </a:rPr>
              <a:t>p.y</a:t>
            </a:r>
            <a:r>
              <a:rPr lang="en-US" dirty="0" smtClean="0">
                <a:latin typeface="Courier"/>
                <a:cs typeface="Courier"/>
              </a:rPr>
              <a:t> += 1;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0513" y="2408238"/>
            <a:ext cx="2262496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2" indent="0">
              <a:defRPr/>
            </a:pPr>
            <a:r>
              <a:rPr lang="en-US" dirty="0">
                <a:latin typeface="Courier"/>
                <a:cs typeface="Courier"/>
              </a:rPr>
              <a:t>p.y := p.y + 1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lvl="2" indent="0">
              <a:defRPr/>
            </a:pPr>
            <a:r>
              <a:rPr lang="en-US" dirty="0" err="1" smtClean="0">
                <a:latin typeface="Courier"/>
                <a:cs typeface="Courier"/>
              </a:rPr>
              <a:t>p.y</a:t>
            </a:r>
            <a:r>
              <a:rPr lang="en-US" dirty="0" smtClean="0">
                <a:latin typeface="Courier"/>
                <a:cs typeface="Courier"/>
              </a:rPr>
              <a:t> += 1;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0513" y="3589338"/>
            <a:ext cx="2816225" cy="36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2" indent="0">
              <a:defRPr/>
            </a:pPr>
            <a:r>
              <a:rPr lang="en-US" dirty="0">
                <a:latin typeface="Courier"/>
                <a:cs typeface="Courier"/>
              </a:rPr>
              <a:t>p.setY(p.getY()+1);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err="1" smtClean="0"/>
              <a:t>Cheeper</a:t>
            </a:r>
            <a:r>
              <a:rPr lang="en-US" dirty="0" smtClean="0"/>
              <a:t> – mini-Twitter in Thorn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112" y="1722437"/>
            <a:ext cx="8772840" cy="484740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Little client/server program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Users can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b="1" i="1" dirty="0" smtClean="0"/>
              <a:t>Chirp</a:t>
            </a:r>
            <a:r>
              <a:rPr lang="en-US" dirty="0" smtClean="0"/>
              <a:t> wise sayings ("cheeps").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>
                <a:latin typeface="Courier"/>
              </a:rPr>
              <a:t>Chirp: </a:t>
            </a:r>
            <a:r>
              <a:rPr lang="en-US" b="1" u="sng" dirty="0" smtClean="0">
                <a:latin typeface="Courier"/>
              </a:rPr>
              <a:t>I like</a:t>
            </a:r>
            <a:r>
              <a:rPr lang="en-US" b="1" u="sng" dirty="0" smtClean="0">
                <a:latin typeface="Courier"/>
              </a:rPr>
              <a:t> cheese</a:t>
            </a:r>
            <a:endParaRPr lang="en-US" u="sng" dirty="0" smtClean="0"/>
          </a:p>
          <a:p>
            <a:pPr marL="864000" lvl="1" indent="-288000">
              <a:buSzPct val="45000"/>
            </a:pPr>
            <a:r>
              <a:rPr lang="en-US" dirty="0" smtClean="0"/>
              <a:t>Vote for or against cheeps by number.</a:t>
            </a:r>
          </a:p>
          <a:p>
            <a:pPr marL="1296000" lvl="2" indent="-216000"/>
            <a:r>
              <a:rPr lang="en-US" dirty="0" smtClean="0">
                <a:latin typeface="Courier"/>
              </a:rPr>
              <a:t>Chirp: </a:t>
            </a:r>
            <a:r>
              <a:rPr lang="en-US" b="1" u="sng" dirty="0" smtClean="0">
                <a:latin typeface="Courier"/>
              </a:rPr>
              <a:t>+3</a:t>
            </a:r>
          </a:p>
          <a:p>
            <a:pPr marL="1296000" lvl="2" indent="-216000"/>
            <a:r>
              <a:rPr lang="en-US" dirty="0" smtClean="0">
                <a:latin typeface="Courier"/>
              </a:rPr>
              <a:t>Chirp: </a:t>
            </a:r>
            <a:r>
              <a:rPr lang="en-US" b="1" u="sng" dirty="0" smtClean="0">
                <a:latin typeface="Courier"/>
              </a:rPr>
              <a:t>-1</a:t>
            </a:r>
            <a:r>
              <a:rPr lang="en-US" dirty="0" smtClean="0">
                <a:latin typeface="Courier"/>
              </a:rPr>
              <a:t>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Read each others' cheeps (ranked by love).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>
                <a:latin typeface="Courier"/>
              </a:rPr>
              <a:t>Chirp: </a:t>
            </a:r>
            <a:r>
              <a:rPr lang="en-US" b="1" u="sng" dirty="0" smtClean="0">
                <a:latin typeface="Courier"/>
              </a:rPr>
              <a:t>/</a:t>
            </a:r>
            <a:r>
              <a:rPr lang="en-US" dirty="0" smtClean="0"/>
              <a:t> 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And of course it's multi-user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Imagine much more functionality</a:t>
            </a:r>
          </a:p>
          <a:p>
            <a:pPr marL="900000" lvl="1" indent="-324000">
              <a:buSzPct val="45000"/>
              <a:buFont typeface="StarSymbol"/>
              <a:buChar char="●"/>
            </a:pPr>
            <a:r>
              <a:rPr lang="en-US" dirty="0" smtClean="0"/>
              <a:t>And add it!</a:t>
            </a:r>
          </a:p>
          <a:p>
            <a:pPr marL="472962" indent="-324000">
              <a:buFont typeface="StarSymbol"/>
              <a:buChar char="●"/>
            </a:pPr>
            <a:r>
              <a:rPr lang="en-US" dirty="0" smtClean="0"/>
              <a:t>http://</a:t>
            </a:r>
            <a:r>
              <a:rPr lang="en-US" dirty="0" err="1" smtClean="0"/>
              <a:t>dumbo.cs.purdue.edu/index.php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Cheeper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>
                <a:latin typeface="Courier"/>
                <a:cs typeface="Courier"/>
              </a:rPr>
              <a:t>Welcome to </a:t>
            </a:r>
            <a:r>
              <a:rPr lang="en-US" sz="1800" b="1" dirty="0" err="1" smtClean="0">
                <a:latin typeface="Courier"/>
                <a:cs typeface="Courier"/>
              </a:rPr>
              <a:t>Cheeper</a:t>
            </a:r>
            <a:r>
              <a:rPr lang="en-US" sz="1800" b="1" dirty="0" smtClean="0">
                <a:latin typeface="Courier"/>
                <a:cs typeface="Courier"/>
              </a:rPr>
              <a:t>!</a:t>
            </a:r>
          </a:p>
          <a:p>
            <a:pPr>
              <a:buNone/>
            </a:pPr>
            <a:r>
              <a:rPr lang="en-US" sz="1800" b="1" dirty="0" smtClean="0">
                <a:latin typeface="Courier"/>
                <a:cs typeface="Courier"/>
              </a:rPr>
              <a:t>? for help</a:t>
            </a:r>
          </a:p>
          <a:p>
            <a:pPr>
              <a:buNone/>
            </a:pPr>
            <a:r>
              <a:rPr lang="en-US" sz="1800" b="1" dirty="0" smtClean="0">
                <a:latin typeface="Courier"/>
                <a:cs typeface="Courier"/>
              </a:rPr>
              <a:t>Who are you? </a:t>
            </a:r>
            <a:r>
              <a:rPr lang="en-US" sz="1800" u="sng" dirty="0" smtClean="0">
                <a:latin typeface="Courier"/>
                <a:cs typeface="Courier"/>
              </a:rPr>
              <a:t>Bard</a:t>
            </a:r>
          </a:p>
          <a:p>
            <a:pPr>
              <a:buNone/>
            </a:pPr>
            <a:r>
              <a:rPr lang="en-US" sz="1800" b="1" dirty="0" smtClean="0">
                <a:latin typeface="Courier"/>
                <a:cs typeface="Courier"/>
              </a:rPr>
              <a:t>Chirp: </a:t>
            </a:r>
            <a:r>
              <a:rPr lang="en-US" sz="1800" u="sng" dirty="0" smtClean="0">
                <a:latin typeface="Courier"/>
                <a:cs typeface="Courier"/>
              </a:rPr>
              <a:t>I like numbers!</a:t>
            </a:r>
          </a:p>
          <a:p>
            <a:pPr>
              <a:buNone/>
            </a:pPr>
            <a:r>
              <a:rPr lang="en-US" sz="1800" b="1" dirty="0" smtClean="0">
                <a:latin typeface="Courier"/>
                <a:cs typeface="Courier"/>
              </a:rPr>
              <a:t>You chirped '(0) "I like numbers!" -- Bard'</a:t>
            </a:r>
          </a:p>
          <a:p>
            <a:pPr>
              <a:buNone/>
            </a:pPr>
            <a:r>
              <a:rPr lang="en-US" sz="1800" b="1" dirty="0" smtClean="0">
                <a:latin typeface="Courier"/>
                <a:cs typeface="Courier"/>
              </a:rPr>
              <a:t>Chirp: </a:t>
            </a:r>
            <a:r>
              <a:rPr lang="en-US" sz="1800" u="sng" dirty="0" smtClean="0">
                <a:latin typeface="Courier"/>
                <a:cs typeface="Courier"/>
              </a:rPr>
              <a:t>I like cheese!</a:t>
            </a:r>
          </a:p>
          <a:p>
            <a:pPr>
              <a:buNone/>
            </a:pPr>
            <a:r>
              <a:rPr lang="en-US" sz="1800" b="1" dirty="0" smtClean="0">
                <a:latin typeface="Courier"/>
                <a:cs typeface="Courier"/>
              </a:rPr>
              <a:t>You chirped '(1) "I like cheese!" -- Bard'</a:t>
            </a:r>
          </a:p>
          <a:p>
            <a:pPr>
              <a:buNone/>
            </a:pPr>
            <a:r>
              <a:rPr lang="en-US" sz="1800" b="1" dirty="0" smtClean="0">
                <a:latin typeface="Courier"/>
                <a:cs typeface="Courier"/>
              </a:rPr>
              <a:t>Chirp: </a:t>
            </a:r>
            <a:r>
              <a:rPr lang="en-US" sz="1800" u="sng" dirty="0" smtClean="0">
                <a:latin typeface="Courier"/>
                <a:cs typeface="Courier"/>
              </a:rPr>
              <a:t>/</a:t>
            </a:r>
          </a:p>
          <a:p>
            <a:pPr>
              <a:buNone/>
            </a:pPr>
            <a:r>
              <a:rPr lang="en-US" sz="1800" b="1" dirty="0" smtClean="0">
                <a:latin typeface="Courier"/>
                <a:cs typeface="Courier"/>
              </a:rPr>
              <a:t>(0) "I like numbers!" -- Bard [+0/-0]</a:t>
            </a:r>
          </a:p>
          <a:p>
            <a:pPr>
              <a:buNone/>
            </a:pPr>
            <a:r>
              <a:rPr lang="en-US" sz="1800" b="1" dirty="0" smtClean="0">
                <a:latin typeface="Courier"/>
                <a:cs typeface="Courier"/>
              </a:rPr>
              <a:t>(1) "I like cheese!" -- Bard [+0/-0]</a:t>
            </a:r>
          </a:p>
          <a:p>
            <a:pPr>
              <a:buNone/>
            </a:pPr>
            <a:r>
              <a:rPr lang="en-US" sz="1800" b="1" dirty="0" smtClean="0">
                <a:latin typeface="Courier"/>
                <a:cs typeface="Courier"/>
              </a:rPr>
              <a:t>Chirp: </a:t>
            </a:r>
            <a:r>
              <a:rPr lang="en-US" sz="1800" u="sng" dirty="0" smtClean="0">
                <a:latin typeface="Courier"/>
                <a:cs typeface="Courier"/>
              </a:rPr>
              <a:t>+1</a:t>
            </a:r>
          </a:p>
          <a:p>
            <a:pPr>
              <a:buNone/>
            </a:pPr>
            <a:r>
              <a:rPr lang="en-US" sz="1800" b="1" dirty="0" smtClean="0">
                <a:latin typeface="Courier"/>
                <a:cs typeface="Courier"/>
              </a:rPr>
              <a:t>Thanks</a:t>
            </a:r>
          </a:p>
          <a:p>
            <a:pPr>
              <a:buNone/>
            </a:pPr>
            <a:r>
              <a:rPr lang="en-US" sz="1800" b="1" dirty="0" smtClean="0">
                <a:latin typeface="Courier"/>
                <a:cs typeface="Courier"/>
              </a:rPr>
              <a:t>Chirp: </a:t>
            </a:r>
            <a:r>
              <a:rPr lang="en-US" sz="1800" u="sng" dirty="0" smtClean="0">
                <a:latin typeface="Courier"/>
                <a:cs typeface="Courier"/>
              </a:rPr>
              <a:t>/</a:t>
            </a:r>
          </a:p>
          <a:p>
            <a:pPr>
              <a:buNone/>
            </a:pPr>
            <a:r>
              <a:rPr lang="en-US" sz="1800" b="1" dirty="0" smtClean="0">
                <a:latin typeface="Courier"/>
                <a:cs typeface="Courier"/>
              </a:rPr>
              <a:t>(1) "I like cheese!" -- Bard [+1/-0]</a:t>
            </a:r>
          </a:p>
          <a:p>
            <a:pPr>
              <a:buNone/>
            </a:pPr>
            <a:r>
              <a:rPr lang="en-US" sz="1800" b="1" dirty="0" smtClean="0">
                <a:latin typeface="Courier"/>
                <a:cs typeface="Courier"/>
              </a:rPr>
              <a:t>(0) "I like numbers!" -- Bard [+0/-0]</a:t>
            </a:r>
          </a:p>
          <a:p>
            <a:pPr>
              <a:buNone/>
            </a:pPr>
            <a:endParaRPr lang="en-US" sz="1800" b="1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</a:t>
            </a:r>
            <a:r>
              <a:rPr lang="en-US" dirty="0" err="1" smtClean="0"/>
              <a:t>Cheeper</a:t>
            </a:r>
            <a:endParaRPr lang="en-US" dirty="0"/>
          </a:p>
        </p:txBody>
      </p:sp>
      <p:grpSp>
        <p:nvGrpSpPr>
          <p:cNvPr id="2" name="Group 10"/>
          <p:cNvGrpSpPr/>
          <p:nvPr/>
        </p:nvGrpSpPr>
        <p:grpSpPr>
          <a:xfrm>
            <a:off x="544512" y="1570037"/>
            <a:ext cx="990600" cy="5334000"/>
            <a:chOff x="6640512" y="1646237"/>
            <a:chExt cx="990600" cy="5029200"/>
          </a:xfrm>
        </p:grpSpPr>
        <p:sp>
          <p:nvSpPr>
            <p:cNvPr id="6" name="TextBox 5"/>
            <p:cNvSpPr txBox="1"/>
            <p:nvPr/>
          </p:nvSpPr>
          <p:spPr>
            <a:xfrm>
              <a:off x="6640512" y="1646237"/>
              <a:ext cx="990600" cy="348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Client 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056985" y="2103437"/>
              <a:ext cx="157655" cy="4572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-65" charset="2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itchFamily="-65" charset="0"/>
              </a:endParaRP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4811712" y="1570037"/>
            <a:ext cx="990600" cy="5334000"/>
            <a:chOff x="6640512" y="1646237"/>
            <a:chExt cx="990600" cy="5029200"/>
          </a:xfrm>
        </p:grpSpPr>
        <p:sp>
          <p:nvSpPr>
            <p:cNvPr id="14" name="TextBox 13"/>
            <p:cNvSpPr txBox="1"/>
            <p:nvPr/>
          </p:nvSpPr>
          <p:spPr>
            <a:xfrm>
              <a:off x="6640512" y="1646237"/>
              <a:ext cx="990600" cy="348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56985" y="2103437"/>
              <a:ext cx="157655" cy="4572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-65" charset="2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itchFamily="-65" charset="0"/>
              </a:endParaRPr>
            </a:p>
          </p:txBody>
        </p:sp>
      </p:grpSp>
      <p:grpSp>
        <p:nvGrpSpPr>
          <p:cNvPr id="4" name="Group 10"/>
          <p:cNvGrpSpPr/>
          <p:nvPr/>
        </p:nvGrpSpPr>
        <p:grpSpPr>
          <a:xfrm>
            <a:off x="8774112" y="1570037"/>
            <a:ext cx="990600" cy="5334000"/>
            <a:chOff x="6640512" y="1646237"/>
            <a:chExt cx="990600" cy="5029200"/>
          </a:xfrm>
        </p:grpSpPr>
        <p:sp>
          <p:nvSpPr>
            <p:cNvPr id="26" name="TextBox 25"/>
            <p:cNvSpPr txBox="1"/>
            <p:nvPr/>
          </p:nvSpPr>
          <p:spPr>
            <a:xfrm>
              <a:off x="6640512" y="1646237"/>
              <a:ext cx="990600" cy="348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Client 2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7056985" y="2103437"/>
              <a:ext cx="157655" cy="4572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-65" charset="2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itchFamily="-65" charset="0"/>
              </a:endParaRPr>
            </a:p>
          </p:txBody>
        </p:sp>
      </p:grpSp>
      <p:grpSp>
        <p:nvGrpSpPr>
          <p:cNvPr id="7" name="Group 31"/>
          <p:cNvGrpSpPr/>
          <p:nvPr/>
        </p:nvGrpSpPr>
        <p:grpSpPr>
          <a:xfrm rot="576284">
            <a:off x="1484132" y="2556700"/>
            <a:ext cx="3657600" cy="609600"/>
            <a:chOff x="2487612" y="2179637"/>
            <a:chExt cx="3657600" cy="609600"/>
          </a:xfrm>
        </p:grpSpPr>
        <p:sp>
          <p:nvSpPr>
            <p:cNvPr id="35" name="Right Arrow 34"/>
            <p:cNvSpPr/>
            <p:nvPr/>
          </p:nvSpPr>
          <p:spPr bwMode="auto">
            <a:xfrm>
              <a:off x="2487612" y="2179637"/>
              <a:ext cx="3657600" cy="609600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8" name="Rectangle 37"/>
            <p:cNvSpPr/>
            <p:nvPr/>
          </p:nvSpPr>
          <p:spPr>
            <a:xfrm>
              <a:off x="2935012" y="2255837"/>
              <a:ext cx="276280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 smtClean="0">
                  <a:solidFill>
                    <a:srgbClr val="FF0000"/>
                  </a:solidFill>
                </a:rPr>
                <a:t>chirp("I</a:t>
              </a:r>
              <a:r>
                <a:rPr lang="en-US" sz="2200" dirty="0" smtClean="0">
                  <a:solidFill>
                    <a:srgbClr val="FF0000"/>
                  </a:solidFill>
                </a:rPr>
                <a:t> like numbers")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38"/>
          <p:cNvGrpSpPr/>
          <p:nvPr/>
        </p:nvGrpSpPr>
        <p:grpSpPr>
          <a:xfrm rot="21023716" flipH="1">
            <a:off x="5446532" y="2556700"/>
            <a:ext cx="3657600" cy="609600"/>
            <a:chOff x="2487612" y="2179637"/>
            <a:chExt cx="3657600" cy="609600"/>
          </a:xfrm>
        </p:grpSpPr>
        <p:sp>
          <p:nvSpPr>
            <p:cNvPr id="40" name="Right Arrow 39"/>
            <p:cNvSpPr/>
            <p:nvPr/>
          </p:nvSpPr>
          <p:spPr bwMode="auto">
            <a:xfrm>
              <a:off x="2487612" y="2179637"/>
              <a:ext cx="3657600" cy="609600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41" name="Rectangle 40"/>
            <p:cNvSpPr/>
            <p:nvPr/>
          </p:nvSpPr>
          <p:spPr>
            <a:xfrm>
              <a:off x="3095500" y="2255837"/>
              <a:ext cx="244183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 smtClean="0">
                  <a:solidFill>
                    <a:srgbClr val="FF0000"/>
                  </a:solidFill>
                </a:rPr>
                <a:t>chirp("I</a:t>
              </a:r>
              <a:r>
                <a:rPr lang="en-US" sz="2200" dirty="0" smtClean="0">
                  <a:solidFill>
                    <a:srgbClr val="FF0000"/>
                  </a:solidFill>
                </a:rPr>
                <a:t> like spices")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41"/>
          <p:cNvGrpSpPr/>
          <p:nvPr/>
        </p:nvGrpSpPr>
        <p:grpSpPr>
          <a:xfrm rot="21023716" flipH="1">
            <a:off x="1407932" y="3547301"/>
            <a:ext cx="3657600" cy="609600"/>
            <a:chOff x="2487612" y="2179637"/>
            <a:chExt cx="3657600" cy="609600"/>
          </a:xfrm>
        </p:grpSpPr>
        <p:sp>
          <p:nvSpPr>
            <p:cNvPr id="43" name="Right Arrow 42"/>
            <p:cNvSpPr/>
            <p:nvPr/>
          </p:nvSpPr>
          <p:spPr bwMode="auto">
            <a:xfrm>
              <a:off x="2487612" y="2179637"/>
              <a:ext cx="3657600" cy="609600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44" name="Rectangle 43"/>
            <p:cNvSpPr/>
            <p:nvPr/>
          </p:nvSpPr>
          <p:spPr>
            <a:xfrm>
              <a:off x="3309367" y="2255837"/>
              <a:ext cx="201409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</a:rPr>
                <a:t>You chirped "…"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44"/>
          <p:cNvGrpSpPr/>
          <p:nvPr/>
        </p:nvGrpSpPr>
        <p:grpSpPr>
          <a:xfrm rot="576284">
            <a:off x="5446532" y="3852100"/>
            <a:ext cx="3657600" cy="609600"/>
            <a:chOff x="2487612" y="2179637"/>
            <a:chExt cx="3657600" cy="609600"/>
          </a:xfrm>
        </p:grpSpPr>
        <p:sp>
          <p:nvSpPr>
            <p:cNvPr id="46" name="Right Arrow 45"/>
            <p:cNvSpPr/>
            <p:nvPr/>
          </p:nvSpPr>
          <p:spPr bwMode="auto">
            <a:xfrm>
              <a:off x="2487612" y="2179637"/>
              <a:ext cx="3657600" cy="609600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47" name="Rectangle 46"/>
            <p:cNvSpPr/>
            <p:nvPr/>
          </p:nvSpPr>
          <p:spPr>
            <a:xfrm>
              <a:off x="3309367" y="2255837"/>
              <a:ext cx="201409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</a:rPr>
                <a:t>You chirped "…"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47"/>
          <p:cNvGrpSpPr/>
          <p:nvPr/>
        </p:nvGrpSpPr>
        <p:grpSpPr>
          <a:xfrm rot="576284">
            <a:off x="1484132" y="4690300"/>
            <a:ext cx="3657600" cy="609600"/>
            <a:chOff x="2487612" y="2179637"/>
            <a:chExt cx="3657600" cy="609600"/>
          </a:xfrm>
        </p:grpSpPr>
        <p:sp>
          <p:nvSpPr>
            <p:cNvPr id="49" name="Right Arrow 48"/>
            <p:cNvSpPr/>
            <p:nvPr/>
          </p:nvSpPr>
          <p:spPr bwMode="auto">
            <a:xfrm>
              <a:off x="2487612" y="2179637"/>
              <a:ext cx="3657600" cy="609600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50" name="Rectangle 49"/>
            <p:cNvSpPr/>
            <p:nvPr/>
          </p:nvSpPr>
          <p:spPr>
            <a:xfrm>
              <a:off x="3879343" y="2255837"/>
              <a:ext cx="87414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</a:rPr>
                <a:t>read()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50"/>
          <p:cNvGrpSpPr/>
          <p:nvPr/>
        </p:nvGrpSpPr>
        <p:grpSpPr>
          <a:xfrm rot="21023716" flipH="1">
            <a:off x="1407932" y="5680901"/>
            <a:ext cx="3657600" cy="609600"/>
            <a:chOff x="2487612" y="2179637"/>
            <a:chExt cx="3657600" cy="609600"/>
          </a:xfrm>
        </p:grpSpPr>
        <p:sp>
          <p:nvSpPr>
            <p:cNvPr id="52" name="Right Arrow 51"/>
            <p:cNvSpPr/>
            <p:nvPr/>
          </p:nvSpPr>
          <p:spPr bwMode="auto">
            <a:xfrm>
              <a:off x="2487612" y="2179637"/>
              <a:ext cx="3657600" cy="609600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53" name="Rectangle 52"/>
            <p:cNvSpPr/>
            <p:nvPr/>
          </p:nvSpPr>
          <p:spPr>
            <a:xfrm>
              <a:off x="3579163" y="2255838"/>
              <a:ext cx="147449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</a:rPr>
                <a:t>[{:…:},{:…:}]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282240"/>
            <a:ext cx="8608320" cy="126288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Client-Server Style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840" y="1370520"/>
            <a:ext cx="8772840" cy="493776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smtClean="0"/>
              <a:t>Server defines </a:t>
            </a:r>
            <a:r>
              <a:rPr lang="en-US" sz="2400" i="1" dirty="0" smtClean="0"/>
              <a:t>communications</a:t>
            </a:r>
            <a:r>
              <a:rPr lang="en-US" sz="2400" i="0" dirty="0" smtClean="0"/>
              <a:t>: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b="1" i="0" dirty="0" smtClean="0">
                <a:latin typeface="Courier"/>
                <a:cs typeface="Courier"/>
              </a:rPr>
              <a:t>sync </a:t>
            </a:r>
            <a:r>
              <a:rPr lang="en-US" sz="2400" i="0" dirty="0" err="1" smtClean="0">
                <a:latin typeface="Courier"/>
                <a:cs typeface="Courier"/>
              </a:rPr>
              <a:t>chirp!(text,phil</a:t>
            </a:r>
            <a:r>
              <a:rPr lang="en-US" sz="2400" i="0" dirty="0" smtClean="0">
                <a:latin typeface="Courier"/>
                <a:cs typeface="Courier"/>
              </a:rPr>
              <a:t>) { ... }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i="0" dirty="0" smtClean="0"/>
              <a:t>RPC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b="1" i="0" dirty="0" err="1" smtClean="0">
                <a:latin typeface="Courier"/>
              </a:rPr>
              <a:t>async</a:t>
            </a:r>
            <a:r>
              <a:rPr lang="en-US" sz="2400" b="1" i="0" dirty="0" smtClean="0">
                <a:latin typeface="Courier"/>
              </a:rPr>
              <a:t> </a:t>
            </a:r>
            <a:r>
              <a:rPr lang="en-US" sz="2400" i="0" dirty="0" err="1" smtClean="0">
                <a:latin typeface="Courier"/>
              </a:rPr>
              <a:t>stopRightNow</a:t>
            </a:r>
            <a:r>
              <a:rPr lang="en-US" sz="2400" i="0" dirty="0" smtClean="0">
                <a:latin typeface="Courier"/>
              </a:rPr>
              <a:t>() </a:t>
            </a:r>
            <a:r>
              <a:rPr lang="en-US" sz="2400" b="1" i="0" dirty="0" smtClean="0">
                <a:latin typeface="Courier"/>
              </a:rPr>
              <a:t>from</a:t>
            </a:r>
            <a:r>
              <a:rPr lang="en-US" sz="2400" i="0" dirty="0" smtClean="0">
                <a:latin typeface="Courier"/>
              </a:rPr>
              <a:t> </a:t>
            </a:r>
            <a:r>
              <a:rPr lang="en-US" sz="2400" dirty="0" smtClean="0">
                <a:latin typeface="Courier"/>
              </a:rPr>
              <a:t>$(root)</a:t>
            </a:r>
            <a:r>
              <a:rPr lang="en-US" sz="2400" i="0" dirty="0" smtClean="0">
                <a:latin typeface="Courier"/>
              </a:rPr>
              <a:t> </a:t>
            </a:r>
            <a:br>
              <a:rPr lang="en-US" sz="2400" i="0" dirty="0" smtClean="0">
                <a:latin typeface="Courier"/>
              </a:rPr>
            </a:br>
            <a:r>
              <a:rPr lang="en-US" sz="2400" i="0" dirty="0" smtClean="0">
                <a:latin typeface="Courier"/>
              </a:rPr>
              <a:t>   </a:t>
            </a:r>
            <a:r>
              <a:rPr lang="en-US" sz="2400" b="1" i="0" dirty="0" err="1" smtClean="0">
                <a:latin typeface="Courier"/>
              </a:rPr>
              <a:t>prio</a:t>
            </a:r>
            <a:r>
              <a:rPr lang="en-US" sz="2400" b="1" i="0" dirty="0" smtClean="0">
                <a:latin typeface="Courier"/>
              </a:rPr>
              <a:t> </a:t>
            </a:r>
            <a:r>
              <a:rPr lang="en-US" sz="2400" i="0" dirty="0" smtClean="0">
                <a:latin typeface="Courier"/>
              </a:rPr>
              <a:t>100 {...}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i="0" dirty="0" smtClean="0"/>
              <a:t>Signal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i="0" dirty="0" smtClean="0"/>
              <a:t>Client can call these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i="0" dirty="0" smtClean="0">
                <a:latin typeface="Courier"/>
                <a:cs typeface="Courier"/>
              </a:rPr>
              <a:t>response = server &lt;-&gt; </a:t>
            </a:r>
            <a:r>
              <a:rPr lang="en-US" sz="2400" i="0" dirty="0" err="1" smtClean="0">
                <a:latin typeface="Courier"/>
                <a:cs typeface="Courier"/>
              </a:rPr>
              <a:t>chirp!("Hey!","Me</a:t>
            </a:r>
            <a:r>
              <a:rPr lang="en-US" sz="2400" i="0" dirty="0" smtClean="0">
                <a:latin typeface="Courier"/>
                <a:cs typeface="Courier"/>
              </a:rPr>
              <a:t>");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i="0" dirty="0" smtClean="0">
                <a:latin typeface="Courier"/>
                <a:cs typeface="Courier"/>
              </a:rPr>
              <a:t>server &lt;-- </a:t>
            </a:r>
            <a:r>
              <a:rPr lang="en-US" sz="2400" i="0" dirty="0" err="1" smtClean="0">
                <a:latin typeface="Courier"/>
                <a:cs typeface="Courier"/>
              </a:rPr>
              <a:t>stopRightNow</a:t>
            </a:r>
            <a:r>
              <a:rPr lang="en-US" sz="2400" i="0" dirty="0" smtClean="0">
                <a:latin typeface="Courier"/>
                <a:cs typeface="Courier"/>
              </a:rPr>
              <a:t>();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i="0" dirty="0" smtClean="0">
                <a:latin typeface="Arial"/>
              </a:rPr>
              <a:t>Timeout option available on </a:t>
            </a:r>
            <a:r>
              <a:rPr lang="en-US" sz="2400" i="0" dirty="0" smtClean="0">
                <a:latin typeface="Courier"/>
              </a:rPr>
              <a:t>&lt;-&gt;</a:t>
            </a:r>
            <a:r>
              <a:rPr lang="en-US" sz="2400" i="0" dirty="0" smtClean="0">
                <a:latin typeface="Arial"/>
              </a:rPr>
              <a:t>.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i="0" dirty="0" smtClean="0"/>
              <a:t>Server has explicit control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i="0" dirty="0" smtClean="0">
                <a:latin typeface="Courier"/>
              </a:rPr>
              <a:t>serve;</a:t>
            </a:r>
            <a:r>
              <a:rPr lang="en-US" sz="2400" i="0" dirty="0" smtClean="0"/>
              <a:t> // respond to </a:t>
            </a:r>
            <a:r>
              <a:rPr lang="en-US" sz="2400" i="1" dirty="0" smtClean="0"/>
              <a:t>one</a:t>
            </a:r>
            <a:r>
              <a:rPr lang="en-US" sz="2400" i="0" dirty="0" smtClean="0"/>
              <a:t> communication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i="0" dirty="0" smtClean="0"/>
              <a:t>... timeout / administrative options.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smtClean="0"/>
              <a:t>Structuring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912" y="3246437"/>
            <a:ext cx="8772840" cy="373380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Modules: </a:t>
            </a:r>
          </a:p>
          <a:p>
            <a:pPr marL="859038" lvl="1" indent="-324000">
              <a:buSzPct val="45000"/>
              <a:buFont typeface="StarSymbol"/>
              <a:buChar char="●"/>
            </a:pPr>
            <a:r>
              <a:rPr lang="en-US" dirty="0" smtClean="0"/>
              <a:t>code sharing</a:t>
            </a:r>
          </a:p>
          <a:p>
            <a:pPr marL="859038" lvl="1" indent="-324000">
              <a:buSzPct val="45000"/>
              <a:buFont typeface="StarSymbol"/>
              <a:buChar char="●"/>
            </a:pPr>
            <a:r>
              <a:rPr lang="en-US" dirty="0" smtClean="0"/>
              <a:t>sharing / isolation of mutable state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Classes:</a:t>
            </a:r>
          </a:p>
          <a:p>
            <a:pPr marL="859038" lvl="1" indent="-324000">
              <a:buSzPct val="45000"/>
              <a:buFont typeface="StarSymbol"/>
              <a:buChar char="●"/>
            </a:pPr>
            <a:r>
              <a:rPr lang="en-US" dirty="0" smtClean="0"/>
              <a:t>Multiple inheritance</a:t>
            </a:r>
          </a:p>
          <a:p>
            <a:pPr marL="859038" lvl="1" indent="-324000">
              <a:buSzPct val="45000"/>
              <a:buFont typeface="StarSymbol"/>
              <a:buChar char="●"/>
            </a:pPr>
            <a:r>
              <a:rPr lang="en-US" dirty="0" smtClean="0"/>
              <a:t>"pure" =&gt; </a:t>
            </a:r>
          </a:p>
          <a:p>
            <a:pPr marL="1114625" lvl="2" indent="-324000">
              <a:buFont typeface="StarSymbol"/>
              <a:buChar char="●"/>
            </a:pPr>
            <a:r>
              <a:rPr lang="en-US" dirty="0" smtClean="0"/>
              <a:t>Allowed in message</a:t>
            </a:r>
          </a:p>
          <a:p>
            <a:pPr marL="1114625" lvl="2" indent="-324000">
              <a:buFont typeface="StarSymbol"/>
              <a:buChar char="●"/>
            </a:pPr>
            <a:r>
              <a:rPr lang="en-US" dirty="0" smtClean="0"/>
              <a:t>Immutable in a strong sense</a:t>
            </a:r>
          </a:p>
          <a:p>
            <a:pPr marL="1114625" lvl="2" indent="-324000">
              <a:buFont typeface="StarSymbol"/>
              <a:buChar char="●"/>
            </a:pPr>
            <a:r>
              <a:rPr lang="en-US" dirty="0" smtClean="0"/>
              <a:t>cf. "Value type"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912" y="1417637"/>
            <a:ext cx="5322804" cy="1754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32000" indent="-324000">
              <a:buNone/>
              <a:tabLst/>
            </a:pPr>
            <a:r>
              <a:rPr lang="en-US" b="1" dirty="0" smtClean="0">
                <a:latin typeface="Courier"/>
              </a:rPr>
              <a:t>module </a:t>
            </a:r>
            <a:r>
              <a:rPr lang="en-US" dirty="0" smtClean="0">
                <a:latin typeface="Courier"/>
              </a:rPr>
              <a:t>CHEEPER {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"/>
              </a:rPr>
              <a:t> </a:t>
            </a:r>
            <a:r>
              <a:rPr lang="en-US" b="1" dirty="0" smtClean="0">
                <a:latin typeface="Courier"/>
              </a:rPr>
              <a:t>class </a:t>
            </a:r>
            <a:r>
              <a:rPr lang="en-US" dirty="0" err="1" smtClean="0">
                <a:latin typeface="Courier"/>
              </a:rPr>
              <a:t>Chirp(text</a:t>
            </a:r>
            <a:r>
              <a:rPr lang="en-US" dirty="0" smtClean="0">
                <a:latin typeface="Courier"/>
              </a:rPr>
              <a:t>, </a:t>
            </a:r>
            <a:r>
              <a:rPr lang="en-US" dirty="0" err="1" smtClean="0">
                <a:latin typeface="Courier"/>
              </a:rPr>
              <a:t>phil</a:t>
            </a:r>
            <a:r>
              <a:rPr lang="en-US" dirty="0" smtClean="0">
                <a:latin typeface="Courier"/>
              </a:rPr>
              <a:t>, </a:t>
            </a:r>
            <a:r>
              <a:rPr lang="en-US" dirty="0" err="1" smtClean="0">
                <a:latin typeface="Courier"/>
              </a:rPr>
              <a:t>n</a:t>
            </a:r>
            <a:r>
              <a:rPr lang="en-US" dirty="0" smtClean="0">
                <a:latin typeface="Courier"/>
              </a:rPr>
              <a:t>) :</a:t>
            </a:r>
            <a:r>
              <a:rPr lang="en-US" b="1" dirty="0" smtClean="0">
                <a:latin typeface="Courier"/>
              </a:rPr>
              <a:t>pure</a:t>
            </a:r>
            <a:r>
              <a:rPr lang="en-US" dirty="0" smtClean="0">
                <a:latin typeface="Courier"/>
              </a:rPr>
              <a:t>{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"/>
              </a:rPr>
              <a:t>   </a:t>
            </a:r>
            <a:r>
              <a:rPr lang="en-US" b="1" dirty="0" smtClean="0">
                <a:latin typeface="Courier"/>
              </a:rPr>
              <a:t>def </a:t>
            </a:r>
            <a:r>
              <a:rPr lang="en-US" dirty="0" err="1" smtClean="0">
                <a:latin typeface="Courier"/>
              </a:rPr>
              <a:t>str</a:t>
            </a:r>
            <a:r>
              <a:rPr lang="en-US" dirty="0" smtClean="0">
                <a:latin typeface="Courier"/>
              </a:rPr>
              <a:t> = '($</a:t>
            </a:r>
            <a:r>
              <a:rPr lang="en-US" dirty="0" err="1" smtClean="0">
                <a:latin typeface="Courier"/>
              </a:rPr>
              <a:t>n</a:t>
            </a:r>
            <a:r>
              <a:rPr lang="en-US" dirty="0" smtClean="0">
                <a:latin typeface="Courier"/>
              </a:rPr>
              <a:t>) "$text" -- $</a:t>
            </a:r>
            <a:r>
              <a:rPr lang="en-US" dirty="0" err="1" smtClean="0">
                <a:latin typeface="Courier"/>
              </a:rPr>
              <a:t>phil</a:t>
            </a:r>
            <a:r>
              <a:rPr lang="en-US" dirty="0" smtClean="0">
                <a:latin typeface="Courier"/>
              </a:rPr>
              <a:t>';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"/>
              </a:rPr>
              <a:t>   </a:t>
            </a:r>
            <a:r>
              <a:rPr lang="en-US" b="1" dirty="0" smtClean="0">
                <a:latin typeface="Courier"/>
              </a:rPr>
              <a:t>def </a:t>
            </a:r>
            <a:r>
              <a:rPr lang="en-US" dirty="0" err="1" smtClean="0">
                <a:latin typeface="Courier"/>
              </a:rPr>
              <a:t>hashCode</a:t>
            </a:r>
            <a:r>
              <a:rPr lang="en-US" dirty="0" smtClean="0">
                <a:latin typeface="Courier"/>
              </a:rPr>
              <a:t> = </a:t>
            </a:r>
            <a:r>
              <a:rPr lang="en-US" dirty="0" err="1" smtClean="0">
                <a:latin typeface="Courier"/>
              </a:rPr>
              <a:t>text.hashCode</a:t>
            </a:r>
            <a:r>
              <a:rPr lang="en-US" dirty="0" smtClean="0">
                <a:latin typeface="Courier"/>
              </a:rPr>
              <a:t>;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"/>
              </a:rPr>
              <a:t> }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282240"/>
            <a:ext cx="8608320" cy="126288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Client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112" y="1646237"/>
            <a:ext cx="4280760" cy="5334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/>
          <a:lstStyle/>
          <a:p>
            <a:pPr marL="432000" indent="-324000">
              <a:buNone/>
              <a:tabLst/>
            </a:pPr>
            <a:r>
              <a:rPr lang="en-US" sz="1400" b="1" dirty="0" smtClean="0">
                <a:latin typeface="Courier" charset="0"/>
              </a:rPr>
              <a:t>spawn </a:t>
            </a:r>
            <a:r>
              <a:rPr lang="en-US" sz="1400" dirty="0" err="1" smtClean="0">
                <a:latin typeface="Courier" charset="0"/>
              </a:rPr>
              <a:t>chclient</a:t>
            </a:r>
            <a:r>
              <a:rPr lang="en-US" sz="1400" dirty="0" smtClean="0">
                <a:latin typeface="Courier" charset="0"/>
              </a:rPr>
              <a:t> {</a:t>
            </a:r>
          </a:p>
          <a:p>
            <a:pPr marL="432000" indent="-324000">
              <a:buNone/>
              <a:tabLst/>
            </a:pPr>
            <a:r>
              <a:rPr lang="en-US" sz="1400" b="1" dirty="0" smtClean="0">
                <a:latin typeface="Courier" charset="0"/>
              </a:rPr>
              <a:t>import </a:t>
            </a:r>
            <a:r>
              <a:rPr lang="en-US" sz="1400" dirty="0" smtClean="0">
                <a:latin typeface="Courier" charset="0"/>
              </a:rPr>
              <a:t>CHEEPER.*;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server = site(argv()(0));</a:t>
            </a:r>
          </a:p>
          <a:p>
            <a:pPr marL="432000" indent="-324000">
              <a:buNone/>
              <a:tabLst/>
            </a:pPr>
            <a:endParaRPr lang="en-US" sz="1400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sz="1400" b="1" dirty="0" smtClean="0">
                <a:latin typeface="Courier" charset="0"/>
              </a:rPr>
              <a:t>fun </a:t>
            </a:r>
            <a:r>
              <a:rPr lang="en-US" sz="1400" dirty="0" smtClean="0">
                <a:latin typeface="Courier" charset="0"/>
              </a:rPr>
              <a:t>help() {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dirty="0" err="1" smtClean="0">
                <a:latin typeface="Courier" charset="0"/>
              </a:rPr>
              <a:t>println</a:t>
            </a:r>
            <a:r>
              <a:rPr lang="en-US" sz="1400" dirty="0" smtClean="0">
                <a:latin typeface="Courier" charset="0"/>
              </a:rPr>
              <a:t>("? = help");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dirty="0" err="1" smtClean="0">
                <a:latin typeface="Courier" charset="0"/>
              </a:rPr>
              <a:t>println</a:t>
            </a:r>
            <a:r>
              <a:rPr lang="en-US" sz="1400" dirty="0" smtClean="0">
                <a:latin typeface="Courier" charset="0"/>
              </a:rPr>
              <a:t>("/ = read");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dirty="0" err="1" smtClean="0">
                <a:latin typeface="Courier" charset="0"/>
              </a:rPr>
              <a:t>println("+N</a:t>
            </a:r>
            <a:r>
              <a:rPr lang="en-US" sz="1400" dirty="0" smtClean="0">
                <a:latin typeface="Courier" charset="0"/>
              </a:rPr>
              <a:t> = vote for");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dirty="0" err="1" smtClean="0">
                <a:latin typeface="Courier" charset="0"/>
              </a:rPr>
              <a:t>println</a:t>
            </a:r>
            <a:r>
              <a:rPr lang="en-US" sz="1400" dirty="0" smtClean="0">
                <a:latin typeface="Courier" charset="0"/>
              </a:rPr>
              <a:t>("-N = vote against");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dirty="0" err="1" smtClean="0">
                <a:latin typeface="Courier" charset="0"/>
              </a:rPr>
              <a:t>println("other</a:t>
            </a:r>
            <a:r>
              <a:rPr lang="en-US" sz="1400" dirty="0" smtClean="0">
                <a:latin typeface="Courier" charset="0"/>
              </a:rPr>
              <a:t> = chirp that");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}</a:t>
            </a:r>
          </a:p>
          <a:p>
            <a:pPr marL="432000" indent="-324000">
              <a:buNone/>
              <a:tabLst/>
            </a:pPr>
            <a:endParaRPr lang="en-US" sz="1400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sz="1400" b="1" dirty="0" smtClean="0">
                <a:latin typeface="Courier" charset="0"/>
              </a:rPr>
              <a:t>fun </a:t>
            </a:r>
            <a:r>
              <a:rPr lang="en-US" sz="1400" dirty="0" smtClean="0">
                <a:latin typeface="Courier" charset="0"/>
              </a:rPr>
              <a:t>read() {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dirty="0" err="1" smtClean="0">
                <a:latin typeface="Courier" charset="0"/>
              </a:rPr>
              <a:t>c's</a:t>
            </a:r>
            <a:r>
              <a:rPr lang="en-US" sz="1400" dirty="0" smtClean="0">
                <a:latin typeface="Courier" charset="0"/>
              </a:rPr>
              <a:t> = server &lt;-&gt; read();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b="1" dirty="0" err="1" smtClean="0">
                <a:latin typeface="Courier" charset="0"/>
              </a:rPr>
              <a:t>for</a:t>
            </a:r>
            <a:r>
              <a:rPr lang="en-US" sz="1400" dirty="0" err="1" smtClean="0">
                <a:latin typeface="Courier" charset="0"/>
              </a:rPr>
              <a:t>({:chirp</a:t>
            </a:r>
            <a:r>
              <a:rPr lang="en-US" sz="1400" dirty="0" smtClean="0">
                <a:latin typeface="Courier" charset="0"/>
              </a:rPr>
              <a:t>, plus, minus:}  &lt;- </a:t>
            </a:r>
            <a:r>
              <a:rPr lang="en-US" sz="1400" dirty="0" err="1" smtClean="0">
                <a:latin typeface="Courier" charset="0"/>
              </a:rPr>
              <a:t>c's</a:t>
            </a:r>
            <a:r>
              <a:rPr lang="en-US" sz="1400" dirty="0" smtClean="0">
                <a:latin typeface="Courier" charset="0"/>
              </a:rPr>
              <a:t>) {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</a:t>
            </a:r>
            <a:r>
              <a:rPr lang="en-US" sz="1400" dirty="0" err="1" smtClean="0">
                <a:latin typeface="Courier" charset="0"/>
              </a:rPr>
              <a:t>println</a:t>
            </a:r>
            <a:r>
              <a:rPr lang="en-US" sz="1400" dirty="0" smtClean="0">
                <a:latin typeface="Courier" charset="0"/>
              </a:rPr>
              <a:t>(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  "$chirp [+$plus/-$minus]");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}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}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92712" y="1646237"/>
            <a:ext cx="4280760" cy="5334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/>
          <a:lstStyle/>
          <a:p>
            <a:pPr marL="432000" indent="-324000">
              <a:buNone/>
              <a:tabLst/>
            </a:pPr>
            <a:r>
              <a:rPr lang="en-US" sz="1400" b="1" dirty="0" smtClean="0">
                <a:latin typeface="Courier" charset="0"/>
              </a:rPr>
              <a:t>body</a:t>
            </a:r>
            <a:r>
              <a:rPr lang="en-US" sz="1400" dirty="0" smtClean="0">
                <a:latin typeface="Courier" charset="0"/>
              </a:rPr>
              <a:t>{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dirty="0" err="1" smtClean="0">
                <a:latin typeface="Courier" charset="0"/>
              </a:rPr>
              <a:t>println("Welcome</a:t>
            </a:r>
            <a:r>
              <a:rPr lang="en-US" sz="1400" dirty="0" smtClean="0">
                <a:latin typeface="Courier" charset="0"/>
              </a:rPr>
              <a:t> to </a:t>
            </a:r>
            <a:r>
              <a:rPr lang="en-US" sz="1400" dirty="0" err="1" smtClean="0">
                <a:latin typeface="Courier" charset="0"/>
              </a:rPr>
              <a:t>Cheeper</a:t>
            </a:r>
            <a:r>
              <a:rPr lang="en-US" sz="1400" dirty="0" smtClean="0">
                <a:latin typeface="Courier" charset="0"/>
              </a:rPr>
              <a:t>!");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dirty="0" err="1" smtClean="0">
                <a:latin typeface="Courier" charset="0"/>
              </a:rPr>
              <a:t>println</a:t>
            </a:r>
            <a:r>
              <a:rPr lang="en-US" sz="1400" dirty="0" smtClean="0">
                <a:latin typeface="Courier" charset="0"/>
              </a:rPr>
              <a:t>("? for help");</a:t>
            </a:r>
          </a:p>
          <a:p>
            <a:pPr marL="432000" indent="-324000">
              <a:buNone/>
              <a:tabLst/>
            </a:pPr>
            <a:endParaRPr lang="en-US" sz="1400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dirty="0" err="1" smtClean="0">
                <a:latin typeface="Courier" charset="0"/>
              </a:rPr>
              <a:t>phil</a:t>
            </a:r>
            <a:r>
              <a:rPr lang="en-US" sz="1400" dirty="0" smtClean="0">
                <a:latin typeface="Courier" charset="0"/>
              </a:rPr>
              <a:t> = </a:t>
            </a:r>
            <a:r>
              <a:rPr lang="en-US" sz="1400" dirty="0" err="1" smtClean="0">
                <a:latin typeface="Courier" charset="0"/>
              </a:rPr>
              <a:t>readln("Who</a:t>
            </a:r>
            <a:r>
              <a:rPr lang="en-US" sz="1400" dirty="0" smtClean="0">
                <a:latin typeface="Courier" charset="0"/>
              </a:rPr>
              <a:t> are you? ");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b="1" dirty="0" err="1" smtClean="0">
                <a:latin typeface="Courier" charset="0"/>
              </a:rPr>
              <a:t>while</a:t>
            </a:r>
            <a:r>
              <a:rPr lang="en-US" sz="1400" dirty="0" err="1" smtClean="0">
                <a:latin typeface="Courier" charset="0"/>
              </a:rPr>
              <a:t>(</a:t>
            </a:r>
            <a:r>
              <a:rPr lang="en-US" sz="1400" b="1" dirty="0" err="1" smtClean="0">
                <a:latin typeface="Courier" charset="0"/>
              </a:rPr>
              <a:t>true</a:t>
            </a:r>
            <a:r>
              <a:rPr lang="en-US" sz="1400" dirty="0" smtClean="0">
                <a:latin typeface="Courier" charset="0"/>
              </a:rPr>
              <a:t>) {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</a:t>
            </a:r>
            <a:r>
              <a:rPr lang="en-US" sz="1400" dirty="0" err="1" smtClean="0">
                <a:latin typeface="Courier" charset="0"/>
              </a:rPr>
              <a:t>s</a:t>
            </a:r>
            <a:r>
              <a:rPr lang="en-US" sz="1400" dirty="0" smtClean="0">
                <a:latin typeface="Courier" charset="0"/>
              </a:rPr>
              <a:t> = </a:t>
            </a:r>
            <a:r>
              <a:rPr lang="en-US" sz="1400" dirty="0" err="1" smtClean="0">
                <a:latin typeface="Courier" charset="0"/>
              </a:rPr>
              <a:t>readln("Chirp</a:t>
            </a:r>
            <a:r>
              <a:rPr lang="en-US" sz="1400" dirty="0" smtClean="0">
                <a:latin typeface="Courier" charset="0"/>
              </a:rPr>
              <a:t>: ");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</a:t>
            </a:r>
            <a:r>
              <a:rPr lang="en-US" sz="1400" b="1" dirty="0" err="1" smtClean="0">
                <a:latin typeface="Courier" charset="0"/>
              </a:rPr>
              <a:t>match</a:t>
            </a:r>
            <a:r>
              <a:rPr lang="en-US" sz="1400" dirty="0" err="1" smtClean="0">
                <a:latin typeface="Courier" charset="0"/>
              </a:rPr>
              <a:t>(s</a:t>
            </a:r>
            <a:r>
              <a:rPr lang="en-US" sz="1400" dirty="0" smtClean="0">
                <a:latin typeface="Courier" charset="0"/>
              </a:rPr>
              <a:t>) {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  "?" =&gt; help()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| "/" =&gt; read()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| "\\+([0-9]+)" / [.</a:t>
            </a:r>
            <a:r>
              <a:rPr lang="en-US" sz="1400" dirty="0" err="1" smtClean="0">
                <a:latin typeface="Courier" charset="0"/>
              </a:rPr>
              <a:t>int(n</a:t>
            </a:r>
            <a:r>
              <a:rPr lang="en-US" sz="1400" dirty="0" smtClean="0">
                <a:latin typeface="Courier" charset="0"/>
              </a:rPr>
              <a:t>)] =&gt; 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  </a:t>
            </a:r>
            <a:r>
              <a:rPr lang="en-US" sz="1400" dirty="0" err="1" smtClean="0">
                <a:latin typeface="Courier" charset="0"/>
              </a:rPr>
              <a:t>println</a:t>
            </a:r>
            <a:r>
              <a:rPr lang="en-US" sz="1400" dirty="0" smtClean="0">
                <a:latin typeface="Courier" charset="0"/>
              </a:rPr>
              <a:t>( server &lt;-&gt; </a:t>
            </a:r>
            <a:r>
              <a:rPr lang="en-US" sz="1400" dirty="0" err="1" smtClean="0">
                <a:latin typeface="Courier" charset="0"/>
              </a:rPr>
              <a:t>vote(n</a:t>
            </a:r>
            <a:r>
              <a:rPr lang="en-US" sz="1400" dirty="0" smtClean="0">
                <a:latin typeface="Courier" charset="0"/>
              </a:rPr>
              <a:t>, true))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| "\\-([0-9]+)" / [.</a:t>
            </a:r>
            <a:r>
              <a:rPr lang="en-US" sz="1400" dirty="0" err="1" smtClean="0">
                <a:latin typeface="Courier" charset="0"/>
              </a:rPr>
              <a:t>int(n</a:t>
            </a:r>
            <a:r>
              <a:rPr lang="en-US" sz="1400" dirty="0" smtClean="0">
                <a:latin typeface="Courier" charset="0"/>
              </a:rPr>
              <a:t>)] =&gt; 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  </a:t>
            </a:r>
            <a:r>
              <a:rPr lang="en-US" sz="1400" dirty="0" err="1" smtClean="0">
                <a:latin typeface="Courier" charset="0"/>
              </a:rPr>
              <a:t>println(server</a:t>
            </a:r>
            <a:r>
              <a:rPr lang="en-US" sz="1400" dirty="0" smtClean="0">
                <a:latin typeface="Courier" charset="0"/>
              </a:rPr>
              <a:t> &lt;-&gt; </a:t>
            </a:r>
            <a:r>
              <a:rPr lang="en-US" sz="1400" dirty="0" err="1" smtClean="0">
                <a:latin typeface="Courier" charset="0"/>
              </a:rPr>
              <a:t>vote(n</a:t>
            </a:r>
            <a:r>
              <a:rPr lang="en-US" sz="1400" dirty="0" smtClean="0">
                <a:latin typeface="Courier" charset="0"/>
              </a:rPr>
              <a:t>, false))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| _ =&gt; 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  </a:t>
            </a:r>
            <a:r>
              <a:rPr lang="en-US" sz="1400" dirty="0" err="1" smtClean="0">
                <a:latin typeface="Courier" charset="0"/>
              </a:rPr>
              <a:t>println(server</a:t>
            </a:r>
            <a:r>
              <a:rPr lang="en-US" sz="1400" dirty="0" smtClean="0">
                <a:latin typeface="Courier" charset="0"/>
              </a:rPr>
              <a:t> &lt;-&gt; </a:t>
            </a:r>
            <a:r>
              <a:rPr lang="en-US" sz="1400" dirty="0" err="1" smtClean="0">
                <a:latin typeface="Courier" charset="0"/>
              </a:rPr>
              <a:t>chirp!(s,phil</a:t>
            </a:r>
            <a:r>
              <a:rPr lang="en-US" sz="1400" dirty="0" smtClean="0">
                <a:latin typeface="Courier" charset="0"/>
              </a:rPr>
              <a:t>))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}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}</a:t>
            </a:r>
            <a:r>
              <a:rPr lang="en-US" sz="1400" b="1" dirty="0" smtClean="0">
                <a:latin typeface="Courier" charset="0"/>
              </a:rPr>
              <a:t>while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}</a:t>
            </a:r>
            <a:r>
              <a:rPr lang="en-US" sz="1400" b="1" dirty="0" smtClean="0">
                <a:latin typeface="Courier" charset="0"/>
              </a:rPr>
              <a:t>body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}</a:t>
            </a:r>
            <a:r>
              <a:rPr lang="en-US" sz="1400" dirty="0" err="1" smtClean="0">
                <a:latin typeface="Courier" charset="0"/>
              </a:rPr>
              <a:t>chclient</a:t>
            </a:r>
            <a:r>
              <a:rPr lang="en-US" sz="1400" dirty="0" smtClean="0">
                <a:latin typeface="Courier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282240"/>
            <a:ext cx="8608320" cy="126288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smtClean="0"/>
              <a:t>Client Code – Main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20" y="1730520"/>
            <a:ext cx="6535392" cy="4847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/>
          <a:lstStyle/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/// ... redacted ...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</a:t>
            </a:r>
            <a:r>
              <a:rPr lang="en-US" sz="1800" b="1" dirty="0" err="1" smtClean="0">
                <a:latin typeface="Courier" charset="0"/>
              </a:rPr>
              <a:t>while</a:t>
            </a:r>
            <a:r>
              <a:rPr lang="en-US" sz="1800" dirty="0" err="1" smtClean="0">
                <a:latin typeface="Courier" charset="0"/>
              </a:rPr>
              <a:t>(</a:t>
            </a:r>
            <a:r>
              <a:rPr lang="en-US" sz="1800" b="1" dirty="0" err="1" smtClean="0">
                <a:latin typeface="Courier" charset="0"/>
              </a:rPr>
              <a:t>true</a:t>
            </a:r>
            <a:r>
              <a:rPr lang="en-US" sz="1800" dirty="0" smtClean="0">
                <a:latin typeface="Courier" charset="0"/>
              </a:rPr>
              <a:t>) {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  </a:t>
            </a:r>
            <a:r>
              <a:rPr lang="en-US" sz="1800" dirty="0" err="1" smtClean="0">
                <a:latin typeface="Courier" charset="0"/>
              </a:rPr>
              <a:t>s</a:t>
            </a:r>
            <a:r>
              <a:rPr lang="en-US" sz="1800" dirty="0" smtClean="0">
                <a:latin typeface="Courier" charset="0"/>
              </a:rPr>
              <a:t> = </a:t>
            </a:r>
            <a:r>
              <a:rPr lang="en-US" sz="1800" dirty="0" err="1" smtClean="0">
                <a:latin typeface="Courier" charset="0"/>
              </a:rPr>
              <a:t>readln("Chirp</a:t>
            </a:r>
            <a:r>
              <a:rPr lang="en-US" sz="1800" dirty="0" smtClean="0">
                <a:latin typeface="Courier" charset="0"/>
              </a:rPr>
              <a:t>: ");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  </a:t>
            </a:r>
            <a:r>
              <a:rPr lang="en-US" sz="1800" b="1" dirty="0" err="1" smtClean="0">
                <a:latin typeface="Courier" charset="0"/>
              </a:rPr>
              <a:t>match</a:t>
            </a:r>
            <a:r>
              <a:rPr lang="en-US" sz="1800" dirty="0" err="1" smtClean="0">
                <a:latin typeface="Courier" charset="0"/>
              </a:rPr>
              <a:t>(s</a:t>
            </a:r>
            <a:r>
              <a:rPr lang="en-US" sz="1800" dirty="0" smtClean="0">
                <a:latin typeface="Courier" charset="0"/>
              </a:rPr>
              <a:t>) {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    "?" =&gt; help()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  | "/" =&gt; read()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  | "\\+([0-9]+)" / [.</a:t>
            </a:r>
            <a:r>
              <a:rPr lang="en-US" sz="1800" dirty="0" err="1" smtClean="0">
                <a:latin typeface="Courier" charset="0"/>
              </a:rPr>
              <a:t>int(n</a:t>
            </a:r>
            <a:r>
              <a:rPr lang="en-US" sz="1800" dirty="0" smtClean="0">
                <a:latin typeface="Courier" charset="0"/>
              </a:rPr>
              <a:t>)] =&gt; 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     </a:t>
            </a:r>
            <a:r>
              <a:rPr lang="en-US" sz="1800" dirty="0" err="1" smtClean="0">
                <a:latin typeface="Courier" charset="0"/>
              </a:rPr>
              <a:t>println(server</a:t>
            </a:r>
            <a:r>
              <a:rPr lang="en-US" sz="1800" dirty="0" smtClean="0">
                <a:latin typeface="Courier" charset="0"/>
              </a:rPr>
              <a:t> &lt;-&gt; </a:t>
            </a:r>
            <a:r>
              <a:rPr lang="en-US" sz="1800" dirty="0" err="1" smtClean="0">
                <a:latin typeface="Courier" charset="0"/>
              </a:rPr>
              <a:t>vote(n</a:t>
            </a:r>
            <a:r>
              <a:rPr lang="en-US" sz="1800" dirty="0" smtClean="0">
                <a:latin typeface="Courier" charset="0"/>
              </a:rPr>
              <a:t>, true))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  | "\\-([0-9]+)" / [.</a:t>
            </a:r>
            <a:r>
              <a:rPr lang="en-US" sz="1800" dirty="0" err="1" smtClean="0">
                <a:latin typeface="Courier" charset="0"/>
              </a:rPr>
              <a:t>int(n</a:t>
            </a:r>
            <a:r>
              <a:rPr lang="en-US" sz="1800" dirty="0" smtClean="0">
                <a:latin typeface="Courier" charset="0"/>
              </a:rPr>
              <a:t>)] =&gt; 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     </a:t>
            </a:r>
            <a:r>
              <a:rPr lang="en-US" sz="1800" dirty="0" err="1" smtClean="0">
                <a:latin typeface="Courier" charset="0"/>
              </a:rPr>
              <a:t>println(server</a:t>
            </a:r>
            <a:r>
              <a:rPr lang="en-US" sz="1800" dirty="0" smtClean="0">
                <a:latin typeface="Courier" charset="0"/>
              </a:rPr>
              <a:t> &lt;-&gt; </a:t>
            </a:r>
            <a:r>
              <a:rPr lang="en-US" sz="1800" dirty="0" err="1" smtClean="0">
                <a:latin typeface="Courier" charset="0"/>
              </a:rPr>
              <a:t>vote(n</a:t>
            </a:r>
            <a:r>
              <a:rPr lang="en-US" sz="1800" dirty="0" smtClean="0">
                <a:latin typeface="Courier" charset="0"/>
              </a:rPr>
              <a:t>, false))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  | _ =&gt; 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     </a:t>
            </a:r>
            <a:r>
              <a:rPr lang="en-US" sz="1800" dirty="0" err="1" smtClean="0">
                <a:latin typeface="Courier" charset="0"/>
              </a:rPr>
              <a:t>println(server</a:t>
            </a:r>
            <a:r>
              <a:rPr lang="en-US" sz="1800" dirty="0" smtClean="0">
                <a:latin typeface="Courier" charset="0"/>
              </a:rPr>
              <a:t> &lt;-&gt; </a:t>
            </a:r>
            <a:r>
              <a:rPr lang="en-US" sz="1800" dirty="0" err="1" smtClean="0">
                <a:latin typeface="Courier" charset="0"/>
              </a:rPr>
              <a:t>chirp!(s</a:t>
            </a:r>
            <a:r>
              <a:rPr lang="en-US" sz="1800" dirty="0" smtClean="0">
                <a:latin typeface="Courier" charset="0"/>
              </a:rPr>
              <a:t>, </a:t>
            </a:r>
            <a:r>
              <a:rPr lang="en-US" sz="1800" dirty="0" err="1" smtClean="0">
                <a:latin typeface="Courier" charset="0"/>
              </a:rPr>
              <a:t>phil</a:t>
            </a:r>
            <a:r>
              <a:rPr lang="en-US" sz="1800" dirty="0" smtClean="0">
                <a:latin typeface="Courier" charset="0"/>
              </a:rPr>
              <a:t>))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  }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}</a:t>
            </a:r>
            <a:r>
              <a:rPr lang="en-US" sz="1800" b="1" dirty="0" smtClean="0">
                <a:latin typeface="Courier" charset="0"/>
              </a:rPr>
              <a:t>while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/// ... redacted ... 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259512" y="1874837"/>
            <a:ext cx="3505200" cy="457200"/>
          </a:xfrm>
          <a:prstGeom prst="wedgeRoundRectCallout">
            <a:avLst>
              <a:gd name="adj1" fmla="val -117770"/>
              <a:gd name="adj2" fmla="val 10397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65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-65" charset="0"/>
              </a:rPr>
              <a:t>Prompt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effectLst/>
                <a:latin typeface="Arial" pitchFamily="-65" charset="0"/>
              </a:rPr>
              <a:t> and read input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259512" y="2560637"/>
            <a:ext cx="3505200" cy="457200"/>
          </a:xfrm>
          <a:prstGeom prst="wedgeRoundRectCallout">
            <a:avLst>
              <a:gd name="adj1" fmla="val -118676"/>
              <a:gd name="adj2" fmla="val 69245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65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-65" charset="0"/>
              </a:rPr>
              <a:t>Deal with ? </a:t>
            </a:r>
            <a:r>
              <a:rPr lang="en-US" dirty="0" smtClean="0"/>
              <a:t>--- help</a:t>
            </a:r>
            <a:endParaRPr kumimoji="0" lang="en-US" sz="1800" b="0" i="0" u="none" strike="noStrike" cap="none" normalizeH="0" dirty="0" smtClean="0">
              <a:ln>
                <a:noFill/>
              </a:ln>
              <a:effectLst/>
              <a:latin typeface="Arial" pitchFamily="-65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259512" y="3094037"/>
            <a:ext cx="3505200" cy="457200"/>
          </a:xfrm>
          <a:prstGeom prst="wedgeRoundRectCallout">
            <a:avLst>
              <a:gd name="adj1" fmla="val -118676"/>
              <a:gd name="adj2" fmla="val 69245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65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-65" charset="0"/>
              </a:rPr>
              <a:t>Deal with / </a:t>
            </a:r>
            <a:r>
              <a:rPr lang="en-US" dirty="0" smtClean="0"/>
              <a:t>--- read chirps</a:t>
            </a:r>
            <a:endParaRPr kumimoji="0" lang="en-US" sz="1800" b="0" i="0" u="none" strike="noStrike" cap="none" normalizeH="0" dirty="0" smtClean="0">
              <a:ln>
                <a:noFill/>
              </a:ln>
              <a:effectLst/>
              <a:latin typeface="Arial" pitchFamily="-65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259512" y="3703637"/>
            <a:ext cx="3505200" cy="457200"/>
          </a:xfrm>
          <a:prstGeom prst="wedgeRoundRectCallout">
            <a:avLst>
              <a:gd name="adj1" fmla="val -85463"/>
              <a:gd name="adj2" fmla="val -25669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65" charset="2"/>
              <a:buNone/>
              <a:tabLst/>
            </a:pPr>
            <a:r>
              <a:rPr lang="en-US" dirty="0" err="1" smtClean="0"/>
              <a:t>s</a:t>
            </a:r>
            <a:r>
              <a:rPr lang="en-US" dirty="0" smtClean="0"/>
              <a:t>="+43"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</a:t>
            </a:r>
            <a:r>
              <a:rPr lang="en-US" dirty="0" smtClean="0">
                <a:sym typeface="Wingdings"/>
              </a:rPr>
              <a:t>=43</a:t>
            </a:r>
            <a:endParaRPr kumimoji="0" lang="en-US" sz="1800" b="0" i="0" u="none" strike="noStrike" cap="none" normalizeH="0" dirty="0" smtClean="0">
              <a:ln>
                <a:noFill/>
              </a:ln>
              <a:effectLst/>
              <a:latin typeface="Arial" pitchFamily="-65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259512" y="4389437"/>
            <a:ext cx="3505200" cy="457200"/>
          </a:xfrm>
          <a:prstGeom prst="wedgeRoundRectCallout">
            <a:avLst>
              <a:gd name="adj1" fmla="val -85161"/>
              <a:gd name="adj2" fmla="val -62709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65" charset="2"/>
              <a:buNone/>
              <a:tabLst/>
            </a:pPr>
            <a:r>
              <a:rPr lang="en-US" dirty="0" smtClean="0"/>
              <a:t>Tell server to vote for </a:t>
            </a:r>
            <a:r>
              <a:rPr lang="en-US" dirty="0" err="1" smtClean="0"/>
              <a:t>n</a:t>
            </a:r>
            <a:endParaRPr kumimoji="0" lang="en-US" sz="1800" b="0" i="0" u="none" strike="noStrike" cap="none" normalizeH="0" dirty="0" smtClean="0">
              <a:ln>
                <a:noFill/>
              </a:ln>
              <a:effectLst/>
              <a:latin typeface="Arial" pitchFamily="-65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259512" y="5837237"/>
            <a:ext cx="3505200" cy="457200"/>
          </a:xfrm>
          <a:prstGeom prst="wedgeRoundRectCallout">
            <a:avLst>
              <a:gd name="adj1" fmla="val -84557"/>
              <a:gd name="adj2" fmla="val -90489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65" charset="2"/>
              <a:buNone/>
              <a:tabLst/>
            </a:pPr>
            <a:r>
              <a:rPr lang="en-US" dirty="0" smtClean="0"/>
              <a:t>Tell server: </a:t>
            </a:r>
            <a:r>
              <a:rPr lang="en-US" dirty="0" err="1" smtClean="0"/>
              <a:t>phil</a:t>
            </a:r>
            <a:r>
              <a:rPr lang="en-US" dirty="0" smtClean="0"/>
              <a:t> chirped </a:t>
            </a:r>
            <a:r>
              <a:rPr lang="en-US" dirty="0" err="1" smtClean="0"/>
              <a:t>s</a:t>
            </a:r>
            <a:endParaRPr kumimoji="0" lang="en-US" sz="1800" b="0" i="0" u="none" strike="noStrike" cap="none" normalizeH="0" dirty="0" smtClean="0">
              <a:ln>
                <a:noFill/>
              </a:ln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&lt;-&gt;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40880" y="1963080"/>
            <a:ext cx="8772840" cy="341695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432000" indent="-324000">
              <a:buNone/>
              <a:tabLst/>
            </a:pPr>
            <a:r>
              <a:rPr lang="en-US" sz="2800" b="1" dirty="0" smtClean="0">
                <a:latin typeface="Courier" charset="0"/>
              </a:rPr>
              <a:t>fun </a:t>
            </a:r>
            <a:r>
              <a:rPr lang="en-US" sz="2800" dirty="0" smtClean="0">
                <a:latin typeface="Courier" charset="0"/>
              </a:rPr>
              <a:t>read() {</a:t>
            </a:r>
          </a:p>
          <a:p>
            <a:pPr marL="432000" indent="-324000">
              <a:buNone/>
              <a:tabLst/>
            </a:pPr>
            <a:r>
              <a:rPr lang="en-US" sz="2800" dirty="0" smtClean="0">
                <a:latin typeface="Courier" charset="0"/>
              </a:rPr>
              <a:t> </a:t>
            </a:r>
            <a:r>
              <a:rPr lang="en-US" sz="2800" dirty="0" err="1" smtClean="0">
                <a:latin typeface="Courier" charset="0"/>
              </a:rPr>
              <a:t>c's</a:t>
            </a:r>
            <a:r>
              <a:rPr lang="en-US" sz="2800" dirty="0" smtClean="0">
                <a:latin typeface="Courier" charset="0"/>
              </a:rPr>
              <a:t> = server &lt;-&gt; read();</a:t>
            </a:r>
          </a:p>
          <a:p>
            <a:pPr marL="432000" indent="-324000">
              <a:buNone/>
              <a:tabLst/>
            </a:pPr>
            <a:r>
              <a:rPr lang="en-US" sz="2800" dirty="0" smtClean="0">
                <a:latin typeface="Courier" charset="0"/>
              </a:rPr>
              <a:t> </a:t>
            </a:r>
            <a:r>
              <a:rPr lang="en-US" sz="2800" b="1" dirty="0" err="1" smtClean="0">
                <a:latin typeface="Courier" charset="0"/>
              </a:rPr>
              <a:t>for</a:t>
            </a:r>
            <a:r>
              <a:rPr lang="en-US" sz="2800" dirty="0" err="1" smtClean="0">
                <a:latin typeface="Courier" charset="0"/>
              </a:rPr>
              <a:t>({:chirp</a:t>
            </a:r>
            <a:r>
              <a:rPr lang="en-US" sz="2800" dirty="0" smtClean="0">
                <a:latin typeface="Courier" charset="0"/>
              </a:rPr>
              <a:t>, plus, minus:}  &lt;- </a:t>
            </a:r>
            <a:r>
              <a:rPr lang="en-US" sz="2800" dirty="0" err="1" smtClean="0">
                <a:latin typeface="Courier" charset="0"/>
              </a:rPr>
              <a:t>c's</a:t>
            </a:r>
            <a:r>
              <a:rPr lang="en-US" sz="2800" dirty="0" smtClean="0">
                <a:latin typeface="Courier" charset="0"/>
              </a:rPr>
              <a:t>) {</a:t>
            </a:r>
          </a:p>
          <a:p>
            <a:pPr marL="432000" indent="-324000">
              <a:buNone/>
              <a:tabLst/>
            </a:pPr>
            <a:r>
              <a:rPr lang="en-US" sz="2800" dirty="0" smtClean="0">
                <a:latin typeface="Courier" charset="0"/>
              </a:rPr>
              <a:t>   </a:t>
            </a:r>
            <a:r>
              <a:rPr lang="en-US" sz="2800" dirty="0" err="1" smtClean="0">
                <a:latin typeface="Courier" charset="0"/>
              </a:rPr>
              <a:t>println</a:t>
            </a:r>
            <a:r>
              <a:rPr lang="en-US" sz="2800" dirty="0" smtClean="0">
                <a:latin typeface="Courier" charset="0"/>
              </a:rPr>
              <a:t>(</a:t>
            </a:r>
          </a:p>
          <a:p>
            <a:pPr marL="432000" indent="-324000">
              <a:buNone/>
              <a:tabLst/>
            </a:pPr>
            <a:r>
              <a:rPr lang="en-US" sz="2800" dirty="0" smtClean="0">
                <a:latin typeface="Courier" charset="0"/>
              </a:rPr>
              <a:t>     "$chirp [+$plus/-$minus]");</a:t>
            </a:r>
          </a:p>
          <a:p>
            <a:pPr marL="432000" indent="-324000">
              <a:buNone/>
              <a:tabLst/>
            </a:pPr>
            <a:r>
              <a:rPr lang="en-US" sz="2800" dirty="0" smtClean="0">
                <a:latin typeface="Courier" charset="0"/>
              </a:rPr>
              <a:t>   }</a:t>
            </a:r>
          </a:p>
          <a:p>
            <a:pPr marL="432000" indent="-324000">
              <a:buNone/>
              <a:tabLst/>
            </a:pPr>
            <a:r>
              <a:rPr lang="en-US" sz="2800" dirty="0" smtClean="0">
                <a:latin typeface="Courier" charset="0"/>
              </a:rPr>
              <a:t> }</a:t>
            </a:r>
          </a:p>
          <a:p>
            <a:endParaRPr lang="en-US" sz="2800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107112" y="1570037"/>
            <a:ext cx="3505200" cy="457200"/>
          </a:xfrm>
          <a:prstGeom prst="wedgeRoundRectCallout">
            <a:avLst>
              <a:gd name="adj1" fmla="val -100560"/>
              <a:gd name="adj2" fmla="val 168789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65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-65" charset="0"/>
              </a:rPr>
              <a:t>RPC to </a:t>
            </a:r>
            <a:r>
              <a:rPr lang="en-US" dirty="0" smtClean="0"/>
              <a:t>get chirps from server</a:t>
            </a:r>
            <a:endParaRPr kumimoji="0" lang="en-US" sz="1800" b="0" i="0" u="none" strike="noStrike" cap="none" normalizeH="0" dirty="0" smtClean="0">
              <a:ln>
                <a:noFill/>
              </a:ln>
              <a:effectLst/>
              <a:latin typeface="Arial" pitchFamily="-65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954712" y="4999037"/>
            <a:ext cx="3505200" cy="457200"/>
          </a:xfrm>
          <a:prstGeom prst="wedgeRoundRectCallout">
            <a:avLst>
              <a:gd name="adj1" fmla="val 9645"/>
              <a:gd name="adj2" fmla="val -40301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65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-65" charset="0"/>
              </a:rPr>
              <a:t>Print them</a:t>
            </a:r>
            <a:endParaRPr kumimoji="0" lang="en-US" sz="1800" b="0" i="0" u="none" strike="noStrike" cap="none" normalizeH="0" dirty="0" smtClean="0">
              <a:ln>
                <a:noFill/>
              </a:ln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Thorn Features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-65" charset="0"/>
              </a:rPr>
              <a:t>Distribution and concurrency</a:t>
            </a:r>
          </a:p>
          <a:p>
            <a:pPr lvl="1"/>
            <a:r>
              <a:rPr lang="en-US" dirty="0" smtClean="0">
                <a:latin typeface="Arial" pitchFamily="-65" charset="0"/>
              </a:rPr>
              <a:t>Actors-style, with messaging (and </a:t>
            </a:r>
            <a:r>
              <a:rPr lang="en-US" dirty="0" err="1" smtClean="0">
                <a:latin typeface="Arial" pitchFamily="-65" charset="0"/>
              </a:rPr>
              <a:t>RPCs</a:t>
            </a:r>
            <a:r>
              <a:rPr lang="en-US" dirty="0" smtClean="0">
                <a:latin typeface="Arial" pitchFamily="-65" charset="0"/>
              </a:rPr>
              <a:t>)</a:t>
            </a:r>
          </a:p>
          <a:p>
            <a:r>
              <a:rPr lang="en-US" dirty="0" smtClean="0">
                <a:latin typeface="Arial" pitchFamily="-65" charset="0"/>
              </a:rPr>
              <a:t>Built-in types</a:t>
            </a:r>
          </a:p>
          <a:p>
            <a:pPr lvl="1"/>
            <a:r>
              <a:rPr lang="en-US" dirty="0" smtClean="0">
                <a:latin typeface="Arial" pitchFamily="-65" charset="0"/>
              </a:rPr>
              <a:t>Lists, records, tables, files, full </a:t>
            </a:r>
            <a:r>
              <a:rPr lang="en-US" dirty="0" err="1" smtClean="0">
                <a:latin typeface="Arial" pitchFamily="-65" charset="0"/>
              </a:rPr>
              <a:t>multiplanar</a:t>
            </a:r>
            <a:r>
              <a:rPr lang="en-US" dirty="0" smtClean="0">
                <a:latin typeface="Arial" pitchFamily="-65" charset="0"/>
              </a:rPr>
              <a:t> Unicode</a:t>
            </a:r>
          </a:p>
          <a:p>
            <a:r>
              <a:rPr lang="en-US" dirty="0" smtClean="0">
                <a:latin typeface="Arial" pitchFamily="-65" charset="0"/>
              </a:rPr>
              <a:t>Classes</a:t>
            </a:r>
          </a:p>
          <a:p>
            <a:pPr lvl="1"/>
            <a:r>
              <a:rPr lang="en-US" dirty="0" smtClean="0">
                <a:latin typeface="Arial" pitchFamily="-65" charset="0"/>
              </a:rPr>
              <a:t>Multiple inheritance</a:t>
            </a:r>
          </a:p>
          <a:p>
            <a:r>
              <a:rPr lang="en-US" dirty="0" smtClean="0">
                <a:latin typeface="Arial" pitchFamily="-65" charset="0"/>
              </a:rPr>
              <a:t>Patterns </a:t>
            </a:r>
          </a:p>
          <a:p>
            <a:pPr lvl="1"/>
            <a:r>
              <a:rPr lang="en-US" dirty="0" smtClean="0">
                <a:latin typeface="Arial" pitchFamily="-65" charset="0"/>
              </a:rPr>
              <a:t>ML-style patterns on steroids</a:t>
            </a:r>
          </a:p>
          <a:p>
            <a:r>
              <a:rPr lang="en-US" dirty="0" smtClean="0">
                <a:latin typeface="Arial" pitchFamily="-65" charset="0"/>
              </a:rPr>
              <a:t>Queries</a:t>
            </a:r>
          </a:p>
          <a:p>
            <a:pPr lvl="1"/>
            <a:r>
              <a:rPr lang="en-US" dirty="0" smtClean="0">
                <a:latin typeface="Arial" pitchFamily="-65" charset="0"/>
              </a:rPr>
              <a:t>Common idioms of iteration and selection</a:t>
            </a:r>
          </a:p>
          <a:p>
            <a:r>
              <a:rPr lang="en-US" dirty="0" smtClean="0">
                <a:latin typeface="Arial" pitchFamily="-65" charset="0"/>
              </a:rPr>
              <a:t>Module System</a:t>
            </a:r>
          </a:p>
          <a:p>
            <a:pPr lvl="1"/>
            <a:endParaRPr lang="en-US" dirty="0" smtClean="0"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112" y="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smtClean="0"/>
              <a:t>Server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112" y="1036636"/>
            <a:ext cx="4280760" cy="603403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/>
          <a:lstStyle/>
          <a:p>
            <a:pPr marL="432000" indent="-324000">
              <a:buNone/>
              <a:tabLst/>
            </a:pPr>
            <a:r>
              <a:rPr lang="en-US" sz="1400" b="1" dirty="0" smtClean="0">
                <a:latin typeface="Courier" charset="0"/>
              </a:rPr>
              <a:t>spawn </a:t>
            </a:r>
            <a:r>
              <a:rPr lang="en-US" sz="1400" dirty="0" err="1" smtClean="0">
                <a:latin typeface="Courier" charset="0"/>
              </a:rPr>
              <a:t>chserver</a:t>
            </a:r>
            <a:r>
              <a:rPr lang="en-US" sz="1400" dirty="0" smtClean="0">
                <a:latin typeface="Courier" charset="0"/>
              </a:rPr>
              <a:t> {</a:t>
            </a:r>
          </a:p>
          <a:p>
            <a:pPr marL="432000" indent="-324000">
              <a:buNone/>
              <a:tabLst/>
            </a:pPr>
            <a:r>
              <a:rPr lang="en-US" sz="1400" b="1" dirty="0" smtClean="0">
                <a:latin typeface="Courier" charset="0"/>
              </a:rPr>
              <a:t>import </a:t>
            </a:r>
            <a:r>
              <a:rPr lang="en-US" sz="1400" dirty="0" smtClean="0">
                <a:latin typeface="Courier" charset="0"/>
              </a:rPr>
              <a:t>CHEEPER.*;</a:t>
            </a:r>
          </a:p>
          <a:p>
            <a:pPr marL="432000" indent="-324000">
              <a:buNone/>
              <a:tabLst/>
            </a:pPr>
            <a:endParaRPr lang="en-US" sz="1400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sz="1400" dirty="0" err="1" smtClean="0">
                <a:latin typeface="Courier" charset="0"/>
              </a:rPr>
              <a:t>phils</a:t>
            </a:r>
            <a:r>
              <a:rPr lang="en-US" sz="1400" dirty="0" smtClean="0">
                <a:latin typeface="Courier" charset="0"/>
              </a:rPr>
              <a:t> = </a:t>
            </a:r>
            <a:r>
              <a:rPr lang="en-US" sz="1400" dirty="0" err="1" smtClean="0">
                <a:latin typeface="Courier" charset="0"/>
              </a:rPr>
              <a:t>table(phil){</a:t>
            </a:r>
            <a:r>
              <a:rPr lang="en-US" sz="1400" b="1" dirty="0" err="1" smtClean="0">
                <a:latin typeface="Courier" charset="0"/>
              </a:rPr>
              <a:t>var</a:t>
            </a:r>
            <a:r>
              <a:rPr lang="en-US" sz="1400" b="1" dirty="0" smtClean="0">
                <a:latin typeface="Courier" charset="0"/>
              </a:rPr>
              <a:t> </a:t>
            </a:r>
            <a:r>
              <a:rPr lang="en-US" sz="1400" dirty="0" smtClean="0">
                <a:latin typeface="Courier" charset="0"/>
              </a:rPr>
              <a:t>chirps;};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chirps = </a:t>
            </a:r>
            <a:r>
              <a:rPr lang="en-US" sz="1400" dirty="0" err="1" smtClean="0">
                <a:latin typeface="Courier" charset="0"/>
              </a:rPr>
              <a:t>table(n){chirp</a:t>
            </a:r>
            <a:r>
              <a:rPr lang="en-US" sz="1400" dirty="0" smtClean="0">
                <a:latin typeface="Courier" charset="0"/>
              </a:rPr>
              <a:t>; </a:t>
            </a:r>
          </a:p>
          <a:p>
            <a:pPr marL="432000" indent="-324000">
              <a:buNone/>
              <a:tabLst/>
            </a:pPr>
            <a:r>
              <a:rPr lang="en-US" sz="1400" b="1" dirty="0" smtClean="0">
                <a:latin typeface="Courier" charset="0"/>
              </a:rPr>
              <a:t>   </a:t>
            </a:r>
            <a:r>
              <a:rPr lang="en-US" sz="1400" b="1" dirty="0" err="1" smtClean="0">
                <a:latin typeface="Courier" charset="0"/>
              </a:rPr>
              <a:t>var</a:t>
            </a:r>
            <a:r>
              <a:rPr lang="en-US" sz="1400" b="1" dirty="0" smtClean="0">
                <a:latin typeface="Courier" charset="0"/>
              </a:rPr>
              <a:t> </a:t>
            </a:r>
            <a:r>
              <a:rPr lang="en-US" sz="1400" dirty="0" smtClean="0">
                <a:latin typeface="Courier" charset="0"/>
              </a:rPr>
              <a:t>plus, minus;};</a:t>
            </a:r>
          </a:p>
          <a:p>
            <a:pPr marL="432000" indent="-324000">
              <a:buNone/>
              <a:tabLst/>
            </a:pPr>
            <a:endParaRPr lang="en-US" sz="1400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sz="1400" b="1" dirty="0" smtClean="0">
                <a:latin typeface="Courier" charset="0"/>
              </a:rPr>
              <a:t>sync </a:t>
            </a:r>
            <a:r>
              <a:rPr lang="en-US" sz="1400" dirty="0" err="1" smtClean="0">
                <a:latin typeface="Courier" charset="0"/>
              </a:rPr>
              <a:t>chirp!(text</a:t>
            </a:r>
            <a:r>
              <a:rPr lang="en-US" sz="1400" dirty="0" smtClean="0">
                <a:latin typeface="Courier" charset="0"/>
              </a:rPr>
              <a:t>, </a:t>
            </a:r>
            <a:r>
              <a:rPr lang="en-US" sz="1400" dirty="0" err="1" smtClean="0">
                <a:latin typeface="Courier" charset="0"/>
              </a:rPr>
              <a:t>phil</a:t>
            </a:r>
            <a:r>
              <a:rPr lang="en-US" sz="1400" dirty="0" smtClean="0">
                <a:latin typeface="Courier" charset="0"/>
              </a:rPr>
              <a:t>){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dirty="0" err="1" smtClean="0">
                <a:latin typeface="Courier" charset="0"/>
              </a:rPr>
              <a:t>n</a:t>
            </a:r>
            <a:r>
              <a:rPr lang="en-US" sz="1400" dirty="0" smtClean="0">
                <a:latin typeface="Courier" charset="0"/>
              </a:rPr>
              <a:t> = </a:t>
            </a:r>
            <a:r>
              <a:rPr lang="en-US" sz="1400" dirty="0" err="1" smtClean="0">
                <a:latin typeface="Courier" charset="0"/>
              </a:rPr>
              <a:t>chirps.num</a:t>
            </a:r>
            <a:r>
              <a:rPr lang="en-US" sz="1400" dirty="0" smtClean="0">
                <a:latin typeface="Courier" charset="0"/>
              </a:rPr>
              <a:t>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dirty="0" err="1" smtClean="0">
                <a:latin typeface="Courier" charset="0"/>
              </a:rPr>
              <a:t>c</a:t>
            </a:r>
            <a:r>
              <a:rPr lang="en-US" sz="1400" dirty="0" smtClean="0">
                <a:latin typeface="Courier" charset="0"/>
              </a:rPr>
              <a:t> = </a:t>
            </a:r>
            <a:r>
              <a:rPr lang="en-US" sz="1400" dirty="0" err="1" smtClean="0">
                <a:latin typeface="Courier" charset="0"/>
              </a:rPr>
              <a:t>Chirp(text,phil,n</a:t>
            </a:r>
            <a:r>
              <a:rPr lang="en-US" sz="1400" dirty="0" smtClean="0">
                <a:latin typeface="Courier" charset="0"/>
              </a:rPr>
              <a:t>);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dirty="0" err="1" smtClean="0">
                <a:latin typeface="Courier" charset="0"/>
              </a:rPr>
              <a:t>chirps(n</a:t>
            </a:r>
            <a:r>
              <a:rPr lang="en-US" sz="1400" dirty="0" smtClean="0">
                <a:latin typeface="Courier" charset="0"/>
              </a:rPr>
              <a:t>) := {: 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</a:t>
            </a:r>
            <a:r>
              <a:rPr lang="en-US" sz="1400" dirty="0" err="1" smtClean="0">
                <a:latin typeface="Courier" charset="0"/>
              </a:rPr>
              <a:t>chirp:c</a:t>
            </a:r>
            <a:r>
              <a:rPr lang="en-US" sz="1400" dirty="0" smtClean="0">
                <a:latin typeface="Courier" charset="0"/>
              </a:rPr>
              <a:t>, 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plus:0, 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minus:0 :};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b="1" dirty="0" smtClean="0">
                <a:latin typeface="Courier" charset="0"/>
              </a:rPr>
              <a:t>if </a:t>
            </a:r>
            <a:r>
              <a:rPr lang="en-US" sz="1400" dirty="0" smtClean="0">
                <a:latin typeface="Courier" charset="0"/>
              </a:rPr>
              <a:t>(</a:t>
            </a:r>
            <a:r>
              <a:rPr lang="en-US" sz="1400" dirty="0" err="1" smtClean="0">
                <a:latin typeface="Courier" charset="0"/>
              </a:rPr>
              <a:t>phils.has?(phil</a:t>
            </a:r>
            <a:r>
              <a:rPr lang="en-US" sz="1400" dirty="0" smtClean="0">
                <a:latin typeface="Courier" charset="0"/>
              </a:rPr>
              <a:t>)) 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</a:t>
            </a:r>
            <a:r>
              <a:rPr lang="en-US" sz="1400" dirty="0" err="1" smtClean="0">
                <a:latin typeface="Courier" charset="0"/>
              </a:rPr>
              <a:t>phils(phil).chirps</a:t>
            </a:r>
            <a:r>
              <a:rPr lang="en-US" sz="1400" dirty="0" smtClean="0">
                <a:latin typeface="Courier" charset="0"/>
              </a:rPr>
              <a:t> ::= </a:t>
            </a:r>
            <a:r>
              <a:rPr lang="en-US" sz="1400" dirty="0" err="1" smtClean="0">
                <a:latin typeface="Courier" charset="0"/>
              </a:rPr>
              <a:t>c</a:t>
            </a:r>
            <a:r>
              <a:rPr lang="en-US" sz="1400" dirty="0" smtClean="0">
                <a:latin typeface="Courier" charset="0"/>
              </a:rPr>
              <a:t>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b="1" dirty="0" smtClean="0">
                <a:latin typeface="Courier" charset="0"/>
              </a:rPr>
              <a:t>else 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</a:t>
            </a:r>
            <a:r>
              <a:rPr lang="en-US" sz="1400" dirty="0" err="1" smtClean="0">
                <a:latin typeface="Courier" charset="0"/>
              </a:rPr>
              <a:t>phils(phil</a:t>
            </a:r>
            <a:r>
              <a:rPr lang="en-US" sz="1400" dirty="0" smtClean="0">
                <a:latin typeface="Courier" charset="0"/>
              </a:rPr>
              <a:t>) := {: </a:t>
            </a:r>
            <a:r>
              <a:rPr lang="en-US" sz="1400" dirty="0" err="1" smtClean="0">
                <a:latin typeface="Courier" charset="0"/>
              </a:rPr>
              <a:t>chirps:[c</a:t>
            </a:r>
            <a:r>
              <a:rPr lang="en-US" sz="1400" dirty="0" smtClean="0">
                <a:latin typeface="Courier" charset="0"/>
              </a:rPr>
              <a:t>] :};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"You chirped '$</a:t>
            </a:r>
            <a:r>
              <a:rPr lang="en-US" sz="1400" dirty="0" err="1" smtClean="0">
                <a:latin typeface="Courier" charset="0"/>
              </a:rPr>
              <a:t>c</a:t>
            </a:r>
            <a:r>
              <a:rPr lang="en-US" sz="1400" dirty="0" smtClean="0">
                <a:latin typeface="Courier" charset="0"/>
              </a:rPr>
              <a:t>'";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}chirp!</a:t>
            </a:r>
          </a:p>
          <a:p>
            <a:pPr marL="432000" indent="-324000">
              <a:buNone/>
              <a:tabLst/>
            </a:pPr>
            <a:endParaRPr lang="en-US" sz="1400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sz="1400" b="1" dirty="0" smtClean="0">
                <a:latin typeface="Courier" charset="0"/>
              </a:rPr>
              <a:t>fun </a:t>
            </a:r>
            <a:r>
              <a:rPr lang="en-US" sz="1400" dirty="0" smtClean="0">
                <a:latin typeface="Courier" charset="0"/>
              </a:rPr>
              <a:t>love({: </a:t>
            </a:r>
            <a:r>
              <a:rPr lang="en-US" sz="1400" dirty="0" err="1" smtClean="0">
                <a:latin typeface="Courier" charset="0"/>
              </a:rPr>
              <a:t>plus,minus</a:t>
            </a:r>
            <a:r>
              <a:rPr lang="en-US" sz="1400" dirty="0" smtClean="0">
                <a:latin typeface="Courier" charset="0"/>
              </a:rPr>
              <a:t> :})=plus-minus;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68912" y="1036637"/>
            <a:ext cx="4452672" cy="6019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/>
          <a:lstStyle/>
          <a:p>
            <a:pPr marL="432000" indent="-324000">
              <a:buNone/>
              <a:tabLst/>
            </a:pPr>
            <a:r>
              <a:rPr lang="en-US" sz="1400" b="1" dirty="0" smtClean="0">
                <a:latin typeface="Courier" charset="0"/>
              </a:rPr>
              <a:t>sync </a:t>
            </a:r>
            <a:r>
              <a:rPr lang="en-US" sz="1400" dirty="0" smtClean="0">
                <a:latin typeface="Courier" charset="0"/>
              </a:rPr>
              <a:t>read() = 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</a:t>
            </a:r>
            <a:r>
              <a:rPr lang="en-US" sz="1400" b="1" dirty="0" smtClean="0">
                <a:latin typeface="Courier" charset="0"/>
              </a:rPr>
              <a:t>%</a:t>
            </a:r>
            <a:r>
              <a:rPr lang="en-US" sz="1400" b="1" dirty="0" err="1" smtClean="0">
                <a:latin typeface="Courier" charset="0"/>
              </a:rPr>
              <a:t>sort</a:t>
            </a:r>
            <a:r>
              <a:rPr lang="en-US" sz="1400" dirty="0" err="1" smtClean="0">
                <a:latin typeface="Courier" charset="0"/>
              </a:rPr>
              <a:t>[row</a:t>
            </a:r>
            <a:endParaRPr lang="en-US" sz="1400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 %&gt; </a:t>
            </a:r>
            <a:r>
              <a:rPr lang="en-US" sz="1400" dirty="0" err="1" smtClean="0">
                <a:latin typeface="Courier" charset="0"/>
              </a:rPr>
              <a:t>love(row</a:t>
            </a:r>
            <a:r>
              <a:rPr lang="en-US" sz="1400" dirty="0" smtClean="0">
                <a:latin typeface="Courier" charset="0"/>
              </a:rPr>
              <a:t>)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 %&lt; </a:t>
            </a:r>
            <a:r>
              <a:rPr lang="en-US" sz="1400" dirty="0" err="1" smtClean="0">
                <a:latin typeface="Courier" charset="0"/>
              </a:rPr>
              <a:t>chirp.n</a:t>
            </a:r>
            <a:r>
              <a:rPr lang="en-US" sz="1400" dirty="0" smtClean="0">
                <a:latin typeface="Courier" charset="0"/>
              </a:rPr>
              <a:t> 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 | </a:t>
            </a:r>
            <a:r>
              <a:rPr lang="en-US" sz="1400" b="1" dirty="0" smtClean="0">
                <a:latin typeface="Courier" charset="0"/>
              </a:rPr>
              <a:t>for </a:t>
            </a:r>
            <a:r>
              <a:rPr lang="en-US" sz="1400" dirty="0" smtClean="0">
                <a:latin typeface="Courier" charset="0"/>
              </a:rPr>
              <a:t>row &amp;&amp; {: chirp :} &lt;- chirps];</a:t>
            </a:r>
          </a:p>
          <a:p>
            <a:pPr marL="432000" indent="-324000">
              <a:buNone/>
              <a:tabLst/>
            </a:pPr>
            <a:endParaRPr lang="en-US" sz="1400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sz="1400" b="1" dirty="0" smtClean="0">
                <a:latin typeface="Courier" charset="0"/>
              </a:rPr>
              <a:t>sync </a:t>
            </a:r>
            <a:r>
              <a:rPr lang="en-US" sz="1400" dirty="0" err="1" smtClean="0">
                <a:latin typeface="Courier" charset="0"/>
              </a:rPr>
              <a:t>vote(n</a:t>
            </a:r>
            <a:r>
              <a:rPr lang="en-US" sz="1400" dirty="0" smtClean="0">
                <a:latin typeface="Courier" charset="0"/>
              </a:rPr>
              <a:t>, plus?) {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b="1" dirty="0" smtClean="0">
                <a:latin typeface="Courier" charset="0"/>
              </a:rPr>
              <a:t>if </a:t>
            </a:r>
            <a:r>
              <a:rPr lang="en-US" sz="1400" dirty="0" smtClean="0">
                <a:latin typeface="Courier" charset="0"/>
              </a:rPr>
              <a:t>(plus?) 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</a:t>
            </a:r>
            <a:r>
              <a:rPr lang="en-US" sz="1400" dirty="0" err="1" smtClean="0">
                <a:latin typeface="Courier" charset="0"/>
              </a:rPr>
              <a:t>chirps(n).plus</a:t>
            </a:r>
            <a:r>
              <a:rPr lang="en-US" sz="1400" dirty="0" smtClean="0">
                <a:latin typeface="Courier" charset="0"/>
              </a:rPr>
              <a:t> += 1;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b="1" dirty="0" smtClean="0">
                <a:latin typeface="Courier" charset="0"/>
              </a:rPr>
              <a:t>else 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</a:t>
            </a:r>
            <a:r>
              <a:rPr lang="en-US" sz="1400" dirty="0" err="1" smtClean="0">
                <a:latin typeface="Courier" charset="0"/>
              </a:rPr>
              <a:t>chirps(n).minus</a:t>
            </a:r>
            <a:r>
              <a:rPr lang="en-US" sz="1400" dirty="0" smtClean="0">
                <a:latin typeface="Courier" charset="0"/>
              </a:rPr>
              <a:t> += 1;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"Thanks";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}</a:t>
            </a:r>
          </a:p>
          <a:p>
            <a:pPr marL="432000" indent="-324000">
              <a:buNone/>
              <a:tabLst/>
            </a:pPr>
            <a:endParaRPr lang="en-US" sz="1400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sz="1400" b="1" dirty="0" smtClean="0">
                <a:latin typeface="Courier" charset="0"/>
              </a:rPr>
              <a:t>body</a:t>
            </a:r>
            <a:r>
              <a:rPr lang="en-US" sz="1400" dirty="0" smtClean="0">
                <a:latin typeface="Courier" charset="0"/>
              </a:rPr>
              <a:t>{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dirty="0" err="1" smtClean="0">
                <a:latin typeface="Courier" charset="0"/>
              </a:rPr>
              <a:t>println("Cheeper</a:t>
            </a:r>
            <a:r>
              <a:rPr lang="en-US" sz="1400" dirty="0" smtClean="0">
                <a:latin typeface="Courier" charset="0"/>
              </a:rPr>
              <a:t> server here!");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b="1" dirty="0" err="1" smtClean="0">
                <a:latin typeface="Courier" charset="0"/>
              </a:rPr>
              <a:t>while</a:t>
            </a:r>
            <a:r>
              <a:rPr lang="en-US" sz="1400" dirty="0" err="1" smtClean="0">
                <a:latin typeface="Courier" charset="0"/>
              </a:rPr>
              <a:t>(</a:t>
            </a:r>
            <a:r>
              <a:rPr lang="en-US" sz="1400" b="1" dirty="0" err="1" smtClean="0">
                <a:latin typeface="Courier" charset="0"/>
              </a:rPr>
              <a:t>true</a:t>
            </a:r>
            <a:r>
              <a:rPr lang="en-US" sz="1400" dirty="0" smtClean="0">
                <a:latin typeface="Courier" charset="0"/>
              </a:rPr>
              <a:t>) {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</a:t>
            </a:r>
            <a:r>
              <a:rPr lang="en-US" sz="1400" dirty="0" err="1" smtClean="0">
                <a:latin typeface="Courier" charset="0"/>
              </a:rPr>
              <a:t>println("Server</a:t>
            </a:r>
            <a:r>
              <a:rPr lang="en-US" sz="1400" dirty="0" smtClean="0">
                <a:latin typeface="Courier" charset="0"/>
              </a:rPr>
              <a:t> ready...");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</a:t>
            </a:r>
            <a:r>
              <a:rPr lang="en-US" sz="1400" b="1" dirty="0" smtClean="0">
                <a:latin typeface="Courier" charset="0"/>
              </a:rPr>
              <a:t>serve</a:t>
            </a:r>
            <a:r>
              <a:rPr lang="en-US" sz="1400" dirty="0" smtClean="0">
                <a:latin typeface="Courier" charset="0"/>
              </a:rPr>
              <a:t>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}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}</a:t>
            </a:r>
            <a:r>
              <a:rPr lang="en-US" sz="1400" b="1" dirty="0" smtClean="0">
                <a:latin typeface="Courier" charset="0"/>
              </a:rPr>
              <a:t>body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}</a:t>
            </a:r>
            <a:r>
              <a:rPr lang="en-US" sz="1400" dirty="0" err="1" smtClean="0">
                <a:latin typeface="Courier" charset="0"/>
              </a:rPr>
              <a:t>chserver</a:t>
            </a:r>
            <a:r>
              <a:rPr lang="en-US" sz="1400" dirty="0" smtClean="0">
                <a:latin typeface="Courier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282240"/>
            <a:ext cx="8608320" cy="126288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smtClean="0"/>
              <a:t>Tables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80" y="3170236"/>
            <a:ext cx="8772840" cy="3881803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smtClean="0"/>
              <a:t>Tables are high-power maps/dictionaries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smtClean="0"/>
              <a:t>One or more keys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smtClean="0"/>
              <a:t>One or more values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dirty="0" smtClean="0"/>
              <a:t>Mutable (</a:t>
            </a:r>
            <a:r>
              <a:rPr lang="en-US" sz="2400" b="1" dirty="0" err="1" smtClean="0">
                <a:latin typeface="Courier" charset="0"/>
              </a:rPr>
              <a:t>var</a:t>
            </a:r>
            <a:r>
              <a:rPr lang="en-US" sz="2400" dirty="0" smtClean="0"/>
              <a:t>) or not.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dirty="0" smtClean="0"/>
              <a:t>Adding a new column is easy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No need for objects or parallel tables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dirty="0" smtClean="0"/>
              <a:t>tracking what you've seen: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dirty="0" err="1" smtClean="0">
                <a:latin typeface="Courier" charset="0"/>
              </a:rPr>
              <a:t>phils</a:t>
            </a:r>
            <a:r>
              <a:rPr lang="en-US" sz="2400" dirty="0" smtClean="0">
                <a:latin typeface="Courier" charset="0"/>
              </a:rPr>
              <a:t> = </a:t>
            </a:r>
            <a:r>
              <a:rPr lang="en-US" sz="2400" b="1" dirty="0" err="1" smtClean="0">
                <a:latin typeface="Courier" charset="0"/>
              </a:rPr>
              <a:t>table</a:t>
            </a:r>
            <a:r>
              <a:rPr lang="en-US" sz="2400" dirty="0" err="1" smtClean="0">
                <a:latin typeface="Courier" charset="0"/>
              </a:rPr>
              <a:t>(phil){</a:t>
            </a:r>
            <a:r>
              <a:rPr lang="en-US" sz="2400" b="1" dirty="0" err="1" smtClean="0">
                <a:latin typeface="Courier" charset="0"/>
              </a:rPr>
              <a:t>var</a:t>
            </a:r>
            <a:r>
              <a:rPr lang="en-US" sz="2400" b="1" dirty="0" smtClean="0">
                <a:latin typeface="Courier" charset="0"/>
              </a:rPr>
              <a:t> </a:t>
            </a:r>
            <a:r>
              <a:rPr lang="en-US" sz="2400" dirty="0" smtClean="0">
                <a:latin typeface="Courier" charset="0"/>
              </a:rPr>
              <a:t>chirps; </a:t>
            </a:r>
            <a:r>
              <a:rPr lang="en-US" sz="2400" b="1" u="sng" dirty="0" err="1" smtClean="0">
                <a:uFill>
                  <a:solidFill>
                    <a:srgbClr val="000000"/>
                  </a:solidFill>
                </a:uFill>
                <a:latin typeface="Courier" charset="0"/>
              </a:rPr>
              <a:t>var</a:t>
            </a:r>
            <a:r>
              <a:rPr lang="en-US" sz="2400" u="sng" dirty="0" smtClean="0">
                <a:uFill>
                  <a:solidFill>
                    <a:srgbClr val="000000"/>
                  </a:solidFill>
                </a:uFill>
                <a:latin typeface="Courier" charset="0"/>
              </a:rPr>
              <a:t> seen;</a:t>
            </a:r>
            <a:r>
              <a:rPr lang="en-US" sz="2400" dirty="0" smtClean="0">
                <a:latin typeface="Courier" charset="0"/>
              </a:rPr>
              <a:t>};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err="1" smtClean="0"/>
              <a:t>Variatiations</a:t>
            </a:r>
            <a:r>
              <a:rPr lang="en-US" sz="2400" dirty="0" smtClean="0"/>
              <a:t>: ordered, map-style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smtClean="0"/>
              <a:t>Rows are records 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3112" y="1874837"/>
            <a:ext cx="6141112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32000" indent="-324000">
              <a:buNone/>
              <a:tabLst/>
            </a:pPr>
            <a:r>
              <a:rPr lang="en-US" dirty="0" err="1" smtClean="0">
                <a:latin typeface="Courier" charset="0"/>
              </a:rPr>
              <a:t>phils</a:t>
            </a:r>
            <a:r>
              <a:rPr lang="en-US" dirty="0" smtClean="0">
                <a:latin typeface="Courier" charset="0"/>
              </a:rPr>
              <a:t> = </a:t>
            </a:r>
            <a:r>
              <a:rPr lang="en-US" b="1" dirty="0" err="1" smtClean="0">
                <a:latin typeface="Courier" charset="0"/>
              </a:rPr>
              <a:t>table</a:t>
            </a:r>
            <a:r>
              <a:rPr lang="en-US" dirty="0" err="1" smtClean="0">
                <a:latin typeface="Courier" charset="0"/>
              </a:rPr>
              <a:t>(phil){</a:t>
            </a:r>
            <a:r>
              <a:rPr lang="en-US" b="1" dirty="0" err="1" smtClean="0">
                <a:latin typeface="Courier" charset="0"/>
              </a:rPr>
              <a:t>var</a:t>
            </a:r>
            <a:r>
              <a:rPr lang="en-US" b="1" dirty="0" smtClean="0">
                <a:latin typeface="Courier" charset="0"/>
              </a:rPr>
              <a:t> </a:t>
            </a:r>
            <a:r>
              <a:rPr lang="en-US" dirty="0" smtClean="0">
                <a:latin typeface="Courier" charset="0"/>
              </a:rPr>
              <a:t>chirps;};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" charset="0"/>
              </a:rPr>
              <a:t>chirps = </a:t>
            </a:r>
            <a:r>
              <a:rPr lang="en-US" b="1" dirty="0" err="1" smtClean="0">
                <a:latin typeface="Courier" charset="0"/>
              </a:rPr>
              <a:t>table</a:t>
            </a:r>
            <a:r>
              <a:rPr lang="en-US" dirty="0" err="1" smtClean="0">
                <a:latin typeface="Courier" charset="0"/>
              </a:rPr>
              <a:t>(n){chirp</a:t>
            </a:r>
            <a:r>
              <a:rPr lang="en-US" dirty="0" smtClean="0">
                <a:latin typeface="Courier" charset="0"/>
              </a:rPr>
              <a:t>; </a:t>
            </a:r>
            <a:r>
              <a:rPr lang="en-US" b="1" dirty="0" err="1" smtClean="0">
                <a:latin typeface="Courier" charset="0"/>
              </a:rPr>
              <a:t>var</a:t>
            </a:r>
            <a:r>
              <a:rPr lang="en-US" b="1" dirty="0" smtClean="0">
                <a:latin typeface="Courier" charset="0"/>
              </a:rPr>
              <a:t> </a:t>
            </a:r>
            <a:r>
              <a:rPr lang="en-US" dirty="0" smtClean="0">
                <a:latin typeface="Courier" charset="0"/>
              </a:rPr>
              <a:t>plus, minus;};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80" y="1963080"/>
            <a:ext cx="8772840" cy="484740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Immutable name-value bindings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200" dirty="0" err="1" smtClean="0">
                <a:latin typeface="Courier" charset="0"/>
              </a:rPr>
              <a:t>r</a:t>
            </a:r>
            <a:r>
              <a:rPr lang="en-US" sz="2200" dirty="0" smtClean="0">
                <a:latin typeface="Courier" charset="0"/>
              </a:rPr>
              <a:t> = {: a:1, b:2, </a:t>
            </a:r>
            <a:r>
              <a:rPr lang="en-US" sz="2200" dirty="0" err="1" smtClean="0">
                <a:latin typeface="Courier" charset="0"/>
              </a:rPr>
              <a:t>c:table(x){y</a:t>
            </a:r>
            <a:r>
              <a:rPr lang="en-US" sz="2200" dirty="0" smtClean="0">
                <a:latin typeface="Courier" charset="0"/>
              </a:rPr>
              <a:t>} :}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Access via selectors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200" dirty="0" err="1" smtClean="0">
                <a:latin typeface="Courier" charset="0"/>
              </a:rPr>
              <a:t>r.b</a:t>
            </a:r>
            <a:r>
              <a:rPr lang="en-US" sz="2200" dirty="0" smtClean="0">
                <a:latin typeface="Courier" charset="0"/>
              </a:rPr>
              <a:t> == 2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Access via pattern matching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200" b="1" dirty="0" smtClean="0">
                <a:latin typeface="Courier" charset="0"/>
              </a:rPr>
              <a:t>if </a:t>
            </a:r>
            <a:r>
              <a:rPr lang="en-US" sz="2200" dirty="0" smtClean="0">
                <a:latin typeface="Courier" charset="0"/>
              </a:rPr>
              <a:t>(</a:t>
            </a:r>
            <a:r>
              <a:rPr lang="en-US" sz="2200" dirty="0" err="1" smtClean="0">
                <a:latin typeface="Courier" charset="0"/>
              </a:rPr>
              <a:t>r</a:t>
            </a:r>
            <a:r>
              <a:rPr lang="en-US" sz="2200" dirty="0" smtClean="0">
                <a:latin typeface="Courier" charset="0"/>
              </a:rPr>
              <a:t> ~ {: a:1, </a:t>
            </a:r>
            <a:r>
              <a:rPr lang="en-US" sz="2200" dirty="0" err="1" smtClean="0">
                <a:latin typeface="Courier" charset="0"/>
              </a:rPr>
              <a:t>b:b</a:t>
            </a:r>
            <a:r>
              <a:rPr lang="en-US" sz="2200" dirty="0" smtClean="0">
                <a:latin typeface="Courier" charset="0"/>
              </a:rPr>
              <a:t> :}) </a:t>
            </a:r>
            <a:r>
              <a:rPr lang="en-US" sz="2200" dirty="0" err="1" smtClean="0">
                <a:latin typeface="Courier" charset="0"/>
              </a:rPr>
              <a:t>println(b</a:t>
            </a:r>
            <a:r>
              <a:rPr lang="en-US" sz="2200" dirty="0" smtClean="0">
                <a:latin typeface="Courier" charset="0"/>
              </a:rPr>
              <a:t>);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Partial match works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Name </a:t>
            </a:r>
            <a:r>
              <a:rPr lang="en-US" sz="2000" dirty="0" err="1" smtClean="0">
                <a:latin typeface="Courier" charset="0"/>
              </a:rPr>
              <a:t>b</a:t>
            </a:r>
            <a:r>
              <a:rPr lang="en-US" dirty="0" smtClean="0"/>
              <a:t> alone abbreviates </a:t>
            </a:r>
            <a:r>
              <a:rPr lang="en-US" sz="2000" dirty="0" err="1" smtClean="0">
                <a:latin typeface="Courier" charset="0"/>
              </a:rPr>
              <a:t>b:b</a:t>
            </a:r>
            <a:r>
              <a:rPr lang="en-US" dirty="0" smtClean="0"/>
              <a:t>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200" b="1" dirty="0" smtClean="0">
                <a:latin typeface="Courier" charset="0"/>
              </a:rPr>
              <a:t>if </a:t>
            </a:r>
            <a:r>
              <a:rPr lang="en-US" sz="2200" dirty="0" smtClean="0">
                <a:latin typeface="Courier" charset="0"/>
              </a:rPr>
              <a:t>(</a:t>
            </a:r>
            <a:r>
              <a:rPr lang="en-US" sz="2200" dirty="0" err="1" smtClean="0">
                <a:latin typeface="Courier" charset="0"/>
              </a:rPr>
              <a:t>r</a:t>
            </a:r>
            <a:r>
              <a:rPr lang="en-US" sz="2200" dirty="0" smtClean="0">
                <a:latin typeface="Courier" charset="0"/>
              </a:rPr>
              <a:t> ~ {: a:1, </a:t>
            </a:r>
            <a:r>
              <a:rPr lang="en-US" sz="2200" dirty="0" err="1" smtClean="0">
                <a:latin typeface="Courier" charset="0"/>
              </a:rPr>
              <a:t>b</a:t>
            </a:r>
            <a:r>
              <a:rPr lang="en-US" sz="2200" dirty="0" smtClean="0">
                <a:latin typeface="Courier" charset="0"/>
              </a:rPr>
              <a:t> :}) </a:t>
            </a:r>
            <a:r>
              <a:rPr lang="en-US" sz="2200" dirty="0" err="1" smtClean="0">
                <a:latin typeface="Courier" charset="0"/>
              </a:rPr>
              <a:t>println(b</a:t>
            </a:r>
            <a:r>
              <a:rPr lang="en-US" sz="2200" dirty="0" smtClean="0">
                <a:latin typeface="Courier" charset="0"/>
              </a:rPr>
              <a:t>);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Non-ASCII alternate syntax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200" dirty="0" err="1" smtClean="0">
                <a:latin typeface="Courier" charset="0"/>
              </a:rPr>
              <a:t>r</a:t>
            </a:r>
            <a:r>
              <a:rPr lang="en-US" sz="2200" dirty="0" smtClean="0">
                <a:latin typeface="Courier" charset="0"/>
              </a:rPr>
              <a:t> = ‹ a:1, b:2, </a:t>
            </a:r>
            <a:r>
              <a:rPr lang="en-US" sz="2200" dirty="0" err="1" smtClean="0">
                <a:latin typeface="Courier" charset="0"/>
              </a:rPr>
              <a:t>c:table(x){y</a:t>
            </a:r>
            <a:r>
              <a:rPr lang="en-US" sz="2200" dirty="0" smtClean="0">
                <a:latin typeface="Courier" charset="0"/>
              </a:rPr>
              <a:t>} ›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Records to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80" y="1963080"/>
            <a:ext cx="8772840" cy="484740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You can upgrade a record to an object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200" dirty="0" err="1" smtClean="0">
                <a:latin typeface="Courier" charset="0"/>
              </a:rPr>
              <a:t>r</a:t>
            </a:r>
            <a:r>
              <a:rPr lang="en-US" sz="2200" dirty="0" smtClean="0">
                <a:latin typeface="Courier" charset="0"/>
              </a:rPr>
              <a:t> = {: a:1, b:2, </a:t>
            </a:r>
            <a:r>
              <a:rPr lang="en-US" sz="2200" dirty="0" err="1" smtClean="0">
                <a:latin typeface="Courier" charset="0"/>
              </a:rPr>
              <a:t>c:table(x){y</a:t>
            </a:r>
            <a:r>
              <a:rPr lang="en-US" sz="2200" dirty="0" smtClean="0">
                <a:latin typeface="Courier" charset="0"/>
              </a:rPr>
              <a:t>} :}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200" b="1" dirty="0" smtClean="0">
                <a:latin typeface="Courier" charset="0"/>
              </a:rPr>
              <a:t>class </a:t>
            </a:r>
            <a:r>
              <a:rPr lang="en-US" sz="2200" dirty="0" err="1" smtClean="0">
                <a:latin typeface="Courier" charset="0"/>
              </a:rPr>
              <a:t>Abc(a,b,c</a:t>
            </a:r>
            <a:r>
              <a:rPr lang="en-US" sz="2200" dirty="0" smtClean="0">
                <a:latin typeface="Courier" charset="0"/>
              </a:rPr>
              <a:t>) { </a:t>
            </a:r>
            <a:r>
              <a:rPr lang="en-US" sz="2200" b="1" dirty="0" smtClean="0">
                <a:latin typeface="Courier" charset="0"/>
              </a:rPr>
              <a:t>def </a:t>
            </a:r>
            <a:r>
              <a:rPr lang="en-US" sz="2200" dirty="0" err="1" smtClean="0">
                <a:latin typeface="Courier" charset="0"/>
              </a:rPr>
              <a:t>aplusb</a:t>
            </a:r>
            <a:r>
              <a:rPr lang="en-US" sz="2200" dirty="0" smtClean="0">
                <a:latin typeface="Courier" charset="0"/>
              </a:rPr>
              <a:t>() = </a:t>
            </a:r>
            <a:r>
              <a:rPr lang="en-US" sz="2200" dirty="0" err="1" smtClean="0">
                <a:latin typeface="Courier" charset="0"/>
              </a:rPr>
              <a:t>a+b</a:t>
            </a:r>
            <a:r>
              <a:rPr lang="en-US" sz="2200" dirty="0" smtClean="0">
                <a:latin typeface="Courier" charset="0"/>
              </a:rPr>
              <a:t>; }</a:t>
            </a:r>
            <a:br>
              <a:rPr lang="en-US" sz="2200" dirty="0" smtClean="0">
                <a:latin typeface="Courier" charset="0"/>
              </a:rPr>
            </a:br>
            <a:r>
              <a:rPr lang="en-US" sz="2200" dirty="0" err="1" smtClean="0">
                <a:latin typeface="Courier" charset="0"/>
              </a:rPr>
              <a:t>r</a:t>
            </a:r>
            <a:r>
              <a:rPr lang="en-US" sz="2200" dirty="0" smtClean="0">
                <a:latin typeface="Courier" charset="0"/>
              </a:rPr>
              <a:t> = Abc(1,2, </a:t>
            </a:r>
            <a:r>
              <a:rPr lang="en-US" sz="2200" dirty="0" err="1" smtClean="0">
                <a:latin typeface="Courier" charset="0"/>
              </a:rPr>
              <a:t>table(x){y</a:t>
            </a:r>
            <a:r>
              <a:rPr lang="en-US" sz="2200" dirty="0" smtClean="0">
                <a:latin typeface="Courier" charset="0"/>
              </a:rPr>
              <a:t>});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dirty="0" smtClean="0">
                <a:latin typeface="Thorndale" charset="0"/>
              </a:rPr>
              <a:t>And things still work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Access via selectors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200" dirty="0" err="1" smtClean="0">
                <a:latin typeface="Courier" charset="0"/>
              </a:rPr>
              <a:t>r.b</a:t>
            </a:r>
            <a:r>
              <a:rPr lang="en-US" sz="2200" dirty="0" smtClean="0">
                <a:latin typeface="Courier" charset="0"/>
              </a:rPr>
              <a:t> == 2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Access via pattern matching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200" b="1" dirty="0" smtClean="0">
                <a:latin typeface="Courier" charset="0"/>
              </a:rPr>
              <a:t>if </a:t>
            </a:r>
            <a:r>
              <a:rPr lang="en-US" sz="2200" dirty="0" smtClean="0">
                <a:latin typeface="Courier" charset="0"/>
              </a:rPr>
              <a:t>(</a:t>
            </a:r>
            <a:r>
              <a:rPr lang="en-US" sz="2200" dirty="0" err="1" smtClean="0">
                <a:latin typeface="Courier" charset="0"/>
              </a:rPr>
              <a:t>r</a:t>
            </a:r>
            <a:r>
              <a:rPr lang="en-US" sz="2200" dirty="0" smtClean="0">
                <a:latin typeface="Courier" charset="0"/>
              </a:rPr>
              <a:t> ~ {: a:1, </a:t>
            </a:r>
            <a:r>
              <a:rPr lang="en-US" sz="2200" dirty="0" err="1" smtClean="0">
                <a:latin typeface="Courier" charset="0"/>
              </a:rPr>
              <a:t>b:b</a:t>
            </a:r>
            <a:r>
              <a:rPr lang="en-US" sz="2200" dirty="0" smtClean="0">
                <a:latin typeface="Courier" charset="0"/>
              </a:rPr>
              <a:t> :}) </a:t>
            </a:r>
            <a:r>
              <a:rPr lang="en-US" sz="2200" dirty="0" err="1" smtClean="0">
                <a:latin typeface="Courier" charset="0"/>
              </a:rPr>
              <a:t>println(b</a:t>
            </a:r>
            <a:r>
              <a:rPr lang="en-US" sz="2200" dirty="0" smtClean="0">
                <a:latin typeface="Courier" charset="0"/>
              </a:rPr>
              <a:t>);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dirty="0" smtClean="0">
                <a:latin typeface="Thorndale" charset="0"/>
              </a:rPr>
              <a:t>Plus, you get method calls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200" dirty="0" err="1" smtClean="0">
                <a:latin typeface="Courier" charset="0"/>
              </a:rPr>
              <a:t>r.aplusb</a:t>
            </a:r>
            <a:r>
              <a:rPr lang="en-US" sz="2200" dirty="0" smtClean="0">
                <a:latin typeface="Courier" charset="0"/>
              </a:rPr>
              <a:t>() ==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smtClean="0"/>
              <a:t>Chirping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800" y="1443599"/>
            <a:ext cx="7254912" cy="507943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/>
          <a:lstStyle/>
          <a:p>
            <a:pPr marL="432000" indent="-324000">
              <a:buNone/>
              <a:tabLst/>
            </a:pPr>
            <a:r>
              <a:rPr lang="en-US" sz="2000" b="1" dirty="0" smtClean="0">
                <a:latin typeface="Courier" charset="0"/>
              </a:rPr>
              <a:t>sync </a:t>
            </a:r>
            <a:r>
              <a:rPr lang="en-US" sz="2000" dirty="0" err="1" smtClean="0">
                <a:latin typeface="Courier" charset="0"/>
              </a:rPr>
              <a:t>chirp!(text</a:t>
            </a:r>
            <a:r>
              <a:rPr lang="en-US" sz="2000" dirty="0" smtClean="0">
                <a:latin typeface="Courier" charset="0"/>
              </a:rPr>
              <a:t>, </a:t>
            </a:r>
            <a:r>
              <a:rPr lang="en-US" sz="2000" dirty="0" err="1" smtClean="0">
                <a:latin typeface="Courier" charset="0"/>
              </a:rPr>
              <a:t>phil</a:t>
            </a:r>
            <a:r>
              <a:rPr lang="en-US" sz="2000" dirty="0" smtClean="0">
                <a:latin typeface="Courier" charset="0"/>
              </a:rPr>
              <a:t>){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</a:t>
            </a:r>
            <a:r>
              <a:rPr lang="en-US" sz="2000" dirty="0" err="1" smtClean="0">
                <a:latin typeface="Courier" charset="0"/>
              </a:rPr>
              <a:t>n</a:t>
            </a:r>
            <a:r>
              <a:rPr lang="en-US" sz="2000" dirty="0" smtClean="0">
                <a:latin typeface="Courier" charset="0"/>
              </a:rPr>
              <a:t> = </a:t>
            </a:r>
            <a:r>
              <a:rPr lang="en-US" sz="2000" dirty="0" err="1" smtClean="0">
                <a:latin typeface="Courier" charset="0"/>
              </a:rPr>
              <a:t>chirps.num</a:t>
            </a:r>
            <a:r>
              <a:rPr lang="en-US" sz="2000" dirty="0" smtClean="0">
                <a:latin typeface="Courier" charset="0"/>
              </a:rPr>
              <a:t>;</a:t>
            </a:r>
          </a:p>
          <a:p>
            <a:pPr marL="432000" indent="-324000">
              <a:buNone/>
              <a:tabLst/>
            </a:pPr>
            <a:endParaRPr lang="en-US" sz="2000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</a:t>
            </a:r>
            <a:r>
              <a:rPr lang="en-US" sz="2000" dirty="0" err="1" smtClean="0">
                <a:latin typeface="Courier" charset="0"/>
              </a:rPr>
              <a:t>c</a:t>
            </a:r>
            <a:r>
              <a:rPr lang="en-US" sz="2000" dirty="0" smtClean="0">
                <a:latin typeface="Courier" charset="0"/>
              </a:rPr>
              <a:t> = </a:t>
            </a:r>
            <a:r>
              <a:rPr lang="en-US" sz="2000" dirty="0" err="1" smtClean="0">
                <a:latin typeface="Courier" charset="0"/>
              </a:rPr>
              <a:t>Chirp(text,phil,n</a:t>
            </a:r>
            <a:r>
              <a:rPr lang="en-US" sz="2000" dirty="0" smtClean="0">
                <a:latin typeface="Courier" charset="0"/>
              </a:rPr>
              <a:t>);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</a:t>
            </a:r>
            <a:r>
              <a:rPr lang="en-US" sz="2000" dirty="0" err="1" smtClean="0">
                <a:latin typeface="Courier" charset="0"/>
              </a:rPr>
              <a:t>chirps(n</a:t>
            </a:r>
            <a:r>
              <a:rPr lang="en-US" sz="2000" dirty="0" smtClean="0">
                <a:latin typeface="Courier" charset="0"/>
              </a:rPr>
              <a:t>) := {: </a:t>
            </a:r>
            <a:r>
              <a:rPr lang="en-US" sz="2000" dirty="0" err="1" smtClean="0">
                <a:latin typeface="Courier" charset="0"/>
              </a:rPr>
              <a:t>chirp:c</a:t>
            </a:r>
            <a:r>
              <a:rPr lang="en-US" sz="2000" dirty="0" smtClean="0">
                <a:latin typeface="Courier" charset="0"/>
              </a:rPr>
              <a:t>, plus:0, minus:0 :};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</a:t>
            </a:r>
            <a:r>
              <a:rPr lang="en-US" sz="2000" b="1" dirty="0" smtClean="0">
                <a:latin typeface="Courier" charset="0"/>
              </a:rPr>
              <a:t>if </a:t>
            </a:r>
            <a:r>
              <a:rPr lang="en-US" sz="2000" dirty="0" smtClean="0">
                <a:latin typeface="Courier" charset="0"/>
              </a:rPr>
              <a:t>(</a:t>
            </a:r>
            <a:r>
              <a:rPr lang="en-US" sz="2000" dirty="0" err="1" smtClean="0">
                <a:latin typeface="Courier" charset="0"/>
              </a:rPr>
              <a:t>phils(</a:t>
            </a:r>
            <a:r>
              <a:rPr lang="en-US" sz="2000" dirty="0" err="1" smtClean="0">
                <a:latin typeface="Courier" charset="0"/>
              </a:rPr>
              <a:t>phil</a:t>
            </a:r>
            <a:r>
              <a:rPr lang="en-US" sz="2000" dirty="0" smtClean="0">
                <a:latin typeface="Courier" charset="0"/>
              </a:rPr>
              <a:t>) ~ +</a:t>
            </a:r>
            <a:r>
              <a:rPr lang="en-US" sz="2000" dirty="0" err="1" smtClean="0">
                <a:latin typeface="Courier" charset="0"/>
              </a:rPr>
              <a:t>cs</a:t>
            </a:r>
            <a:r>
              <a:rPr lang="en-US" sz="2000" dirty="0" smtClean="0">
                <a:latin typeface="Courier" charset="0"/>
              </a:rPr>
              <a:t>) </a:t>
            </a:r>
            <a:endParaRPr lang="en-US" sz="2000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  </a:t>
            </a:r>
            <a:r>
              <a:rPr lang="en-US" sz="2000" dirty="0" err="1" smtClean="0">
                <a:latin typeface="Courier" charset="0"/>
              </a:rPr>
              <a:t>phils(phil).chirps</a:t>
            </a:r>
            <a:r>
              <a:rPr lang="en-US" sz="2000" dirty="0" smtClean="0">
                <a:latin typeface="Courier" charset="0"/>
              </a:rPr>
              <a:t> </a:t>
            </a:r>
            <a:r>
              <a:rPr lang="en-US" sz="2000" dirty="0" smtClean="0">
                <a:latin typeface="Courier" charset="0"/>
              </a:rPr>
              <a:t>:</a:t>
            </a:r>
            <a:r>
              <a:rPr lang="en-US" sz="2000" dirty="0" smtClean="0">
                <a:latin typeface="Courier" charset="0"/>
              </a:rPr>
              <a:t>= </a:t>
            </a:r>
            <a:r>
              <a:rPr lang="en-US" sz="2000" dirty="0" err="1" smtClean="0">
                <a:latin typeface="Courier" charset="0"/>
              </a:rPr>
              <a:t>c</a:t>
            </a:r>
            <a:r>
              <a:rPr lang="en-US" sz="2000" dirty="0" smtClean="0">
                <a:latin typeface="Courier" charset="0"/>
              </a:rPr>
              <a:t> :: </a:t>
            </a:r>
            <a:r>
              <a:rPr lang="en-US" sz="2000" dirty="0" err="1" smtClean="0">
                <a:latin typeface="Courier" charset="0"/>
              </a:rPr>
              <a:t>cs</a:t>
            </a:r>
            <a:r>
              <a:rPr lang="en-US" sz="2000" dirty="0" smtClean="0">
                <a:latin typeface="Courier" charset="0"/>
              </a:rPr>
              <a:t>;</a:t>
            </a:r>
            <a:endParaRPr lang="en-US" sz="2000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</a:t>
            </a:r>
            <a:r>
              <a:rPr lang="en-US" sz="2000" b="1" dirty="0" smtClean="0">
                <a:latin typeface="Courier" charset="0"/>
              </a:rPr>
              <a:t>else 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  </a:t>
            </a:r>
            <a:r>
              <a:rPr lang="en-US" sz="2000" dirty="0" err="1" smtClean="0">
                <a:latin typeface="Courier" charset="0"/>
              </a:rPr>
              <a:t>phils(phil</a:t>
            </a:r>
            <a:r>
              <a:rPr lang="en-US" sz="2000" dirty="0" smtClean="0">
                <a:latin typeface="Courier" charset="0"/>
              </a:rPr>
              <a:t>) := {: </a:t>
            </a:r>
            <a:r>
              <a:rPr lang="en-US" sz="2000" dirty="0" err="1" smtClean="0">
                <a:latin typeface="Courier" charset="0"/>
              </a:rPr>
              <a:t>chirps:[c</a:t>
            </a:r>
            <a:r>
              <a:rPr lang="en-US" sz="2000" dirty="0" smtClean="0">
                <a:latin typeface="Courier" charset="0"/>
              </a:rPr>
              <a:t>] :};</a:t>
            </a:r>
          </a:p>
          <a:p>
            <a:pPr marL="432000" indent="-324000">
              <a:buNone/>
              <a:tabLst/>
            </a:pPr>
            <a:endParaRPr lang="en-US" sz="2000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"You chirped '$</a:t>
            </a:r>
            <a:r>
              <a:rPr lang="en-US" sz="2000" dirty="0" err="1" smtClean="0">
                <a:latin typeface="Courier" charset="0"/>
              </a:rPr>
              <a:t>c</a:t>
            </a:r>
            <a:r>
              <a:rPr lang="en-US" sz="2000" dirty="0" smtClean="0">
                <a:latin typeface="Courier" charset="0"/>
              </a:rPr>
              <a:t>'";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}chirp!</a:t>
            </a:r>
          </a:p>
        </p:txBody>
      </p:sp>
      <p:sp>
        <p:nvSpPr>
          <p:cNvPr id="4" name="TextBox 3"/>
          <p:cNvSpPr/>
          <p:nvPr/>
        </p:nvSpPr>
        <p:spPr>
          <a:xfrm>
            <a:off x="5331600" y="6407640"/>
            <a:ext cx="180720" cy="4410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sz="1800" dirty="0" smtClean="0">
              <a:latin typeface="Arial" charset="0"/>
            </a:endParaRPr>
          </a:p>
        </p:txBody>
      </p:sp>
      <p:sp>
        <p:nvSpPr>
          <p:cNvPr id="5" name="wedgeRoundRectCallout 4"/>
          <p:cNvSpPr/>
          <p:nvPr/>
        </p:nvSpPr>
        <p:spPr>
          <a:xfrm>
            <a:off x="5497512" y="960437"/>
            <a:ext cx="4201560" cy="372960"/>
          </a:xfrm>
          <a:prstGeom prst="wedgeRoundRectCallout">
            <a:avLst>
              <a:gd name="adj1" fmla="val -75673"/>
              <a:gd name="adj2" fmla="val 106280"/>
              <a:gd name="adj3" fmla="val 16667"/>
            </a:avLst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i="0" kern="1200" dirty="0" smtClean="0">
                <a:solidFill>
                  <a:sysClr val="windowText" lastClr="000000"/>
                </a:solidFill>
                <a:latin typeface="Arial" charset="0"/>
              </a:rPr>
              <a:t>Do this on "server &lt;-&gt; </a:t>
            </a:r>
            <a:r>
              <a:rPr lang="en-US" sz="1800" i="0" kern="1200" dirty="0" err="1" smtClean="0">
                <a:solidFill>
                  <a:sysClr val="windowText" lastClr="000000"/>
                </a:solidFill>
                <a:latin typeface="Arial" charset="0"/>
              </a:rPr>
              <a:t>chirp!(t,p</a:t>
            </a:r>
            <a:r>
              <a:rPr lang="en-US" sz="1800" i="0" kern="1200" dirty="0" smtClean="0">
                <a:solidFill>
                  <a:sysClr val="windowText" lastClr="000000"/>
                </a:solidFill>
                <a:latin typeface="Arial" charset="0"/>
              </a:rPr>
              <a:t>)"</a:t>
            </a:r>
          </a:p>
        </p:txBody>
      </p:sp>
      <p:sp>
        <p:nvSpPr>
          <p:cNvPr id="6" name="wedgeRoundRectCallout 5"/>
          <p:cNvSpPr/>
          <p:nvPr/>
        </p:nvSpPr>
        <p:spPr>
          <a:xfrm>
            <a:off x="5497512" y="1813061"/>
            <a:ext cx="4201560" cy="372960"/>
          </a:xfrm>
          <a:prstGeom prst="wedgeRoundRectCallout">
            <a:avLst>
              <a:gd name="adj1" fmla="val -103957"/>
              <a:gd name="adj2" fmla="val -17763"/>
              <a:gd name="adj3" fmla="val 16667"/>
            </a:avLst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i="0" kern="1200" smtClean="0">
                <a:solidFill>
                  <a:sysClr val="windowText" lastClr="000000"/>
                </a:solidFill>
                <a:latin typeface="Arial" charset="0"/>
              </a:rPr>
              <a:t>unique number for convenience</a:t>
            </a:r>
          </a:p>
        </p:txBody>
      </p:sp>
      <p:sp>
        <p:nvSpPr>
          <p:cNvPr id="7" name="wedgeRoundRectCallout 6"/>
          <p:cNvSpPr/>
          <p:nvPr/>
        </p:nvSpPr>
        <p:spPr>
          <a:xfrm>
            <a:off x="5497512" y="2865437"/>
            <a:ext cx="4201560" cy="372960"/>
          </a:xfrm>
          <a:prstGeom prst="wedgeRoundRectCallout">
            <a:avLst>
              <a:gd name="adj1" fmla="val -78048"/>
              <a:gd name="adj2" fmla="val -71271"/>
              <a:gd name="adj3" fmla="val 16667"/>
            </a:avLst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i="0" kern="1200" smtClean="0">
                <a:solidFill>
                  <a:sysClr val="windowText" lastClr="000000"/>
                </a:solidFill>
                <a:latin typeface="Arial" charset="0"/>
              </a:rPr>
              <a:t>Constructor call</a:t>
            </a:r>
          </a:p>
        </p:txBody>
      </p:sp>
      <p:sp>
        <p:nvSpPr>
          <p:cNvPr id="8" name="wedgeRoundRectCallout 7"/>
          <p:cNvSpPr/>
          <p:nvPr/>
        </p:nvSpPr>
        <p:spPr>
          <a:xfrm>
            <a:off x="5497512" y="3779837"/>
            <a:ext cx="4201560" cy="372960"/>
          </a:xfrm>
          <a:prstGeom prst="wedgeRoundRectCallout">
            <a:avLst>
              <a:gd name="adj1" fmla="val -102661"/>
              <a:gd name="adj2" fmla="val -100458"/>
              <a:gd name="adj3" fmla="val 16667"/>
            </a:avLst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i="0" kern="1200" smtClean="0">
                <a:solidFill>
                  <a:sysClr val="windowText" lastClr="000000"/>
                </a:solidFill>
                <a:latin typeface="Arial" charset="0"/>
              </a:rPr>
              <a:t>Insert a row into a table</a:t>
            </a:r>
          </a:p>
        </p:txBody>
      </p:sp>
      <p:sp>
        <p:nvSpPr>
          <p:cNvPr id="9" name="wedgeRoundRectCallout 8"/>
          <p:cNvSpPr/>
          <p:nvPr/>
        </p:nvSpPr>
        <p:spPr>
          <a:xfrm>
            <a:off x="5497512" y="4694237"/>
            <a:ext cx="4201560" cy="372960"/>
          </a:xfrm>
          <a:prstGeom prst="wedgeRoundRectCallout">
            <a:avLst>
              <a:gd name="adj1" fmla="val -43504"/>
              <a:gd name="adj2" fmla="val -92757"/>
              <a:gd name="adj3" fmla="val 16667"/>
            </a:avLst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i="0" kern="1200" dirty="0" smtClean="0">
                <a:solidFill>
                  <a:sysClr val="windowText" lastClr="000000"/>
                </a:solidFill>
                <a:latin typeface="Arial" charset="0"/>
              </a:rPr>
              <a:t>Modify a field of a row</a:t>
            </a:r>
          </a:p>
        </p:txBody>
      </p:sp>
      <p:sp>
        <p:nvSpPr>
          <p:cNvPr id="10" name="wedgeRoundRectCallout 9"/>
          <p:cNvSpPr/>
          <p:nvPr/>
        </p:nvSpPr>
        <p:spPr>
          <a:xfrm>
            <a:off x="5497512" y="5913437"/>
            <a:ext cx="4201560" cy="372960"/>
          </a:xfrm>
          <a:prstGeom prst="wedgeRoundRectCallout">
            <a:avLst>
              <a:gd name="adj1" fmla="val -86684"/>
              <a:gd name="adj2" fmla="val -39653"/>
              <a:gd name="adj3" fmla="val 16667"/>
            </a:avLst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i="0" kern="1200" smtClean="0">
                <a:solidFill>
                  <a:sysClr val="windowText" lastClr="000000"/>
                </a:solidFill>
                <a:latin typeface="Arial" charset="0"/>
              </a:rPr>
              <a:t>Return value sent to caller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smtClean="0"/>
              <a:t>Queries: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80" y="4313236"/>
            <a:ext cx="8772840" cy="2497243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smtClean="0"/>
              <a:t>Produces a list of rows,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dirty="0" smtClean="0"/>
              <a:t>Sorted by decreasing love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dirty="0" smtClean="0"/>
              <a:t>And, given equal love, by index number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endParaRPr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73112" y="1798637"/>
            <a:ext cx="6141112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32000" indent="-324000">
              <a:buNone/>
              <a:tabLst/>
            </a:pPr>
            <a:r>
              <a:rPr lang="en-US" dirty="0" smtClean="0">
                <a:latin typeface="Courier" charset="0"/>
              </a:rPr>
              <a:t>fun love({: plus, minus :}) = plus - minus;</a:t>
            </a:r>
          </a:p>
          <a:p>
            <a:pPr marL="432000" indent="-324000">
              <a:buNone/>
              <a:tabLst/>
            </a:pPr>
            <a:endParaRPr lang="en-US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b="1" dirty="0" smtClean="0">
                <a:latin typeface="Courier" charset="0"/>
              </a:rPr>
              <a:t>sync </a:t>
            </a:r>
            <a:r>
              <a:rPr lang="en-US" dirty="0" smtClean="0">
                <a:latin typeface="Courier" charset="0"/>
              </a:rPr>
              <a:t>read() = 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" charset="0"/>
              </a:rPr>
              <a:t> </a:t>
            </a:r>
            <a:r>
              <a:rPr lang="en-US" b="1" dirty="0" smtClean="0">
                <a:latin typeface="Courier" charset="0"/>
              </a:rPr>
              <a:t>%</a:t>
            </a:r>
            <a:r>
              <a:rPr lang="en-US" b="1" dirty="0" err="1" smtClean="0">
                <a:latin typeface="Courier" charset="0"/>
              </a:rPr>
              <a:t>sort</a:t>
            </a:r>
            <a:r>
              <a:rPr lang="en-US" dirty="0" err="1" smtClean="0">
                <a:latin typeface="Courier" charset="0"/>
              </a:rPr>
              <a:t>[row</a:t>
            </a:r>
            <a:endParaRPr lang="en-US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dirty="0" smtClean="0">
                <a:latin typeface="Courier" charset="0"/>
              </a:rPr>
              <a:t>   %&gt; </a:t>
            </a:r>
            <a:r>
              <a:rPr lang="en-US" dirty="0" err="1" smtClean="0">
                <a:latin typeface="Courier" charset="0"/>
              </a:rPr>
              <a:t>love(row</a:t>
            </a:r>
            <a:r>
              <a:rPr lang="en-US" dirty="0" smtClean="0">
                <a:latin typeface="Courier" charset="0"/>
              </a:rPr>
              <a:t>)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" charset="0"/>
              </a:rPr>
              <a:t>   %&lt; </a:t>
            </a:r>
            <a:r>
              <a:rPr lang="en-US" dirty="0" err="1" smtClean="0">
                <a:latin typeface="Courier" charset="0"/>
              </a:rPr>
              <a:t>chirp.n</a:t>
            </a:r>
            <a:r>
              <a:rPr lang="en-US" dirty="0" smtClean="0">
                <a:latin typeface="Courier" charset="0"/>
              </a:rPr>
              <a:t> 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" charset="0"/>
              </a:rPr>
              <a:t>   | </a:t>
            </a:r>
            <a:r>
              <a:rPr lang="en-US" b="1" dirty="0" smtClean="0">
                <a:latin typeface="Courier" charset="0"/>
              </a:rPr>
              <a:t>for </a:t>
            </a:r>
            <a:r>
              <a:rPr lang="en-US" dirty="0" smtClean="0">
                <a:latin typeface="Courier" charset="0"/>
              </a:rPr>
              <a:t>row &amp;&amp; {: chirp :} &lt;- chirps] 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that's </a:t>
            </a:r>
            <a:r>
              <a:rPr lang="en-US" dirty="0" err="1" smtClean="0"/>
              <a:t>Cheeper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write little client/server programs</a:t>
            </a:r>
          </a:p>
          <a:p>
            <a:r>
              <a:rPr lang="en-US" dirty="0" smtClean="0"/>
              <a:t>Interface with other message protocols</a:t>
            </a:r>
          </a:p>
          <a:p>
            <a:pPr lvl="1"/>
            <a:r>
              <a:rPr lang="en-US" dirty="0" smtClean="0"/>
              <a:t>HTTP </a:t>
            </a:r>
          </a:p>
          <a:p>
            <a:pPr lvl="1"/>
            <a:r>
              <a:rPr lang="en-US" dirty="0" smtClean="0"/>
              <a:t>JSON (soon)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282575"/>
            <a:ext cx="8609012" cy="1263650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Status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913" y="1493838"/>
            <a:ext cx="8772525" cy="4938712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Interpreter: 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Complete reference implementation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Goals: </a:t>
            </a:r>
            <a:r>
              <a:rPr lang="en-GB" dirty="0" err="1">
                <a:latin typeface="Arial" pitchFamily="-65" charset="0"/>
              </a:rPr>
              <a:t>testbed</a:t>
            </a:r>
            <a:r>
              <a:rPr lang="en-GB" dirty="0">
                <a:latin typeface="Arial" pitchFamily="-65" charset="0"/>
              </a:rPr>
              <a:t>, correctness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Compiler: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Being updated to current version of Thorn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Compiles Thorn to JVM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Goals: Strong implementation of Thorn.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Takes advantage of types and </a:t>
            </a:r>
            <a:r>
              <a:rPr lang="en-GB" dirty="0" smtClean="0">
                <a:latin typeface="Arial" pitchFamily="-65" charset="0"/>
              </a:rPr>
              <a:t>patterns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>
                <a:latin typeface="Arial" pitchFamily="-65" charset="0"/>
              </a:rPr>
              <a:t>Web </a:t>
            </a:r>
            <a:r>
              <a:rPr lang="en-GB" dirty="0">
                <a:latin typeface="Arial" pitchFamily="-65" charset="0"/>
              </a:rPr>
              <a:t>Portal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err="1">
                <a:latin typeface="Arial" pitchFamily="-65" charset="0"/>
              </a:rPr>
              <a:t>http://www.thorn-lang.</a:t>
            </a:r>
            <a:r>
              <a:rPr lang="en-GB" dirty="0" err="1" smtClean="0">
                <a:latin typeface="Arial" pitchFamily="-65" charset="0"/>
              </a:rPr>
              <a:t>org</a:t>
            </a:r>
            <a:endParaRPr lang="en-GB" dirty="0">
              <a:latin typeface="Arial" pitchFamily="-65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282575"/>
            <a:ext cx="8609012" cy="1263650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Conclusion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7550" y="1323975"/>
            <a:ext cx="8772525" cy="5959475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Scripting language designed for robustness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Encourages some good software engineering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(by making</a:t>
            </a:r>
            <a:r>
              <a:rPr lang="en-GB" dirty="0" smtClean="0">
                <a:latin typeface="Arial" pitchFamily="-65" charset="0"/>
              </a:rPr>
              <a:t> it easy </a:t>
            </a:r>
            <a:r>
              <a:rPr lang="en-GB" dirty="0">
                <a:latin typeface="Arial" pitchFamily="-65" charset="0"/>
              </a:rPr>
              <a:t>and immediately helpful)‏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Generality and Power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Full programming language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Sugar to sweeten many common patterns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Core features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Distribution / concurrency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Multiple-inheritance object system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Rich set of built-in types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Patterns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Queries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Modules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>
              <a:latin typeface="Arial" pitchFamily="-65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Backup Slides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Scripting: Word Frequency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sz="half" idx="1"/>
          </p:nvPr>
        </p:nvSpPr>
        <p:spPr>
          <a:xfrm>
            <a:off x="773112" y="4160837"/>
            <a:ext cx="8870950" cy="2392361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buFont typeface="Wingdings" pitchFamily="-65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121 the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 85 and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 52 a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 52 of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 37 to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 30 in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 29 they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 24 that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 21 skagganerax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773113" y="1646238"/>
            <a:ext cx="8870950" cy="251459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buFont typeface="Wingdings" pitchFamily="-65" charset="2"/>
              <a:buNone/>
              <a:defRPr/>
            </a:pPr>
            <a:r>
              <a:rPr lang="en-US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words = "story.txt".file.contents.split("\\W+");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wc = </a:t>
            </a:r>
            <a:r>
              <a:rPr lang="en-US" sz="2000" b="1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%group(</a:t>
            </a:r>
            <a:r>
              <a:rPr lang="en-US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word = w.toLower</a:t>
            </a:r>
            <a:r>
              <a:rPr lang="en-US" sz="2000" b="1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)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        </a:t>
            </a:r>
            <a:r>
              <a:rPr lang="en-US" sz="2000" b="1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{</a:t>
            </a:r>
            <a:r>
              <a:rPr lang="en-US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n = </a:t>
            </a:r>
            <a:r>
              <a:rPr lang="en-US" sz="2000" b="1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%count; | for </a:t>
            </a:r>
            <a:r>
              <a:rPr lang="en-US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w &lt;- words </a:t>
            </a:r>
            <a:r>
              <a:rPr lang="en-US" sz="2000" b="1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};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sorted = </a:t>
            </a:r>
            <a:r>
              <a:rPr lang="en-US" sz="2000" b="1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%sort[</a:t>
            </a:r>
            <a:r>
              <a:rPr lang="en-US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"%3d %s".format(n,word) 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          </a:t>
            </a:r>
            <a:r>
              <a:rPr lang="en-US" sz="2000" b="1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%&gt; </a:t>
            </a:r>
            <a:r>
              <a:rPr lang="en-US" sz="2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n</a:t>
            </a:r>
            <a:r>
              <a:rPr lang="en-US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</a:t>
            </a:r>
            <a:r>
              <a:rPr lang="en-US" sz="2000" b="1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%&lt;</a:t>
            </a:r>
            <a:r>
              <a:rPr lang="en-US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word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          </a:t>
            </a:r>
            <a:r>
              <a:rPr lang="en-US" sz="2000" b="1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|</a:t>
            </a:r>
            <a:r>
              <a:rPr lang="en-US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</a:t>
            </a:r>
            <a:r>
              <a:rPr lang="en-US" sz="2000" b="1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for </a:t>
            </a:r>
            <a:r>
              <a:rPr lang="en-US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{:word, n:} &lt;-</a:t>
            </a:r>
            <a:r>
              <a:rPr lang="en-US" sz="2000" b="1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</a:t>
            </a:r>
            <a:r>
              <a:rPr lang="en-US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wc</a:t>
            </a:r>
            <a:r>
              <a:rPr lang="en-US" sz="2000" b="1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];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println( sorted.joined("\n") );</a:t>
            </a:r>
          </a:p>
          <a:p>
            <a:pPr>
              <a:buFont typeface="Wingdings" pitchFamily="-65" charset="2"/>
              <a:buNone/>
              <a:defRPr/>
            </a:pPr>
            <a:endParaRPr lang="en-US" sz="2000" dirty="0" smtClean="0">
              <a:latin typeface="Courier" pitchFamily="-65" charset="0"/>
              <a:ea typeface="Courier" pitchFamily="-65" charset="0"/>
              <a:cs typeface="Courier" pitchFamily="-65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251825" y="2560637"/>
            <a:ext cx="1665287" cy="457200"/>
          </a:xfrm>
          <a:prstGeom prst="wedgeRoundRectCallout">
            <a:avLst>
              <a:gd name="adj1" fmla="val -158026"/>
              <a:gd name="adj2" fmla="val 7619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65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-65" charset="0"/>
              </a:rPr>
              <a:t>Sort them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itchFamily="-65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8251825" y="1036637"/>
            <a:ext cx="1665287" cy="457200"/>
          </a:xfrm>
          <a:prstGeom prst="wedgeRoundRectCallout">
            <a:avLst>
              <a:gd name="adj1" fmla="val -108218"/>
              <a:gd name="adj2" fmla="val 9471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65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-65" charset="0"/>
              </a:rPr>
              <a:t>Get the words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itchFamily="-65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251825" y="1874837"/>
            <a:ext cx="1665287" cy="457200"/>
          </a:xfrm>
          <a:prstGeom prst="wedgeRoundRectCallout">
            <a:avLst>
              <a:gd name="adj1" fmla="val -112268"/>
              <a:gd name="adj2" fmla="val 9008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65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-65" charset="0"/>
              </a:rPr>
              <a:t>Count them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itchFamily="-65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240712" y="3398837"/>
            <a:ext cx="1665287" cy="457200"/>
          </a:xfrm>
          <a:prstGeom prst="wedgeRoundRectCallout">
            <a:avLst>
              <a:gd name="adj1" fmla="val -174550"/>
              <a:gd name="adj2" fmla="val 7619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65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-65" charset="0"/>
              </a:rPr>
              <a:t>Print them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282575"/>
            <a:ext cx="8609012" cy="1263650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Authorization Client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638300"/>
            <a:ext cx="8772525" cy="50911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dirty="0">
                <a:latin typeface="Courier"/>
              </a:rPr>
              <a:t>auth &lt;-&gt; register("Bard", Password("þ"));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sz="2000" dirty="0">
              <a:latin typeface="Courier"/>
            </a:endParaRP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sz="2000" dirty="0">
              <a:latin typeface="Courier"/>
            </a:endParaRP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dirty="0">
                <a:latin typeface="Courier"/>
              </a:rPr>
              <a:t>  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dirty="0">
                <a:latin typeface="Courier"/>
              </a:rPr>
              <a:t>//Now, try to guess it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dirty="0">
                <a:latin typeface="Courier"/>
              </a:rPr>
              <a:t>p's = ["thorn", "þ", "sythyry"];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>
                <a:latin typeface="Courier"/>
              </a:rPr>
              <a:t>s</a:t>
            </a:r>
            <a:r>
              <a:rPr lang="en-GB" sz="2000" dirty="0">
                <a:latin typeface="Courier"/>
              </a:rPr>
              <a:t>'s = ["", "09", "123"];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sz="2000" dirty="0">
              <a:latin typeface="Courier"/>
            </a:endParaRP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dirty="0">
                <a:latin typeface="Courier"/>
              </a:rPr>
              <a:t>g's = %[p+s | for p &lt;- p's, for s &lt;- s's]; 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sz="2000" dirty="0">
              <a:latin typeface="Courier"/>
            </a:endParaRP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sz="2000" dirty="0">
              <a:latin typeface="Courier"/>
            </a:endParaRP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dirty="0">
                <a:latin typeface="Courier"/>
              </a:rPr>
              <a:t>  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dirty="0">
                <a:latin typeface="Courier"/>
              </a:rPr>
              <a:t>  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dirty="0">
                <a:latin typeface="Courier"/>
              </a:rPr>
              <a:t>find(for g &lt;- g's, if (auth &lt;-&gt; confirm?("Bard", g))) {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dirty="0">
                <a:latin typeface="Courier"/>
              </a:rPr>
              <a:t>    println("Cracked it -- $g");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dirty="0">
                <a:latin typeface="Courier"/>
              </a:rPr>
              <a:t>  }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dirty="0">
                <a:latin typeface="Courier"/>
              </a:rPr>
              <a:t>else {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dirty="0">
                <a:latin typeface="Courier"/>
              </a:rPr>
              <a:t>    println("No clue.");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dirty="0">
                <a:latin typeface="Courier"/>
              </a:rPr>
              <a:t>  }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sz="2000" dirty="0">
              <a:latin typeface="Courier"/>
            </a:endParaRPr>
          </a:p>
        </p:txBody>
      </p:sp>
      <p:sp>
        <p:nvSpPr>
          <p:cNvPr id="56324" name="AutoShape 3"/>
          <p:cNvSpPr>
            <a:spLocks/>
          </p:cNvSpPr>
          <p:nvPr/>
        </p:nvSpPr>
        <p:spPr bwMode="auto">
          <a:xfrm>
            <a:off x="6183313" y="1123950"/>
            <a:ext cx="3603625" cy="354013"/>
          </a:xfrm>
          <a:prstGeom prst="borderCallout2">
            <a:avLst>
              <a:gd name="adj1" fmla="val 46088"/>
              <a:gd name="adj2" fmla="val -2505"/>
              <a:gd name="adj3" fmla="val 69644"/>
              <a:gd name="adj4" fmla="val -46194"/>
              <a:gd name="adj5" fmla="val 131875"/>
              <a:gd name="adj6" fmla="val -70694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RPC</a:t>
            </a:r>
          </a:p>
        </p:txBody>
      </p:sp>
      <p:sp>
        <p:nvSpPr>
          <p:cNvPr id="56325" name="AutoShape 4"/>
          <p:cNvSpPr>
            <a:spLocks/>
          </p:cNvSpPr>
          <p:nvPr/>
        </p:nvSpPr>
        <p:spPr bwMode="auto">
          <a:xfrm>
            <a:off x="6030913" y="4237038"/>
            <a:ext cx="3228975" cy="368300"/>
          </a:xfrm>
          <a:prstGeom prst="borderCallout2">
            <a:avLst>
              <a:gd name="adj1" fmla="val 102829"/>
              <a:gd name="adj2" fmla="val -1231"/>
              <a:gd name="adj3" fmla="val 100500"/>
              <a:gd name="adj4" fmla="val -86852"/>
              <a:gd name="adj5" fmla="val 189106"/>
              <a:gd name="adj6" fmla="val -146079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Seek first match and bind 'g'</a:t>
            </a:r>
          </a:p>
        </p:txBody>
      </p:sp>
      <p:sp>
        <p:nvSpPr>
          <p:cNvPr id="56326" name="AutoShape 5"/>
          <p:cNvSpPr>
            <a:spLocks/>
          </p:cNvSpPr>
          <p:nvPr/>
        </p:nvSpPr>
        <p:spPr bwMode="auto">
          <a:xfrm>
            <a:off x="6142038" y="3194050"/>
            <a:ext cx="3603625" cy="354013"/>
          </a:xfrm>
          <a:prstGeom prst="borderCallout2">
            <a:avLst>
              <a:gd name="adj1" fmla="val 46088"/>
              <a:gd name="adj2" fmla="val -2505"/>
              <a:gd name="adj3" fmla="val 39491"/>
              <a:gd name="adj4" fmla="val -15731"/>
              <a:gd name="adj5" fmla="val 111569"/>
              <a:gd name="adj6" fmla="val -28954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list comprehension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mtClean="0"/>
              <a:t>Precedents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smtClean="0">
                <a:latin typeface="Arial" pitchFamily="-65" charset="0"/>
              </a:rPr>
              <a:t>Steal good ideas from everywhere</a:t>
            </a:r>
          </a:p>
          <a:p>
            <a:pPr lvl="1" eaLnBrk="1"/>
            <a:r>
              <a:rPr lang="en-US" smtClean="0">
                <a:latin typeface="Arial" pitchFamily="-65" charset="0"/>
              </a:rPr>
              <a:t>(OK, we invented a few)</a:t>
            </a:r>
          </a:p>
          <a:p>
            <a:pPr eaLnBrk="1"/>
            <a:r>
              <a:rPr lang="en-US" smtClean="0">
                <a:latin typeface="Arial" pitchFamily="-65" charset="0"/>
              </a:rPr>
              <a:t>The art is in the harmonious, powerful merge</a:t>
            </a:r>
          </a:p>
          <a:p>
            <a:pPr eaLnBrk="1"/>
            <a:r>
              <a:rPr lang="en-US" smtClean="0">
                <a:latin typeface="Arial" pitchFamily="-65" charset="0"/>
              </a:rPr>
              <a:t>Some influences:</a:t>
            </a:r>
          </a:p>
          <a:p>
            <a:pPr lvl="1" eaLnBrk="1">
              <a:buFont typeface="Symbol" pitchFamily="-65" charset="2"/>
              <a:buNone/>
            </a:pPr>
            <a:endParaRPr lang="en-US" smtClean="0">
              <a:latin typeface="Arial" pitchFamily="-65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58913" y="4237038"/>
          <a:ext cx="7239000" cy="1485900"/>
        </p:xfrm>
        <a:graphic>
          <a:graphicData uri="http://schemas.openxmlformats.org/drawingml/2006/table">
            <a:tbl>
              <a:tblPr/>
              <a:tblGrid>
                <a:gridCol w="1809750"/>
                <a:gridCol w="1809750"/>
                <a:gridCol w="1809750"/>
                <a:gridCol w="18097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Clu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Java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Python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SQL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Concurrent ML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Kava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Ruby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Scala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Erlang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ML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SETL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Scheme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Haskell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Perl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SNOBOL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Smalltalk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Thorn vs. Erlang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pitchFamily="-65" charset="0"/>
              </a:rPr>
              <a:t>Common features</a:t>
            </a:r>
          </a:p>
          <a:p>
            <a:pPr lvl="1"/>
            <a:r>
              <a:rPr lang="en-US" smtClean="0">
                <a:latin typeface="Arial" pitchFamily="-65" charset="0"/>
              </a:rPr>
              <a:t>Similar concurrency &amp; messaging model</a:t>
            </a:r>
          </a:p>
          <a:p>
            <a:pPr lvl="1"/>
            <a:r>
              <a:rPr lang="en-US" smtClean="0">
                <a:latin typeface="Arial" pitchFamily="-65" charset="0"/>
              </a:rPr>
              <a:t>Thorn has RPC and priority built in.</a:t>
            </a:r>
          </a:p>
          <a:p>
            <a:r>
              <a:rPr lang="en-US" smtClean="0">
                <a:latin typeface="Arial" pitchFamily="-65" charset="0"/>
              </a:rPr>
              <a:t>Thorn is a much more conventional language</a:t>
            </a:r>
            <a:endParaRPr lang="en-US" b="1" smtClean="0">
              <a:latin typeface="Arial" pitchFamily="-65" charset="0"/>
            </a:endParaRPr>
          </a:p>
          <a:p>
            <a:pPr lvl="1"/>
            <a:r>
              <a:rPr lang="en-US" b="1" smtClean="0">
                <a:latin typeface="Arial" pitchFamily="-65" charset="0"/>
              </a:rPr>
              <a:t>Semantics: </a:t>
            </a:r>
            <a:r>
              <a:rPr lang="en-US" smtClean="0">
                <a:latin typeface="Arial" pitchFamily="-65" charset="0"/>
              </a:rPr>
              <a:t>Vars, classes, data structures.</a:t>
            </a:r>
          </a:p>
          <a:p>
            <a:pPr lvl="1"/>
            <a:r>
              <a:rPr lang="en-US" b="1" smtClean="0">
                <a:latin typeface="Arial" pitchFamily="-65" charset="0"/>
              </a:rPr>
              <a:t>Syntax: </a:t>
            </a:r>
            <a:r>
              <a:rPr lang="en-US" smtClean="0">
                <a:latin typeface="Arial" pitchFamily="-65" charset="0"/>
              </a:rPr>
              <a:t>Distinction between 'function' and 'process'</a:t>
            </a:r>
            <a:endParaRPr lang="en-US" b="1" smtClean="0">
              <a:latin typeface="Arial" pitchFamily="-65" charset="0"/>
            </a:endParaRPr>
          </a:p>
          <a:p>
            <a:r>
              <a:rPr lang="en-US" smtClean="0">
                <a:latin typeface="Arial" pitchFamily="-65" charset="0"/>
              </a:rPr>
              <a:t>Thorn is honest about mutability</a:t>
            </a:r>
          </a:p>
          <a:p>
            <a:pPr lvl="1"/>
            <a:r>
              <a:rPr lang="en-US" smtClean="0">
                <a:latin typeface="Arial" pitchFamily="-65" charset="0"/>
              </a:rPr>
              <a:t>Typical Erlang processes hold state in parameters</a:t>
            </a:r>
          </a:p>
          <a:p>
            <a:pPr lvl="1"/>
            <a:endParaRPr lang="en-US" smtClean="0">
              <a:latin typeface="Arial" pitchFamily="-65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Authorization Server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417638"/>
            <a:ext cx="8772525" cy="55753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1">
              <a:lnSpc>
                <a:spcPct val="83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b="1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import </a:t>
            </a:r>
            <a:r>
              <a:rPr lang="en-GB" sz="1800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CRYPT.*;      </a:t>
            </a:r>
          </a:p>
          <a:p>
            <a:pPr eaLnBrk="1">
              <a:lnSpc>
                <a:spcPct val="83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sz="1800" dirty="0">
              <a:solidFill>
                <a:srgbClr val="000000"/>
              </a:solidFill>
              <a:latin typeface="Courier" charset="0"/>
              <a:ea typeface="ＭＳ Ｐゴシック" charset="-128"/>
              <a:cs typeface="ＭＳ Ｐゴシック" charset="-128"/>
            </a:endParaRPr>
          </a:p>
          <a:p>
            <a:pPr eaLnBrk="1">
              <a:lnSpc>
                <a:spcPct val="83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users = </a:t>
            </a:r>
            <a:r>
              <a:rPr lang="en-GB" sz="1800" b="1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table</a:t>
            </a:r>
            <a:r>
              <a:rPr lang="en-GB" sz="1800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(name){pw: Password; </a:t>
            </a:r>
            <a:r>
              <a:rPr lang="en-GB" sz="1800" b="1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var </a:t>
            </a:r>
            <a:r>
              <a:rPr lang="en-GB" sz="1800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fails:</a:t>
            </a:r>
            <a:r>
              <a:rPr lang="en-GB" sz="1800" b="1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; };</a:t>
            </a:r>
          </a:p>
          <a:p>
            <a:pPr eaLnBrk="1">
              <a:lnSpc>
                <a:spcPct val="83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sz="1800" dirty="0">
              <a:solidFill>
                <a:srgbClr val="000000"/>
              </a:solidFill>
              <a:latin typeface="Courier" charset="0"/>
              <a:ea typeface="ＭＳ Ｐゴシック" charset="-128"/>
              <a:cs typeface="ＭＳ Ｐゴシック" charset="-128"/>
            </a:endParaRPr>
          </a:p>
          <a:p>
            <a:pPr eaLnBrk="1">
              <a:lnSpc>
                <a:spcPct val="83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b="1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sync </a:t>
            </a:r>
            <a:r>
              <a:rPr lang="en-GB" sz="1800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register(name, pw:Password) {</a:t>
            </a:r>
          </a:p>
          <a:p>
            <a:pPr eaLnBrk="1">
              <a:lnSpc>
                <a:spcPct val="83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  </a:t>
            </a:r>
            <a:r>
              <a:rPr lang="en-GB" sz="1800" b="1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unless </a:t>
            </a:r>
            <a:r>
              <a:rPr lang="en-GB" sz="1800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(users.has?(name)) {</a:t>
            </a:r>
          </a:p>
          <a:p>
            <a:pPr eaLnBrk="1">
              <a:lnSpc>
                <a:spcPct val="83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    users(name) := {: pw, fails:0 :};</a:t>
            </a:r>
          </a:p>
          <a:p>
            <a:pPr eaLnBrk="1">
              <a:lnSpc>
                <a:spcPct val="83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  }</a:t>
            </a:r>
          </a:p>
          <a:p>
            <a:pPr eaLnBrk="1">
              <a:lnSpc>
                <a:spcPct val="83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}</a:t>
            </a:r>
          </a:p>
          <a:p>
            <a:pPr eaLnBrk="1">
              <a:lnSpc>
                <a:spcPct val="83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b="1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sync </a:t>
            </a:r>
            <a:r>
              <a:rPr lang="en-GB" sz="1800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confirm?(name, attempt:</a:t>
            </a:r>
            <a:r>
              <a:rPr lang="en-GB" sz="1800" b="1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) {</a:t>
            </a:r>
          </a:p>
          <a:p>
            <a:pPr eaLnBrk="1">
              <a:lnSpc>
                <a:spcPct val="83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  </a:t>
            </a:r>
            <a:r>
              <a:rPr lang="en-GB" sz="1800" b="1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if </a:t>
            </a:r>
            <a:r>
              <a:rPr lang="en-GB" sz="1800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(users(name) ~ {: pw :}) {</a:t>
            </a:r>
          </a:p>
          <a:p>
            <a:pPr eaLnBrk="1">
              <a:lnSpc>
                <a:spcPct val="83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    </a:t>
            </a:r>
            <a:r>
              <a:rPr lang="en-GB" sz="1800" b="1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if </a:t>
            </a:r>
            <a:r>
              <a:rPr lang="en-GB" sz="1800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(pw.is?(attempt)) </a:t>
            </a:r>
            <a:r>
              <a:rPr lang="en-GB" sz="1800" b="1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return </a:t>
            </a:r>
            <a:r>
              <a:rPr lang="en-GB" sz="1800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true;</a:t>
            </a:r>
          </a:p>
          <a:p>
            <a:pPr eaLnBrk="1">
              <a:lnSpc>
                <a:spcPct val="83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    </a:t>
            </a:r>
            <a:r>
              <a:rPr lang="en-GB" sz="1800" b="1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else </a:t>
            </a:r>
            <a:r>
              <a:rPr lang="en-GB" sz="1800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{</a:t>
            </a:r>
          </a:p>
          <a:p>
            <a:pPr eaLnBrk="1">
              <a:lnSpc>
                <a:spcPct val="83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      users(name).fails += 1;</a:t>
            </a:r>
          </a:p>
          <a:p>
            <a:pPr eaLnBrk="1">
              <a:lnSpc>
                <a:spcPct val="83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      </a:t>
            </a:r>
            <a:r>
              <a:rPr lang="en-GB" sz="1800" b="1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return </a:t>
            </a:r>
            <a:r>
              <a:rPr lang="en-GB" sz="1800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false;</a:t>
            </a:r>
          </a:p>
          <a:p>
            <a:pPr eaLnBrk="1">
              <a:lnSpc>
                <a:spcPct val="83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    }</a:t>
            </a:r>
          </a:p>
          <a:p>
            <a:pPr eaLnBrk="1">
              <a:lnSpc>
                <a:spcPct val="83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  } else {</a:t>
            </a:r>
            <a:r>
              <a:rPr lang="en-GB" sz="1800" b="1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return </a:t>
            </a:r>
            <a:r>
              <a:rPr lang="en-GB" sz="1800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false;}</a:t>
            </a:r>
          </a:p>
          <a:p>
            <a:pPr eaLnBrk="1">
              <a:lnSpc>
                <a:spcPct val="83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}</a:t>
            </a:r>
          </a:p>
          <a:p>
            <a:pPr eaLnBrk="1">
              <a:lnSpc>
                <a:spcPct val="83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sz="1800" dirty="0">
              <a:solidFill>
                <a:srgbClr val="000000"/>
              </a:solidFill>
              <a:latin typeface="Courier" charset="0"/>
              <a:ea typeface="ＭＳ Ｐゴシック" charset="-128"/>
              <a:cs typeface="ＭＳ Ｐゴシック" charset="-128"/>
            </a:endParaRPr>
          </a:p>
          <a:p>
            <a:pPr eaLnBrk="1">
              <a:lnSpc>
                <a:spcPct val="83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1800" b="1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sync </a:t>
            </a:r>
            <a:r>
              <a:rPr lang="en-GB" sz="1800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nFails(name) = (n </a:t>
            </a:r>
            <a:r>
              <a:rPr lang="en-GB" sz="1800" b="1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if </a:t>
            </a:r>
            <a:r>
              <a:rPr lang="en-GB" sz="1800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users(name)~{: fails:n :} </a:t>
            </a:r>
            <a:r>
              <a:rPr lang="en-GB" sz="1800" b="1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else null</a:t>
            </a:r>
            <a:r>
              <a:rPr lang="en-GB" sz="1800" dirty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);  </a:t>
            </a:r>
          </a:p>
        </p:txBody>
      </p:sp>
      <p:sp>
        <p:nvSpPr>
          <p:cNvPr id="45060" name="AutoShape 3"/>
          <p:cNvSpPr>
            <a:spLocks/>
          </p:cNvSpPr>
          <p:nvPr/>
        </p:nvSpPr>
        <p:spPr bwMode="auto">
          <a:xfrm>
            <a:off x="6411913" y="1189038"/>
            <a:ext cx="2336800" cy="354012"/>
          </a:xfrm>
          <a:prstGeom prst="borderCallout2">
            <a:avLst>
              <a:gd name="adj1" fmla="val 46125"/>
              <a:gd name="adj2" fmla="val -3861"/>
              <a:gd name="adj3" fmla="val 76324"/>
              <a:gd name="adj4" fmla="val -86042"/>
              <a:gd name="adj5" fmla="val 203806"/>
              <a:gd name="adj6" fmla="val -157944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  <a:tab pos="21717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Use module</a:t>
            </a:r>
          </a:p>
        </p:txBody>
      </p:sp>
      <p:sp>
        <p:nvSpPr>
          <p:cNvPr id="45061" name="AutoShape 4"/>
          <p:cNvSpPr>
            <a:spLocks/>
          </p:cNvSpPr>
          <p:nvPr/>
        </p:nvSpPr>
        <p:spPr bwMode="auto">
          <a:xfrm>
            <a:off x="6411913" y="1682750"/>
            <a:ext cx="3429000" cy="368300"/>
          </a:xfrm>
          <a:prstGeom prst="borderCallout2">
            <a:avLst>
              <a:gd name="adj1" fmla="val 46088"/>
              <a:gd name="adj2" fmla="val -2273"/>
              <a:gd name="adj3" fmla="val 111574"/>
              <a:gd name="adj4" fmla="val -60056"/>
              <a:gd name="adj5" fmla="val 213884"/>
              <a:gd name="adj6" fmla="val -73333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0" tIns="45000" rIns="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indexed by name, two data fields </a:t>
            </a:r>
          </a:p>
        </p:txBody>
      </p:sp>
      <p:sp>
        <p:nvSpPr>
          <p:cNvPr id="45062" name="AutoShape 5"/>
          <p:cNvSpPr>
            <a:spLocks/>
          </p:cNvSpPr>
          <p:nvPr/>
        </p:nvSpPr>
        <p:spPr bwMode="auto">
          <a:xfrm>
            <a:off x="6467475" y="3859213"/>
            <a:ext cx="1687513" cy="354012"/>
          </a:xfrm>
          <a:prstGeom prst="borderCallout2">
            <a:avLst>
              <a:gd name="adj1" fmla="val 46088"/>
              <a:gd name="adj2" fmla="val -5352"/>
              <a:gd name="adj3" fmla="val 25481"/>
              <a:gd name="adj4" fmla="val -196755"/>
              <a:gd name="adj5" fmla="val -56343"/>
              <a:gd name="adj6" fmla="val -205694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insert row</a:t>
            </a:r>
          </a:p>
        </p:txBody>
      </p:sp>
      <p:sp>
        <p:nvSpPr>
          <p:cNvPr id="45063" name="AutoShape 6"/>
          <p:cNvSpPr>
            <a:spLocks/>
          </p:cNvSpPr>
          <p:nvPr/>
        </p:nvSpPr>
        <p:spPr bwMode="auto">
          <a:xfrm>
            <a:off x="6446838" y="3408363"/>
            <a:ext cx="1687512" cy="354012"/>
          </a:xfrm>
          <a:prstGeom prst="borderCallout2">
            <a:avLst>
              <a:gd name="adj1" fmla="val 46088"/>
              <a:gd name="adj2" fmla="val -5352"/>
              <a:gd name="adj3" fmla="val 116648"/>
              <a:gd name="adj4" fmla="val -126625"/>
              <a:gd name="adj5" fmla="val 57662"/>
              <a:gd name="adj6" fmla="val -145208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abbrev. pw:pw</a:t>
            </a:r>
          </a:p>
        </p:txBody>
      </p:sp>
      <p:sp>
        <p:nvSpPr>
          <p:cNvPr id="45064" name="AutoShape 7"/>
          <p:cNvSpPr>
            <a:spLocks/>
          </p:cNvSpPr>
          <p:nvPr/>
        </p:nvSpPr>
        <p:spPr bwMode="auto">
          <a:xfrm>
            <a:off x="6484938" y="4356100"/>
            <a:ext cx="3319462" cy="354013"/>
          </a:xfrm>
          <a:prstGeom prst="borderCallout2">
            <a:avLst>
              <a:gd name="adj1" fmla="val 46088"/>
              <a:gd name="adj2" fmla="val -2708"/>
              <a:gd name="adj3" fmla="val 13194"/>
              <a:gd name="adj4" fmla="val -9185"/>
              <a:gd name="adj5" fmla="val 3347"/>
              <a:gd name="adj6" fmla="val -46278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test presence and bind pw</a:t>
            </a:r>
          </a:p>
        </p:txBody>
      </p:sp>
      <p:sp>
        <p:nvSpPr>
          <p:cNvPr id="45065" name="AutoShape 8"/>
          <p:cNvSpPr>
            <a:spLocks/>
          </p:cNvSpPr>
          <p:nvPr/>
        </p:nvSpPr>
        <p:spPr bwMode="auto">
          <a:xfrm>
            <a:off x="6467475" y="4811713"/>
            <a:ext cx="1687513" cy="354012"/>
          </a:xfrm>
          <a:prstGeom prst="borderCallout2">
            <a:avLst>
              <a:gd name="adj1" fmla="val 46088"/>
              <a:gd name="adj2" fmla="val -5352"/>
              <a:gd name="adj3" fmla="val 22333"/>
              <a:gd name="adj4" fmla="val -219435"/>
              <a:gd name="adj5" fmla="val -20301"/>
              <a:gd name="adj6" fmla="val -234583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method call</a:t>
            </a:r>
          </a:p>
        </p:txBody>
      </p:sp>
      <p:sp>
        <p:nvSpPr>
          <p:cNvPr id="45066" name="AutoShape 9"/>
          <p:cNvSpPr>
            <a:spLocks/>
          </p:cNvSpPr>
          <p:nvPr/>
        </p:nvSpPr>
        <p:spPr bwMode="auto">
          <a:xfrm>
            <a:off x="6480175" y="5276850"/>
            <a:ext cx="1687513" cy="354013"/>
          </a:xfrm>
          <a:prstGeom prst="borderCallout2">
            <a:avLst>
              <a:gd name="adj1" fmla="val 46088"/>
              <a:gd name="adj2" fmla="val -5352"/>
              <a:gd name="adj3" fmla="val 31977"/>
              <a:gd name="adj4" fmla="val -162343"/>
              <a:gd name="adj5" fmla="val -17153"/>
              <a:gd name="adj6" fmla="val -174736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mutate table</a:t>
            </a:r>
          </a:p>
        </p:txBody>
      </p:sp>
      <p:sp>
        <p:nvSpPr>
          <p:cNvPr id="45067" name="AutoShape 10"/>
          <p:cNvSpPr>
            <a:spLocks/>
          </p:cNvSpPr>
          <p:nvPr/>
        </p:nvSpPr>
        <p:spPr bwMode="auto">
          <a:xfrm>
            <a:off x="6446838" y="2932113"/>
            <a:ext cx="1687512" cy="354012"/>
          </a:xfrm>
          <a:prstGeom prst="borderCallout2">
            <a:avLst>
              <a:gd name="adj1" fmla="val 46088"/>
              <a:gd name="adj2" fmla="val -5352"/>
              <a:gd name="adj3" fmla="val 21722"/>
              <a:gd name="adj4" fmla="val -31616"/>
              <a:gd name="adj5" fmla="val 106903"/>
              <a:gd name="adj6" fmla="val -47449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record ctor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Auth server in Erlang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sz="half" idx="1"/>
          </p:nvPr>
        </p:nvSpPr>
        <p:spPr>
          <a:xfrm>
            <a:off x="696913" y="1341438"/>
            <a:ext cx="4308475" cy="57150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-module(au).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-export([startDB/0, encrypt/1, named/1, add/2, confirm/2, au/0, test/0]).</a:t>
            </a:r>
          </a:p>
          <a:p>
            <a:pPr>
              <a:buFont typeface="Wingdings" pitchFamily="-65" charset="2"/>
              <a:buNone/>
              <a:defRPr/>
            </a:pPr>
            <a:endParaRPr lang="en-US" sz="1000" dirty="0" smtClean="0"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-include_lib("stdlib/include/qlc.hrl").</a:t>
            </a:r>
          </a:p>
          <a:p>
            <a:pPr>
              <a:buFont typeface="Wingdings" pitchFamily="-65" charset="2"/>
              <a:buNone/>
              <a:defRPr/>
            </a:pPr>
            <a:endParaRPr lang="en-US" sz="1000" dirty="0" smtClean="0"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-record(authrec, {name, pw, fails}).</a:t>
            </a:r>
          </a:p>
          <a:p>
            <a:pPr>
              <a:buFont typeface="Wingdings" pitchFamily="-65" charset="2"/>
              <a:buNone/>
              <a:defRPr/>
            </a:pPr>
            <a:endParaRPr lang="en-US" sz="1000" dirty="0" smtClean="0"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encrypt(PW) -&gt; {crypt, PW}.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             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startDB() -&gt;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mnesia:create_schema([node()]),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mnesia:start(),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mnesia:create_table(authrec, [{attributes, record_info(fields, authrec)}]).</a:t>
            </a:r>
          </a:p>
          <a:p>
            <a:pPr>
              <a:buFont typeface="Wingdings" pitchFamily="-65" charset="2"/>
              <a:buNone/>
              <a:defRPr/>
            </a:pPr>
            <a:endParaRPr lang="en-US" sz="1000" dirty="0" smtClean="0"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do(Q) -&gt;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F = fun () -&gt; qlc:e(Q) end,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{atomic, Val} = mnesia:transaction(F),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Val.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             </a:t>
            </a:r>
          </a:p>
          <a:p>
            <a:pPr>
              <a:buFont typeface="Wingdings" pitchFamily="-65" charset="2"/>
              <a:buNone/>
              <a:defRPr/>
            </a:pPr>
            <a:endParaRPr lang="en-US" sz="1000" dirty="0" smtClean="0"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named(Name) -&gt;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do(qlc:q([E || E &lt;- mnesia:table(authrec), E#authrec.name == Name])).</a:t>
            </a:r>
          </a:p>
          <a:p>
            <a:pPr>
              <a:buFont typeface="Wingdings" pitchFamily="-65" charset="2"/>
              <a:buNone/>
              <a:defRPr/>
            </a:pPr>
            <a:endParaRPr lang="en-US" sz="1000" dirty="0" smtClean="0"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add(Name, CryptPW) -&gt;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InThereNow = named(Name),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if InThereNow == [] -&gt;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        New = #authrec{name=Name, pw=CryptPW, fails=0},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        F = fun ()  -&gt; mnesia:write(New) end,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        mnesia:transaction(F),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        true;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   true -&gt;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        false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end.</a:t>
            </a:r>
          </a:p>
          <a:p>
            <a:pPr>
              <a:buFont typeface="Wingdings" pitchFamily="-65" charset="2"/>
              <a:buNone/>
              <a:defRPr/>
            </a:pPr>
            <a:endParaRPr lang="en-US" sz="800" dirty="0" smtClean="0"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>
              <a:buFont typeface="Wingdings" pitchFamily="-65" charset="2"/>
              <a:buNone/>
              <a:defRPr/>
            </a:pPr>
            <a:r>
              <a:rPr lang="en-US" sz="8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5113" y="1341438"/>
            <a:ext cx="4310062" cy="57150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confirm(Name, ClearPW) -&gt;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TryPW = encrypt(ClearPW),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InThereNow = named(Name),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if 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InThereNow == [] -&gt; false;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true -&gt;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    [#authrec{name=Name,pw=RealPW,fails=Fails}] = InThereNow,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    if 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        RealPW == TryPW -&gt;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            true;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        true -&gt;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            New = #authrec{name=Name, pw=RealPW, fails = Fails+1},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            F = fun() -&gt; mnesia:write(New) end,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            mnesia:transaction(F),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            false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    end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end.</a:t>
            </a:r>
          </a:p>
          <a:p>
            <a:pPr>
              <a:buFont typeface="Wingdings" pitchFamily="-65" charset="2"/>
              <a:buNone/>
              <a:defRPr/>
            </a:pPr>
            <a:endParaRPr lang="en-US" sz="1000" dirty="0" smtClean="0">
              <a:latin typeface="Courier"/>
              <a:cs typeface="Courier"/>
            </a:endParaRP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% We really should use nonces or other reliable RPC stuff, but not now.</a:t>
            </a:r>
          </a:p>
          <a:p>
            <a:pPr>
              <a:buFont typeface="Wingdings" pitchFamily="-65" charset="2"/>
              <a:buNone/>
              <a:defRPr/>
            </a:pPr>
            <a:endParaRPr lang="en-US" sz="1000" dirty="0" smtClean="0">
              <a:latin typeface="Courier"/>
              <a:cs typeface="Courier"/>
            </a:endParaRP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au() -&gt;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receive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{register, Name, CryptedPW, From} -&gt;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    From ! add(Name, CryptedPW),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    au();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{confirm, Name, ClearPW, From} -&gt;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    From ! confirm(Name, ClearPW),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    au();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quit -&gt; false;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X  -&gt; io:format("au: cryptic ~w~n", [X]),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       au()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end.</a:t>
            </a:r>
          </a:p>
          <a:p>
            <a:pPr>
              <a:buFont typeface="Wingdings" pitchFamily="-65" charset="2"/>
              <a:buNone/>
              <a:defRPr/>
            </a:pPr>
            <a:endParaRPr lang="en-US" sz="1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040" y="270000"/>
            <a:ext cx="8608320" cy="126288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smtClean="0"/>
              <a:t>Aside: More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80" y="2941636"/>
            <a:ext cx="8772840" cy="3959203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err="1" smtClean="0"/>
              <a:t>Regexp</a:t>
            </a:r>
            <a:r>
              <a:rPr lang="en-US" dirty="0" smtClean="0"/>
              <a:t> matching: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err="1" smtClean="0">
                <a:latin typeface="Courier" charset="0"/>
              </a:rPr>
              <a:t>s</a:t>
            </a:r>
            <a:r>
              <a:rPr lang="en-US" dirty="0" smtClean="0">
                <a:latin typeface="Courier" charset="0"/>
              </a:rPr>
              <a:t> ~ </a:t>
            </a:r>
            <a:r>
              <a:rPr lang="en-US" dirty="0" err="1" smtClean="0">
                <a:latin typeface="Courier" charset="0"/>
              </a:rPr>
              <a:t>regexp</a:t>
            </a:r>
            <a:r>
              <a:rPr lang="en-US" dirty="0" smtClean="0">
                <a:latin typeface="Courier" charset="0"/>
              </a:rPr>
              <a:t> / [</a:t>
            </a:r>
            <a:r>
              <a:rPr lang="en-US" sz="2600" dirty="0" err="1" smtClean="0">
                <a:latin typeface="Courier" charset="0"/>
              </a:rPr>
              <a:t>β,γ,δ</a:t>
            </a:r>
            <a:r>
              <a:rPr lang="en-US" sz="2600" dirty="0" smtClean="0">
                <a:latin typeface="Courier" charset="0"/>
              </a:rPr>
              <a:t>]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Succeeds: 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If the string matches the </a:t>
            </a:r>
            <a:r>
              <a:rPr lang="en-US" dirty="0" err="1" smtClean="0"/>
              <a:t>regexp</a:t>
            </a:r>
            <a:endParaRPr lang="en-US" dirty="0" smtClean="0"/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And the first capture group matches </a:t>
            </a:r>
            <a:r>
              <a:rPr lang="en-US" sz="2600" dirty="0" err="1" smtClean="0">
                <a:latin typeface="Courier" charset="0"/>
              </a:rPr>
              <a:t>β</a:t>
            </a:r>
            <a:endParaRPr lang="en-US" sz="2600" dirty="0" smtClean="0">
              <a:latin typeface="Courier" charset="0"/>
            </a:endParaRP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And the second capture group matches </a:t>
            </a:r>
            <a:r>
              <a:rPr lang="en-US" sz="2600" dirty="0" err="1" smtClean="0">
                <a:latin typeface="Courier" charset="0"/>
              </a:rPr>
              <a:t>γ</a:t>
            </a:r>
            <a:endParaRPr lang="en-US" sz="2600" dirty="0" smtClean="0">
              <a:latin typeface="Courier" charset="0"/>
            </a:endParaRP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And the third capture group matches </a:t>
            </a:r>
            <a:r>
              <a:rPr lang="en-US" sz="2600" dirty="0" err="1" smtClean="0">
                <a:latin typeface="Courier" charset="0"/>
              </a:rPr>
              <a:t>δ</a:t>
            </a:r>
            <a:endParaRPr lang="en-US" sz="2600" dirty="0" smtClean="0">
              <a:latin typeface="Courier" charset="0"/>
            </a:endParaRP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And there are precisely three capture groups.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And </a:t>
            </a:r>
            <a:r>
              <a:rPr lang="en-US" sz="2200" dirty="0" smtClean="0">
                <a:latin typeface="Courier" charset="0"/>
              </a:rPr>
              <a:t>.</a:t>
            </a:r>
            <a:r>
              <a:rPr lang="en-US" sz="2200" dirty="0" err="1" smtClean="0">
                <a:latin typeface="Courier" charset="0"/>
              </a:rPr>
              <a:t>int(n</a:t>
            </a:r>
            <a:r>
              <a:rPr lang="en-US" sz="2200" dirty="0" smtClean="0">
                <a:latin typeface="Courier" charset="0"/>
              </a:rPr>
              <a:t>) </a:t>
            </a:r>
            <a:r>
              <a:rPr lang="en-US" dirty="0" smtClean="0"/>
              <a:t>binds </a:t>
            </a:r>
            <a:r>
              <a:rPr lang="en-US" dirty="0" err="1" smtClean="0"/>
              <a:t>n</a:t>
            </a:r>
            <a:r>
              <a:rPr lang="en-US" dirty="0" smtClean="0"/>
              <a:t> to </a:t>
            </a:r>
            <a:r>
              <a:rPr lang="en-US" dirty="0" err="1" smtClean="0"/>
              <a:t>int</a:t>
            </a:r>
            <a:r>
              <a:rPr lang="en-US" dirty="0" smtClean="0"/>
              <a:t> value of 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9312" y="1646237"/>
            <a:ext cx="4802066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 charset="0"/>
              </a:rPr>
              <a:t>"\\+([0-9]+)" / [.</a:t>
            </a:r>
            <a:r>
              <a:rPr lang="en-US" sz="2400" dirty="0" err="1" smtClean="0">
                <a:latin typeface="Courier" charset="0"/>
              </a:rPr>
              <a:t>int(n</a:t>
            </a:r>
            <a:r>
              <a:rPr lang="en-US" sz="2400" dirty="0" smtClean="0">
                <a:latin typeface="Courier" charset="0"/>
              </a:rPr>
              <a:t>)]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i="0"/>
              <a:t>The Fate of Scripts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963738"/>
            <a:ext cx="8772525" cy="4848225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Scripts don't stay small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Little utility programs get more features</a:t>
            </a:r>
            <a:r>
              <a:rPr lang="en-GB" i="1" dirty="0">
                <a:latin typeface="Arial" pitchFamily="-65" charset="0"/>
              </a:rPr>
              <a:t>.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Easy scripting ➠ not so robust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>
                <a:latin typeface="Arial" pitchFamily="-65" charset="0"/>
              </a:rPr>
              <a:t>Inefficient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>
                <a:latin typeface="Arial" pitchFamily="-65" charset="0"/>
              </a:rPr>
              <a:t>Hard </a:t>
            </a:r>
            <a:r>
              <a:rPr lang="en-GB" dirty="0">
                <a:latin typeface="Arial" pitchFamily="-65" charset="0"/>
              </a:rPr>
              <a:t>to maintain</a:t>
            </a:r>
            <a:endParaRPr lang="en-GB" dirty="0" smtClean="0">
              <a:latin typeface="Arial" pitchFamily="-65" charset="0"/>
            </a:endParaRP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 smtClean="0">
              <a:latin typeface="Arial" pitchFamily="-65" charset="0"/>
            </a:endParaRP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>
                <a:latin typeface="Arial" pitchFamily="-65" charset="0"/>
              </a:rPr>
              <a:t>Those </a:t>
            </a:r>
            <a:r>
              <a:rPr lang="en-GB" dirty="0">
                <a:latin typeface="Arial" pitchFamily="-65" charset="0"/>
              </a:rPr>
              <a:t>little scripting programs grow up to be monsters...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7340600" y="2614613"/>
            <a:ext cx="180975" cy="619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407988" algn="l"/>
              </a:tabLst>
            </a:pPr>
            <a:endParaRPr lang="en-GB">
              <a:solidFill>
                <a:srgbClr val="000000"/>
              </a:solidFill>
              <a:ea typeface="MS Gothic" charset="0"/>
              <a:cs typeface="MS Gothic" charset="0"/>
            </a:endParaRPr>
          </a:p>
          <a:p>
            <a:pPr>
              <a:tabLst>
                <a:tab pos="407988" algn="l"/>
              </a:tabLst>
            </a:pPr>
            <a:endParaRPr lang="en-GB">
              <a:solidFill>
                <a:srgbClr val="000000"/>
              </a:solidFill>
              <a:ea typeface="MS Gothic" charset="0"/>
              <a:cs typeface="MS 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Scripting vs. Robust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06513" y="1570038"/>
          <a:ext cx="7543800" cy="4297680"/>
        </p:xfrm>
        <a:graphic>
          <a:graphicData uri="http://schemas.openxmlformats.org/drawingml/2006/table">
            <a:tbl>
              <a:tblPr/>
              <a:tblGrid>
                <a:gridCol w="3771900"/>
                <a:gridCol w="37719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SCRIPTING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ROBUST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Coding Speed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dynamic typing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Reliability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static typing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Favor Common Cases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cons-cell lists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Favor General Cases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Java collections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Flexibility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Python objects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Straightforwardness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Java objects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Dynamic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eval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Static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code analysis &amp; refactoring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Convenience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open data structures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Abstraction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access control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Thorn’s Position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06513" y="1570038"/>
          <a:ext cx="7543800" cy="4297680"/>
        </p:xfrm>
        <a:graphic>
          <a:graphicData uri="http://schemas.openxmlformats.org/drawingml/2006/table">
            <a:tbl>
              <a:tblPr/>
              <a:tblGrid>
                <a:gridCol w="3771900"/>
                <a:gridCol w="37719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SCRIPTING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ROBUST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Coding Speed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dynamic typing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Reliability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static typing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Favor Common Cases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cons-cell lists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Favor General Cases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Java collections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Flexibility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Python objects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Straightforwardness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Java objects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Dynamic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eval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Static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code analysis &amp; refactoring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Convenience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open data structures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Abstraction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access control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0" name="AutoShape 4"/>
          <p:cNvSpPr>
            <a:spLocks noChangeArrowheads="1"/>
          </p:cNvSpPr>
          <p:nvPr/>
        </p:nvSpPr>
        <p:spPr bwMode="auto">
          <a:xfrm>
            <a:off x="1535113" y="2255838"/>
            <a:ext cx="5638800" cy="627062"/>
          </a:xfrm>
          <a:prstGeom prst="roundRect">
            <a:avLst>
              <a:gd name="adj" fmla="val 199"/>
            </a:avLst>
          </a:prstGeom>
          <a:solidFill>
            <a:srgbClr val="33CC66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1" name="AutoShape 4"/>
          <p:cNvSpPr>
            <a:spLocks noChangeArrowheads="1"/>
          </p:cNvSpPr>
          <p:nvPr/>
        </p:nvSpPr>
        <p:spPr bwMode="auto">
          <a:xfrm>
            <a:off x="1535112" y="3017838"/>
            <a:ext cx="5029199" cy="627062"/>
          </a:xfrm>
          <a:prstGeom prst="roundRect">
            <a:avLst>
              <a:gd name="adj" fmla="val 199"/>
            </a:avLst>
          </a:prstGeom>
          <a:solidFill>
            <a:srgbClr val="33CC66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2" name="AutoShape 4"/>
          <p:cNvSpPr>
            <a:spLocks noChangeArrowheads="1"/>
          </p:cNvSpPr>
          <p:nvPr/>
        </p:nvSpPr>
        <p:spPr bwMode="auto">
          <a:xfrm>
            <a:off x="2830513" y="3703638"/>
            <a:ext cx="3733800" cy="627062"/>
          </a:xfrm>
          <a:prstGeom prst="roundRect">
            <a:avLst>
              <a:gd name="adj" fmla="val 199"/>
            </a:avLst>
          </a:prstGeom>
          <a:solidFill>
            <a:srgbClr val="33CC66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3" name="AutoShape 4"/>
          <p:cNvSpPr>
            <a:spLocks noChangeArrowheads="1"/>
          </p:cNvSpPr>
          <p:nvPr/>
        </p:nvSpPr>
        <p:spPr bwMode="auto">
          <a:xfrm>
            <a:off x="2830513" y="4465638"/>
            <a:ext cx="3733800" cy="627062"/>
          </a:xfrm>
          <a:prstGeom prst="roundRect">
            <a:avLst>
              <a:gd name="adj" fmla="val 199"/>
            </a:avLst>
          </a:prstGeom>
          <a:solidFill>
            <a:srgbClr val="33CC66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4" name="AutoShape 4"/>
          <p:cNvSpPr>
            <a:spLocks noChangeArrowheads="1"/>
          </p:cNvSpPr>
          <p:nvPr/>
        </p:nvSpPr>
        <p:spPr bwMode="auto">
          <a:xfrm>
            <a:off x="1687513" y="5227638"/>
            <a:ext cx="4876800" cy="627062"/>
          </a:xfrm>
          <a:prstGeom prst="roundRect">
            <a:avLst>
              <a:gd name="adj" fmla="val 199"/>
            </a:avLst>
          </a:prstGeom>
          <a:solidFill>
            <a:srgbClr val="33CC66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5" name="TextBox 8"/>
          <p:cNvSpPr txBox="1">
            <a:spLocks noChangeArrowheads="1"/>
          </p:cNvSpPr>
          <p:nvPr/>
        </p:nvSpPr>
        <p:spPr bwMode="auto">
          <a:xfrm>
            <a:off x="1382713" y="6370638"/>
            <a:ext cx="67246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The Art of Thorn: Better than zero-sum tradeoffs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Example: Distribution/Concurrency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963738"/>
            <a:ext cx="8772525" cy="4848225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err="1">
                <a:latin typeface="Arial" pitchFamily="-65" charset="0"/>
              </a:rPr>
              <a:t>Scriptily</a:t>
            </a:r>
            <a:r>
              <a:rPr lang="en-GB" dirty="0">
                <a:latin typeface="Arial" pitchFamily="-65" charset="0"/>
              </a:rPr>
              <a:t>: 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Easy construction of </a:t>
            </a:r>
            <a:r>
              <a:rPr lang="en-GB" i="1" dirty="0">
                <a:latin typeface="Arial" pitchFamily="-65" charset="0"/>
              </a:rPr>
              <a:t>components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Lightweight syntax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Primitives for messaging.</a:t>
            </a:r>
            <a:endParaRPr lang="en-GB" dirty="0" smtClean="0">
              <a:latin typeface="Arial" pitchFamily="-65" charset="0"/>
            </a:endParaRP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mtClean="0">
                <a:latin typeface="Arial" pitchFamily="-65" charset="0"/>
              </a:rPr>
              <a:t>Much data </a:t>
            </a:r>
            <a:r>
              <a:rPr lang="en-GB" dirty="0">
                <a:latin typeface="Arial" pitchFamily="-65" charset="0"/>
              </a:rPr>
              <a:t>is transmissible.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Robustly: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Isolation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Single thread per component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Messages passed by </a:t>
            </a:r>
            <a:r>
              <a:rPr lang="en-GB" i="1" dirty="0">
                <a:latin typeface="Arial" pitchFamily="-65" charset="0"/>
              </a:rPr>
              <a:t>value </a:t>
            </a:r>
            <a:r>
              <a:rPr lang="en-GB" dirty="0">
                <a:latin typeface="Arial" pitchFamily="-65" charset="0"/>
              </a:rPr>
              <a:t>(</a:t>
            </a:r>
            <a:r>
              <a:rPr lang="en-GB" dirty="0" smtClean="0">
                <a:latin typeface="Arial" pitchFamily="-65" charset="0"/>
              </a:rPr>
              <a:t>copied)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Localized faults; no propagation of exceptions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/>
              <a:t>Ping-Pong Game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5912" y="1265237"/>
            <a:ext cx="5562600" cy="34290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1">
              <a:lnSpc>
                <a:spcPct val="83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fun </a:t>
            </a:r>
            <a:r>
              <a:rPr lang="en-GB" sz="2000" dirty="0" err="1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pp(name</a:t>
            </a:r>
            <a:r>
              <a:rPr lang="en-GB" sz="2000" dirty="0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) = </a:t>
            </a:r>
            <a:r>
              <a:rPr lang="en-GB" sz="2000" b="1" dirty="0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spawn </a:t>
            </a:r>
            <a:r>
              <a:rPr lang="en-GB" sz="2000" dirty="0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{</a:t>
            </a:r>
          </a:p>
          <a:p>
            <a:pPr eaLnBrk="1">
              <a:lnSpc>
                <a:spcPct val="83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dirty="0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  </a:t>
            </a:r>
            <a:r>
              <a:rPr lang="en-GB" sz="2000" b="1" dirty="0" err="1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var</a:t>
            </a:r>
            <a:r>
              <a:rPr lang="en-GB" sz="2000" b="1" dirty="0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other;</a:t>
            </a:r>
          </a:p>
          <a:p>
            <a:pPr eaLnBrk="1">
              <a:lnSpc>
                <a:spcPct val="83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dirty="0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  </a:t>
            </a:r>
            <a:r>
              <a:rPr lang="en-GB" sz="2000" b="1" dirty="0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sync </a:t>
            </a:r>
            <a:r>
              <a:rPr lang="en-GB" sz="2000" dirty="0" err="1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playWith(p</a:t>
            </a:r>
            <a:r>
              <a:rPr lang="en-GB" sz="2000" dirty="0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) { other := </a:t>
            </a:r>
            <a:r>
              <a:rPr lang="en-GB" sz="2000" dirty="0" err="1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p</a:t>
            </a:r>
            <a:r>
              <a:rPr lang="en-GB" sz="2000" dirty="0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; }</a:t>
            </a:r>
          </a:p>
          <a:p>
            <a:pPr eaLnBrk="1">
              <a:lnSpc>
                <a:spcPct val="83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  </a:t>
            </a:r>
            <a:r>
              <a:rPr lang="en-GB" sz="2000" b="1" dirty="0" err="1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async</a:t>
            </a:r>
            <a:r>
              <a:rPr lang="en-GB" sz="2000" b="1" dirty="0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volley(n</a:t>
            </a:r>
            <a:r>
              <a:rPr lang="en-GB" sz="2000" dirty="0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) { </a:t>
            </a:r>
          </a:p>
          <a:p>
            <a:pPr eaLnBrk="1">
              <a:lnSpc>
                <a:spcPct val="83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dirty="0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    if (</a:t>
            </a:r>
            <a:r>
              <a:rPr lang="en-GB" sz="2000" dirty="0" err="1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n</a:t>
            </a:r>
            <a:r>
              <a:rPr lang="en-GB" sz="2000" dirty="0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 &gt;0) {</a:t>
            </a:r>
          </a:p>
          <a:p>
            <a:pPr eaLnBrk="1">
              <a:lnSpc>
                <a:spcPct val="83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dirty="0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        </a:t>
            </a:r>
            <a:r>
              <a:rPr lang="en-GB" sz="2000" dirty="0" err="1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println("$name</a:t>
            </a:r>
            <a:r>
              <a:rPr lang="en-GB" sz="2000" dirty="0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 hits.");</a:t>
            </a:r>
          </a:p>
          <a:p>
            <a:pPr eaLnBrk="1">
              <a:lnSpc>
                <a:spcPct val="83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dirty="0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        other &lt;-- volley(n-1);    </a:t>
            </a:r>
          </a:p>
          <a:p>
            <a:pPr eaLnBrk="1">
              <a:lnSpc>
                <a:spcPct val="83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dirty="0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    } </a:t>
            </a:r>
          </a:p>
          <a:p>
            <a:pPr eaLnBrk="1">
              <a:lnSpc>
                <a:spcPct val="83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dirty="0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  }</a:t>
            </a:r>
          </a:p>
          <a:p>
            <a:pPr eaLnBrk="1">
              <a:lnSpc>
                <a:spcPct val="83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dirty="0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  </a:t>
            </a:r>
            <a:r>
              <a:rPr lang="en-GB" sz="2000" b="1" dirty="0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body</a:t>
            </a:r>
            <a:r>
              <a:rPr lang="en-GB" sz="2000" dirty="0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{ </a:t>
            </a:r>
            <a:r>
              <a:rPr lang="en-GB" sz="2000" b="1" dirty="0" err="1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while</a:t>
            </a:r>
            <a:r>
              <a:rPr lang="en-GB" sz="2000" dirty="0" err="1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(</a:t>
            </a:r>
            <a:r>
              <a:rPr lang="en-GB" sz="2000" b="1" dirty="0" err="1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true</a:t>
            </a:r>
            <a:r>
              <a:rPr lang="en-GB" sz="2000" dirty="0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) </a:t>
            </a:r>
            <a:r>
              <a:rPr lang="en-GB" sz="2000" b="1" dirty="0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serve</a:t>
            </a:r>
            <a:r>
              <a:rPr lang="en-GB" sz="2000" dirty="0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; }</a:t>
            </a:r>
          </a:p>
          <a:p>
            <a:pPr eaLnBrk="1">
              <a:lnSpc>
                <a:spcPct val="83000"/>
              </a:lnSpc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dirty="0" smtClean="0">
                <a:solidFill>
                  <a:srgbClr val="000000"/>
                </a:solidFill>
                <a:latin typeface="Courier" charset="0"/>
                <a:ea typeface="ＭＳ Ｐゴシック" charset="-128"/>
                <a:cs typeface="ＭＳ Ｐゴシック" charset="-128"/>
              </a:rPr>
              <a:t>};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15912" y="4846637"/>
            <a:ext cx="5562600" cy="1600200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round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1800" marR="0" lvl="0" indent="-323850" algn="l" defTabSz="457200" rtl="0" eaLnBrk="1" fontAlgn="base" latinLnBrk="0" hangingPunct="0">
              <a:lnSpc>
                <a:spcPct val="83000"/>
              </a:lnSpc>
              <a:spcBef>
                <a:spcPts val="400"/>
              </a:spcBef>
              <a:spcAft>
                <a:spcPct val="0"/>
              </a:spcAft>
              <a:buClr>
                <a:srgbClr val="E6E6E6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-128"/>
                <a:cs typeface="ＭＳ Ｐゴシック" charset="-128"/>
              </a:rPr>
              <a:t>ping =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-128"/>
                <a:cs typeface="ＭＳ Ｐゴシック" charset="-128"/>
              </a:rPr>
              <a:t>pp("Ping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-128"/>
                <a:cs typeface="ＭＳ Ｐゴシック" charset="-128"/>
              </a:rPr>
              <a:t>"); </a:t>
            </a:r>
          </a:p>
          <a:p>
            <a:pPr marL="431800" marR="0" lvl="0" indent="-323850" algn="l" defTabSz="457200" rtl="0" eaLnBrk="1" fontAlgn="base" latinLnBrk="0" hangingPunct="0">
              <a:lnSpc>
                <a:spcPct val="83000"/>
              </a:lnSpc>
              <a:spcBef>
                <a:spcPts val="400"/>
              </a:spcBef>
              <a:spcAft>
                <a:spcPct val="0"/>
              </a:spcAft>
              <a:buClr>
                <a:srgbClr val="E6E6E6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-128"/>
                <a:cs typeface="ＭＳ Ｐゴシック" charset="-128"/>
              </a:rPr>
              <a:t>pong =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-128"/>
                <a:cs typeface="ＭＳ Ｐゴシック" charset="-128"/>
              </a:rPr>
              <a:t>pp("Pong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-128"/>
                <a:cs typeface="ＭＳ Ｐゴシック" charset="-128"/>
              </a:rPr>
              <a:t>");</a:t>
            </a:r>
          </a:p>
          <a:p>
            <a:pPr marL="431800" marR="0" lvl="0" indent="-323850" algn="l" defTabSz="457200" rtl="0" eaLnBrk="1" fontAlgn="base" latinLnBrk="0" hangingPunct="0">
              <a:lnSpc>
                <a:spcPct val="83000"/>
              </a:lnSpc>
              <a:spcBef>
                <a:spcPts val="400"/>
              </a:spcBef>
              <a:spcAft>
                <a:spcPct val="0"/>
              </a:spcAft>
              <a:buClr>
                <a:srgbClr val="E6E6E6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-128"/>
                <a:cs typeface="ＭＳ Ｐゴシック" charset="-128"/>
              </a:rPr>
              <a:t>ping &lt;-&gt;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-128"/>
                <a:cs typeface="ＭＳ Ｐゴシック" charset="-128"/>
              </a:rPr>
              <a:t>playWith(pong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-128"/>
                <a:cs typeface="ＭＳ Ｐゴシック" charset="-128"/>
              </a:rPr>
              <a:t>);</a:t>
            </a:r>
          </a:p>
          <a:p>
            <a:pPr marL="431800" marR="0" lvl="0" indent="-323850" algn="l" defTabSz="457200" rtl="0" eaLnBrk="1" fontAlgn="base" latinLnBrk="0" hangingPunct="0">
              <a:lnSpc>
                <a:spcPct val="83000"/>
              </a:lnSpc>
              <a:spcBef>
                <a:spcPts val="400"/>
              </a:spcBef>
              <a:spcAft>
                <a:spcPct val="0"/>
              </a:spcAft>
              <a:buClr>
                <a:srgbClr val="E6E6E6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-128"/>
                <a:cs typeface="ＭＳ Ｐゴシック" charset="-128"/>
              </a:rPr>
              <a:t>pong &lt;-&gt;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-128"/>
                <a:cs typeface="ＭＳ Ｐゴシック" charset="-128"/>
              </a:rPr>
              <a:t>playWith(ping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-128"/>
                <a:cs typeface="ＭＳ Ｐゴシック" charset="-128"/>
              </a:rPr>
              <a:t>);</a:t>
            </a:r>
          </a:p>
          <a:p>
            <a:pPr marL="431800" marR="0" lvl="0" indent="-323850" algn="l" defTabSz="457200" rtl="0" eaLnBrk="1" fontAlgn="base" latinLnBrk="0" hangingPunct="0">
              <a:lnSpc>
                <a:spcPct val="83000"/>
              </a:lnSpc>
              <a:spcBef>
                <a:spcPts val="400"/>
              </a:spcBef>
              <a:spcAft>
                <a:spcPct val="0"/>
              </a:spcAft>
              <a:buClr>
                <a:srgbClr val="E6E6E6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-128"/>
                <a:cs typeface="ＭＳ Ｐゴシック" charset="-128"/>
              </a:rPr>
              <a:t>ping &lt;-- volley(6);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40512" y="1646237"/>
            <a:ext cx="762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02712" y="2179637"/>
            <a:ext cx="762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Pong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9712" y="1112837"/>
            <a:ext cx="762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8" name="Bent Arrow 7"/>
          <p:cNvSpPr/>
          <p:nvPr/>
        </p:nvSpPr>
        <p:spPr bwMode="auto">
          <a:xfrm flipV="1">
            <a:off x="8088312" y="1493837"/>
            <a:ext cx="822960" cy="2057400"/>
          </a:xfrm>
          <a:prstGeom prst="ben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9" name="Bent Arrow 8"/>
          <p:cNvSpPr/>
          <p:nvPr/>
        </p:nvSpPr>
        <p:spPr bwMode="auto">
          <a:xfrm flipH="1" flipV="1">
            <a:off x="7478712" y="1493837"/>
            <a:ext cx="822960" cy="1524000"/>
          </a:xfrm>
          <a:prstGeom prst="ben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0" name="Rectangle 9"/>
          <p:cNvSpPr/>
          <p:nvPr/>
        </p:nvSpPr>
        <p:spPr bwMode="auto">
          <a:xfrm>
            <a:off x="6945311" y="2103437"/>
            <a:ext cx="157655" cy="457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65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-6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231312" y="2636837"/>
            <a:ext cx="141890" cy="411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65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-65" charset="0"/>
            </a:endParaRPr>
          </a:p>
        </p:txBody>
      </p:sp>
      <p:sp>
        <p:nvSpPr>
          <p:cNvPr id="13" name="Bent Arrow 12"/>
          <p:cNvSpPr/>
          <p:nvPr/>
        </p:nvSpPr>
        <p:spPr bwMode="auto">
          <a:xfrm flipH="1" flipV="1">
            <a:off x="7478712" y="1646237"/>
            <a:ext cx="822960" cy="2438400"/>
          </a:xfrm>
          <a:prstGeom prst="ben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5" name="TextBox 14"/>
          <p:cNvSpPr txBox="1"/>
          <p:nvPr/>
        </p:nvSpPr>
        <p:spPr>
          <a:xfrm>
            <a:off x="7707312" y="2713037"/>
            <a:ext cx="342341" cy="18466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pong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0800000" flipV="1">
            <a:off x="8316912" y="3246437"/>
            <a:ext cx="342341" cy="18466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ping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3512" y="3779837"/>
            <a:ext cx="85585" cy="18466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6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7478712" y="4313237"/>
            <a:ext cx="1600200" cy="41911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1" name="Right Arrow 20"/>
          <p:cNvSpPr/>
          <p:nvPr/>
        </p:nvSpPr>
        <p:spPr bwMode="auto">
          <a:xfrm flipH="1">
            <a:off x="7478712" y="4709477"/>
            <a:ext cx="1600200" cy="41911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3" name="Right Arrow 22"/>
          <p:cNvSpPr/>
          <p:nvPr/>
        </p:nvSpPr>
        <p:spPr bwMode="auto">
          <a:xfrm>
            <a:off x="7478712" y="5105717"/>
            <a:ext cx="1600200" cy="41911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4" name="Right Arrow 23"/>
          <p:cNvSpPr/>
          <p:nvPr/>
        </p:nvSpPr>
        <p:spPr bwMode="auto">
          <a:xfrm flipH="1">
            <a:off x="7478712" y="5501957"/>
            <a:ext cx="1600200" cy="41911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5" name="Right Arrow 24"/>
          <p:cNvSpPr/>
          <p:nvPr/>
        </p:nvSpPr>
        <p:spPr bwMode="auto">
          <a:xfrm>
            <a:off x="7478712" y="5898197"/>
            <a:ext cx="1600200" cy="41911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6" name="Right Arrow 25"/>
          <p:cNvSpPr/>
          <p:nvPr/>
        </p:nvSpPr>
        <p:spPr bwMode="auto">
          <a:xfrm flipH="1">
            <a:off x="7478712" y="6294437"/>
            <a:ext cx="1600200" cy="41911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7" name="TextBox 26"/>
          <p:cNvSpPr txBox="1"/>
          <p:nvPr/>
        </p:nvSpPr>
        <p:spPr>
          <a:xfrm>
            <a:off x="8316912" y="6446837"/>
            <a:ext cx="85585" cy="18466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16912" y="6065837"/>
            <a:ext cx="85585" cy="18466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16912" y="5608637"/>
            <a:ext cx="85585" cy="18466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16912" y="5227637"/>
            <a:ext cx="85585" cy="18466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3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16912" y="4846637"/>
            <a:ext cx="85585" cy="18466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4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16912" y="4389437"/>
            <a:ext cx="85585" cy="18466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5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Rounded Rectangular Callout 32"/>
          <p:cNvSpPr/>
          <p:nvPr/>
        </p:nvSpPr>
        <p:spPr bwMode="auto">
          <a:xfrm>
            <a:off x="6107112" y="1189037"/>
            <a:ext cx="2667000" cy="457200"/>
          </a:xfrm>
          <a:prstGeom prst="wedgeRoundRectCallout">
            <a:avLst>
              <a:gd name="adj1" fmla="val -188491"/>
              <a:gd name="adj2" fmla="val 73876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65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-65" charset="0"/>
              </a:rPr>
              <a:t>Local state: other player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itchFamily="-65" charset="0"/>
            </a:endParaRPr>
          </a:p>
        </p:txBody>
      </p:sp>
      <p:sp>
        <p:nvSpPr>
          <p:cNvPr id="34" name="Rounded Rectangular Callout 33"/>
          <p:cNvSpPr/>
          <p:nvPr/>
        </p:nvSpPr>
        <p:spPr bwMode="auto">
          <a:xfrm>
            <a:off x="6107112" y="1722437"/>
            <a:ext cx="2667000" cy="457200"/>
          </a:xfrm>
          <a:prstGeom prst="wedgeRoundRectCallout">
            <a:avLst>
              <a:gd name="adj1" fmla="val -71031"/>
              <a:gd name="adj2" fmla="val 18316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65" charset="2"/>
              <a:buNone/>
              <a:tabLst/>
            </a:pPr>
            <a:r>
              <a:rPr lang="en-US" dirty="0" smtClean="0"/>
              <a:t>RPC to set other player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itchFamily="-65" charset="0"/>
            </a:endParaRPr>
          </a:p>
        </p:txBody>
      </p:sp>
      <p:sp>
        <p:nvSpPr>
          <p:cNvPr id="35" name="Rounded Rectangular Callout 34"/>
          <p:cNvSpPr/>
          <p:nvPr/>
        </p:nvSpPr>
        <p:spPr bwMode="auto">
          <a:xfrm>
            <a:off x="6107112" y="2713037"/>
            <a:ext cx="2667000" cy="457200"/>
          </a:xfrm>
          <a:prstGeom prst="wedgeRoundRectCallout">
            <a:avLst>
              <a:gd name="adj1" fmla="val -154364"/>
              <a:gd name="adj2" fmla="val -118267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65" charset="2"/>
              <a:buNone/>
              <a:tabLst/>
            </a:pPr>
            <a:r>
              <a:rPr lang="en-US" dirty="0" smtClean="0"/>
              <a:t>Message: hit the ball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itchFamily="-65" charset="0"/>
            </a:endParaRPr>
          </a:p>
        </p:txBody>
      </p:sp>
      <p:sp>
        <p:nvSpPr>
          <p:cNvPr id="36" name="Rounded Rectangular Callout 35"/>
          <p:cNvSpPr/>
          <p:nvPr/>
        </p:nvSpPr>
        <p:spPr bwMode="auto">
          <a:xfrm>
            <a:off x="6107112" y="4237037"/>
            <a:ext cx="2667000" cy="457200"/>
          </a:xfrm>
          <a:prstGeom prst="wedgeRoundRectCallout">
            <a:avLst>
              <a:gd name="adj1" fmla="val -106745"/>
              <a:gd name="adj2" fmla="val -58078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65" charset="2"/>
              <a:buNone/>
              <a:tabLst/>
            </a:pPr>
            <a:r>
              <a:rPr lang="en-US" dirty="0" smtClean="0"/>
              <a:t>Respond to all </a:t>
            </a:r>
            <a:r>
              <a:rPr lang="en-US" dirty="0" err="1" smtClean="0"/>
              <a:t>msgs</a:t>
            </a:r>
            <a:r>
              <a:rPr lang="en-US" dirty="0" smtClean="0"/>
              <a:t>.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itchFamily="-65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65" charset="2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65" charset="2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pitchFamily="-65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11664</TotalTime>
  <Words>4922</Words>
  <Application>Microsoft Macintosh PowerPoint</Application>
  <PresentationFormat>Custom</PresentationFormat>
  <Paragraphs>769</Paragraphs>
  <Slides>45</Slides>
  <Notes>26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Slide 1</vt:lpstr>
      <vt:lpstr>The Points of Thorn</vt:lpstr>
      <vt:lpstr>Thorn Features</vt:lpstr>
      <vt:lpstr>Scripting: Word Frequency</vt:lpstr>
      <vt:lpstr>The Fate of Scripts</vt:lpstr>
      <vt:lpstr>Scripting vs. Robust</vt:lpstr>
      <vt:lpstr>Thorn’s Position</vt:lpstr>
      <vt:lpstr>Example: Distribution/Concurrency</vt:lpstr>
      <vt:lpstr>Ping-Pong Game</vt:lpstr>
      <vt:lpstr>Example: Types</vt:lpstr>
      <vt:lpstr>FORTRAN's Typing Tripod</vt:lpstr>
      <vt:lpstr>Types and Assertions</vt:lpstr>
      <vt:lpstr>Patterns and  Types</vt:lpstr>
      <vt:lpstr>Patterns are everywhere</vt:lpstr>
      <vt:lpstr>Patterns</vt:lpstr>
      <vt:lpstr>Is-it-there Idiom, 1</vt:lpstr>
      <vt:lpstr>Is-it-there Idiom, 2</vt:lpstr>
      <vt:lpstr>Is-it-there Idiom, 3</vt:lpstr>
      <vt:lpstr>Fine Points of +</vt:lpstr>
      <vt:lpstr>Matching and Scopes</vt:lpstr>
      <vt:lpstr>Example: Instance Variables</vt:lpstr>
      <vt:lpstr>Cheeper – mini-Twitter in Thorn</vt:lpstr>
      <vt:lpstr>Cheeper example</vt:lpstr>
      <vt:lpstr>Flow of Cheeper</vt:lpstr>
      <vt:lpstr>Client-Server Style Communication</vt:lpstr>
      <vt:lpstr>Structuring Constructs</vt:lpstr>
      <vt:lpstr>Client Code</vt:lpstr>
      <vt:lpstr>Client Code – Main Loop</vt:lpstr>
      <vt:lpstr>Use of &lt;-&gt;</vt:lpstr>
      <vt:lpstr>Server Code</vt:lpstr>
      <vt:lpstr>Tables </vt:lpstr>
      <vt:lpstr>Records</vt:lpstr>
      <vt:lpstr>Records to Objects</vt:lpstr>
      <vt:lpstr>Chirping</vt:lpstr>
      <vt:lpstr>Queries: sorting</vt:lpstr>
      <vt:lpstr>And that's Cheeper </vt:lpstr>
      <vt:lpstr>Status</vt:lpstr>
      <vt:lpstr>Conclusion</vt:lpstr>
      <vt:lpstr>Backup Slides</vt:lpstr>
      <vt:lpstr>Authorization Client</vt:lpstr>
      <vt:lpstr>Precedents</vt:lpstr>
      <vt:lpstr>Thorn vs. Erlang</vt:lpstr>
      <vt:lpstr>Authorization Server</vt:lpstr>
      <vt:lpstr>Auth server in Erlang</vt:lpstr>
      <vt:lpstr>Aside: More Pattern Matching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Bard Bloom</cp:lastModifiedBy>
  <cp:revision>295</cp:revision>
  <dcterms:created xsi:type="dcterms:W3CDTF">2010-02-08T14:36:35Z</dcterms:created>
  <dcterms:modified xsi:type="dcterms:W3CDTF">2010-02-08T20:06:33Z</dcterms:modified>
</cp:coreProperties>
</file>