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88" r:id="rId2"/>
    <p:sldId id="290" r:id="rId3"/>
    <p:sldId id="291" r:id="rId4"/>
    <p:sldId id="304" r:id="rId5"/>
    <p:sldId id="256" r:id="rId6"/>
    <p:sldId id="30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303" r:id="rId15"/>
    <p:sldId id="264" r:id="rId16"/>
    <p:sldId id="265" r:id="rId17"/>
    <p:sldId id="293" r:id="rId18"/>
    <p:sldId id="266" r:id="rId19"/>
    <p:sldId id="267" r:id="rId20"/>
    <p:sldId id="269" r:id="rId21"/>
    <p:sldId id="270" r:id="rId22"/>
    <p:sldId id="271" r:id="rId23"/>
    <p:sldId id="272" r:id="rId24"/>
    <p:sldId id="305" r:id="rId25"/>
    <p:sldId id="273" r:id="rId26"/>
    <p:sldId id="294" r:id="rId27"/>
    <p:sldId id="274" r:id="rId28"/>
    <p:sldId id="276" r:id="rId29"/>
    <p:sldId id="277" r:id="rId30"/>
    <p:sldId id="292" r:id="rId31"/>
    <p:sldId id="280" r:id="rId32"/>
    <p:sldId id="279" r:id="rId33"/>
    <p:sldId id="281" r:id="rId34"/>
    <p:sldId id="282" r:id="rId35"/>
    <p:sldId id="283" r:id="rId36"/>
    <p:sldId id="284" r:id="rId37"/>
    <p:sldId id="285" r:id="rId38"/>
    <p:sldId id="286" r:id="rId39"/>
    <p:sldId id="301" r:id="rId40"/>
    <p:sldId id="306" r:id="rId41"/>
    <p:sldId id="307" r:id="rId42"/>
    <p:sldId id="295" r:id="rId43"/>
    <p:sldId id="296" r:id="rId44"/>
    <p:sldId id="297" r:id="rId45"/>
    <p:sldId id="298" r:id="rId46"/>
    <p:sldId id="299" r:id="rId47"/>
    <p:sldId id="300" r:id="rId4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35" Type="http://schemas.openxmlformats.org/officeDocument/2006/relationships/slide" Target="slides/slide34.xml"/><Relationship Id="rId51" Type="http://schemas.openxmlformats.org/officeDocument/2006/relationships/printerSettings" Target="printerSettings/printerSettings1.bin"/><Relationship Id="rId55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esProps" Target="presProps.xml"/><Relationship Id="rId54" Type="http://schemas.openxmlformats.org/officeDocument/2006/relationships/theme" Target="theme/theme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D2EC0-6D64-3B42-B93F-3A7BE310169F}" type="datetimeFigureOut">
              <a:rPr lang="en-US" smtClean="0"/>
              <a:pPr/>
              <a:t>10/28/09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B694-4025-F648-AED7-700A29B7C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9640" y="965880"/>
            <a:ext cx="5072760" cy="34815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86460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3688" y="965200"/>
            <a:ext cx="4645025" cy="3482975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1202400" y="4785120"/>
            <a:ext cx="5373360" cy="3774240"/>
          </a:xfrm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282575"/>
            <a:ext cx="8607425" cy="1262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0880" y="282240"/>
            <a:ext cx="8608320" cy="1262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880" y="1963080"/>
            <a:ext cx="8772840" cy="4937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724320" y="7076880"/>
            <a:ext cx="9355320" cy="96840"/>
          </a:xfrm>
          <a:prstGeom prst="rect">
            <a:avLst/>
          </a:prstGeom>
          <a:solidFill>
            <a:srgbClr val="FF9966"/>
          </a:solidFill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987200" y="7289280"/>
            <a:ext cx="8092440" cy="96840"/>
          </a:xfrm>
          <a:prstGeom prst="rect">
            <a:avLst/>
          </a:prstGeom>
          <a:solidFill>
            <a:srgbClr val="FF9966"/>
          </a:solidFill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buNone/>
        <a:defRPr sz="4000" b="1" i="1" kern="0">
          <a:solidFill>
            <a:srgbClr val="FF9966"/>
          </a:solidFill>
          <a:latin typeface="Albany"/>
          <a:ea typeface="+mj-ea"/>
          <a:cs typeface="+mj-cs"/>
        </a:defRPr>
      </a:lvl1pPr>
    </p:titleStyle>
    <p:bodyStyle>
      <a:lvl1pPr marL="108000" indent="324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3200" u="none" kern="0">
          <a:solidFill>
            <a:srgbClr val="E6E6E6"/>
          </a:solidFill>
          <a:latin typeface="Thorndale"/>
          <a:ea typeface="+mn-ea"/>
          <a:cs typeface="+mn-cs"/>
        </a:defRPr>
      </a:lvl1pPr>
      <a:lvl2pPr marL="576000" indent="288000" algn="l" defTabSz="914400" rtl="0" eaLnBrk="1" latinLnBrk="0" hangingPunct="1">
        <a:buClr>
          <a:srgbClr val="E6E6E6"/>
        </a:buClr>
        <a:buSzPct val="75000"/>
        <a:buFont typeface="StarSymbol"/>
        <a:buChar char="–"/>
        <a:defRPr sz="2800" u="none" kern="0" spc="0">
          <a:solidFill>
            <a:srgbClr val="E6E6E6"/>
          </a:solidFill>
          <a:latin typeface="Thorndale"/>
          <a:ea typeface="+mn-ea"/>
          <a:cs typeface="+mn-cs"/>
        </a:defRPr>
      </a:lvl2pPr>
      <a:lvl3pPr marL="1080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400" u="none" kern="0" spc="0">
          <a:solidFill>
            <a:srgbClr val="E6E6E6"/>
          </a:solidFill>
          <a:latin typeface="Thorndale"/>
          <a:ea typeface="+mn-ea"/>
          <a:cs typeface="+mn-cs"/>
        </a:defRPr>
      </a:lvl3pPr>
      <a:lvl4pPr marL="1512000" indent="216000" algn="l" defTabSz="914400" rtl="0" eaLnBrk="1" latinLnBrk="0" hangingPunct="1">
        <a:buClr>
          <a:srgbClr val="E6E6E6"/>
        </a:buClr>
        <a:buSzPct val="75000"/>
        <a:buFont typeface="StarSymbol"/>
        <a:buChar char="–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4pPr>
      <a:lvl5pPr marL="1944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5pPr>
      <a:lvl6pPr marL="2376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6pPr>
      <a:lvl7pPr marL="2808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7pPr>
      <a:lvl8pPr marL="3240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8pPr>
      <a:lvl9pPr marL="3672000" indent="216000" algn="l" defTabSz="914400" rtl="0" eaLnBrk="1" latinLnBrk="0" hangingPunct="1">
        <a:buClr>
          <a:srgbClr val="E6E6E6"/>
        </a:buClr>
        <a:buSzPct val="45000"/>
        <a:buFont typeface="StarSymbol"/>
        <a:buChar char="●"/>
        <a:defRPr sz="2000" u="none" kern="0" spc="0">
          <a:solidFill>
            <a:srgbClr val="E6E6E6"/>
          </a:solidFill>
          <a:latin typeface="Thorndale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96913" y="1951038"/>
            <a:ext cx="8772525" cy="4848225"/>
          </a:xfrm>
        </p:spPr>
        <p:txBody>
          <a:bodyPr anchor="ctr"/>
          <a:lstStyle/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4400" dirty="0" smtClean="0">
                <a:solidFill>
                  <a:srgbClr val="CCCCCC"/>
                </a:solidFill>
                <a:latin typeface="+mj-lt"/>
                <a:ea typeface="+mn-ea"/>
              </a:rPr>
              <a:t>DEMO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4000" dirty="0" smtClean="0">
                <a:solidFill>
                  <a:srgbClr val="CCCCCC"/>
                </a:solidFill>
                <a:latin typeface="+mj-lt"/>
                <a:ea typeface="+mn-ea"/>
              </a:rPr>
              <a:t>Thorn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2200" b="1" i="1" dirty="0" smtClean="0">
                <a:solidFill>
                  <a:srgbClr val="CCCCCC"/>
                </a:solidFill>
                <a:latin typeface="+mj-lt"/>
                <a:ea typeface="Helvetica" pitchFamily="-65" charset="0"/>
                <a:cs typeface="Helvetica" pitchFamily="-65" charset="0"/>
              </a:rPr>
              <a:t> Robust, Concurrent, Extensible Scripting on the JVM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Arial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Bard Bloom, John Field (IBM)‏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Nathaniel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Nystrom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(U.T. Arlington)‏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Johan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Ostlund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,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Gregor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Richards, Jan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Vitek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(Purdue)‏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Rok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Strniša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(Cambridge)‏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Tobias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Wrigstad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(Stockholm University)‏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Group query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2636836"/>
            <a:ext cx="8772840" cy="41736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Construct a table (dictionary, map)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Key: </a:t>
            </a:r>
            <a:r>
              <a:rPr lang="en-US" sz="2000" dirty="0" err="1" smtClean="0">
                <a:latin typeface="Courier Bold" charset="0"/>
              </a:rPr>
              <a:t>t</a:t>
            </a:r>
            <a:r>
              <a:rPr lang="en-US" sz="2000" dirty="0" smtClean="0">
                <a:latin typeface="Courier Bold" charset="0"/>
              </a:rPr>
              <a:t> = </a:t>
            </a:r>
            <a:r>
              <a:rPr lang="en-US" dirty="0" smtClean="0"/>
              <a:t>the </a:t>
            </a:r>
            <a:r>
              <a:rPr lang="en-US" dirty="0" err="1" smtClean="0"/>
              <a:t>dieroll</a:t>
            </a:r>
            <a:r>
              <a:rPr lang="en-US" dirty="0" smtClean="0"/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Value: </a:t>
            </a:r>
            <a:r>
              <a:rPr lang="en-US" sz="2000" dirty="0" err="1" smtClean="0">
                <a:latin typeface="Courier Bold" charset="0"/>
              </a:rPr>
              <a:t>s</a:t>
            </a:r>
            <a:r>
              <a:rPr lang="en-US" sz="2000" dirty="0" smtClean="0">
                <a:latin typeface="Courier Bold" charset="0"/>
              </a:rPr>
              <a:t> =</a:t>
            </a:r>
            <a:r>
              <a:rPr lang="en-US" dirty="0" smtClean="0"/>
              <a:t> one "*" for each time </a:t>
            </a:r>
            <a:r>
              <a:rPr lang="en-US" sz="2000" dirty="0" err="1" smtClean="0">
                <a:latin typeface="Courier Bold" charset="0"/>
              </a:rPr>
              <a:t>t</a:t>
            </a:r>
            <a:r>
              <a:rPr lang="en-US" dirty="0" smtClean="0"/>
              <a:t> was rolled.</a:t>
            </a:r>
          </a:p>
          <a:p>
            <a:pPr marL="396000" indent="-288000">
              <a:buFont typeface="StarSymbol"/>
              <a:buChar char="–"/>
            </a:pPr>
            <a:r>
              <a:rPr lang="en-US" dirty="0" smtClean="0"/>
              <a:t>Equivalently:</a:t>
            </a:r>
            <a:endParaRPr lang="en-US" dirty="0" smtClean="0"/>
          </a:p>
          <a:p>
            <a:pPr marL="396000" indent="-288000">
              <a:buFont typeface="StarSymbol"/>
              <a:buChar char="–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9312" y="1646237"/>
            <a:ext cx="586406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stars = </a:t>
            </a:r>
            <a:r>
              <a:rPr lang="en-US" b="1" dirty="0" smtClean="0">
                <a:latin typeface="Courier Bold" charset="0"/>
              </a:rPr>
              <a:t>%</a:t>
            </a:r>
            <a:r>
              <a:rPr lang="en-US" b="1" dirty="0" err="1" smtClean="0">
                <a:latin typeface="Courier Bold" charset="0"/>
              </a:rPr>
              <a:t>group</a:t>
            </a:r>
            <a:r>
              <a:rPr lang="en-US" dirty="0" err="1" smtClean="0">
                <a:latin typeface="Courier Bold" charset="0"/>
              </a:rPr>
              <a:t>(t</a:t>
            </a:r>
            <a:r>
              <a:rPr lang="en-US" dirty="0" smtClean="0">
                <a:latin typeface="Courier Bold" charset="0"/>
              </a:rPr>
              <a:t> = roll())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{</a:t>
            </a:r>
            <a:r>
              <a:rPr lang="en-US" dirty="0" err="1" smtClean="0">
                <a:latin typeface="Courier Bold" charset="0"/>
              </a:rPr>
              <a:t>s</a:t>
            </a:r>
            <a:r>
              <a:rPr lang="en-US" dirty="0" smtClean="0">
                <a:latin typeface="Courier Bold" charset="0"/>
              </a:rPr>
              <a:t> = %list "*"; | </a:t>
            </a:r>
            <a:r>
              <a:rPr lang="en-US" b="1" dirty="0" smtClean="0">
                <a:latin typeface="Courier Bold" charset="0"/>
              </a:rPr>
              <a:t>for </a:t>
            </a:r>
            <a:r>
              <a:rPr lang="en-US" dirty="0" err="1" smtClean="0">
                <a:latin typeface="Courier Bold" charset="0"/>
              </a:rPr>
              <a:t>i</a:t>
            </a:r>
            <a:r>
              <a:rPr lang="en-US" dirty="0" smtClean="0">
                <a:latin typeface="Courier Bold" charset="0"/>
              </a:rPr>
              <a:t> &lt;- 1 .. </a:t>
            </a:r>
            <a:r>
              <a:rPr lang="en-US" dirty="0" err="1" smtClean="0">
                <a:latin typeface="Courier Bold" charset="0"/>
              </a:rPr>
              <a:t>nRolls</a:t>
            </a:r>
            <a:r>
              <a:rPr lang="en-US" dirty="0" smtClean="0">
                <a:latin typeface="Courier Bold" charset="0"/>
              </a:rPr>
              <a:t>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1712" y="4618037"/>
            <a:ext cx="766485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stars = </a:t>
            </a:r>
            <a:r>
              <a:rPr lang="en-US" dirty="0" err="1" smtClean="0">
                <a:latin typeface="Courier"/>
                <a:cs typeface="Courier"/>
              </a:rPr>
              <a:t>table(t){var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;};</a:t>
            </a:r>
          </a:p>
          <a:p>
            <a:pPr marL="396000" indent="-288000">
              <a:buNone/>
            </a:pPr>
            <a:r>
              <a:rPr lang="en-US" dirty="0" err="1" smtClean="0">
                <a:latin typeface="Courier"/>
                <a:cs typeface="Courier"/>
              </a:rPr>
              <a:t>for(i</a:t>
            </a:r>
            <a:r>
              <a:rPr lang="en-US" dirty="0" smtClean="0">
                <a:latin typeface="Courier"/>
                <a:cs typeface="Courier"/>
              </a:rPr>
              <a:t> &lt;- 1 .. </a:t>
            </a:r>
            <a:r>
              <a:rPr lang="en-US" dirty="0" err="1" smtClean="0">
                <a:latin typeface="Courier"/>
                <a:cs typeface="Courier"/>
              </a:rPr>
              <a:t>nRolls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 = roll();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if (</a:t>
            </a:r>
            <a:r>
              <a:rPr lang="en-US" dirty="0" err="1" smtClean="0">
                <a:latin typeface="Courier"/>
                <a:cs typeface="Courier"/>
              </a:rPr>
              <a:t>stars.has?(t</a:t>
            </a:r>
            <a:r>
              <a:rPr lang="en-US" dirty="0" smtClean="0">
                <a:latin typeface="Courier"/>
                <a:cs typeface="Courier"/>
              </a:rPr>
              <a:t>)) </a:t>
            </a:r>
            <a:r>
              <a:rPr lang="en-US" dirty="0" err="1" smtClean="0">
                <a:latin typeface="Courier"/>
                <a:cs typeface="Courier"/>
              </a:rPr>
              <a:t>stars(t).s</a:t>
            </a:r>
            <a:r>
              <a:rPr lang="en-US" dirty="0" smtClean="0">
                <a:latin typeface="Courier"/>
                <a:cs typeface="Courier"/>
              </a:rPr>
              <a:t> := </a:t>
            </a:r>
            <a:r>
              <a:rPr lang="en-US" dirty="0" err="1" smtClean="0">
                <a:latin typeface="Courier"/>
                <a:cs typeface="Courier"/>
              </a:rPr>
              <a:t>stars(t).s</a:t>
            </a:r>
            <a:r>
              <a:rPr lang="en-US" dirty="0" smtClean="0">
                <a:latin typeface="Courier"/>
                <a:cs typeface="Courier"/>
              </a:rPr>
              <a:t> @ ["*"]; 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  else </a:t>
            </a:r>
            <a:r>
              <a:rPr lang="en-US" dirty="0" err="1" smtClean="0">
                <a:latin typeface="Courier"/>
                <a:cs typeface="Courier"/>
              </a:rPr>
              <a:t>stars(t</a:t>
            </a:r>
            <a:r>
              <a:rPr lang="en-US" dirty="0" smtClean="0">
                <a:latin typeface="Courier"/>
                <a:cs typeface="Courier"/>
              </a:rPr>
              <a:t>) := {: 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: ["*"] :};</a:t>
            </a:r>
          </a:p>
          <a:p>
            <a:pPr marL="396000" indent="-28800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Printing the Bar Graph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3551236"/>
            <a:ext cx="8772840" cy="32592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Ordinary loop over a numeric range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An ordinary </a:t>
            </a:r>
            <a:r>
              <a:rPr lang="en-US" sz="2800" dirty="0" err="1" smtClean="0">
                <a:latin typeface="Courier Bold" charset="0"/>
              </a:rPr>
              <a:t>println</a:t>
            </a:r>
            <a:r>
              <a:rPr lang="en-US" sz="2800" dirty="0" smtClean="0"/>
              <a:t>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C-</a:t>
            </a:r>
            <a:r>
              <a:rPr lang="en-US" sz="2800" dirty="0" err="1" smtClean="0"/>
              <a:t>ish</a:t>
            </a:r>
            <a:r>
              <a:rPr lang="en-US" sz="2800" dirty="0" smtClean="0"/>
              <a:t> formatting operations.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lang="en-US" sz="2800" dirty="0" smtClean="0">
              <a:latin typeface="Courier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312" y="1874837"/>
            <a:ext cx="5089805" cy="14773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err="1" smtClean="0">
                <a:latin typeface="Courier Bold" charset="0"/>
              </a:rPr>
              <a:t>for</a:t>
            </a:r>
            <a:r>
              <a:rPr lang="en-US" dirty="0" err="1" smtClean="0">
                <a:latin typeface="Courier Bold" charset="0"/>
              </a:rPr>
              <a:t>(i</a:t>
            </a:r>
            <a:r>
              <a:rPr lang="en-US" dirty="0" smtClean="0">
                <a:latin typeface="Courier Bold" charset="0"/>
              </a:rPr>
              <a:t> &lt;-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..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* </a:t>
            </a:r>
            <a:r>
              <a:rPr lang="en-US" dirty="0" err="1" smtClean="0">
                <a:latin typeface="Courier Bold" charset="0"/>
              </a:rPr>
              <a:t>nSides</a:t>
            </a:r>
            <a:r>
              <a:rPr lang="en-US" dirty="0" smtClean="0">
                <a:latin typeface="Courier Bold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println("%3d ".</a:t>
            </a:r>
            <a:r>
              <a:rPr lang="en-US" dirty="0" err="1" smtClean="0">
                <a:latin typeface="Courier Bold" charset="0"/>
              </a:rPr>
              <a:t>format(i</a:t>
            </a:r>
            <a:r>
              <a:rPr lang="en-US" dirty="0" smtClean="0">
                <a:latin typeface="Courier Bold" charset="0"/>
              </a:rPr>
              <a:t>) +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/* … */ );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Full of Stars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2484436"/>
            <a:ext cx="8772840" cy="43260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/>
              <a:t>Pythonian</a:t>
            </a:r>
            <a:r>
              <a:rPr lang="en-US" sz="2800" dirty="0" smtClean="0"/>
              <a:t> if-else expression, but...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stars(i</a:t>
            </a:r>
            <a:r>
              <a:rPr lang="en-US" sz="2800" dirty="0" smtClean="0">
                <a:latin typeface="Courier Bold" charset="0"/>
              </a:rPr>
              <a:t>) = </a:t>
            </a:r>
            <a:r>
              <a:rPr lang="en-US" sz="2800" dirty="0" smtClean="0"/>
              <a:t>table lookup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Courier Bold" charset="0"/>
              </a:rPr>
              <a:t>~ = </a:t>
            </a:r>
            <a:r>
              <a:rPr lang="en-US" sz="2800" dirty="0" smtClean="0"/>
              <a:t>pattern match returning Boolean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Unlike '=', no errors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Courier Bold" charset="0"/>
              </a:rPr>
              <a:t>{:</a:t>
            </a:r>
            <a:r>
              <a:rPr lang="en-US" sz="2800" dirty="0" err="1" smtClean="0">
                <a:latin typeface="Courier Bold" charset="0"/>
              </a:rPr>
              <a:t>s</a:t>
            </a:r>
            <a:r>
              <a:rPr lang="en-US" sz="2800" dirty="0" smtClean="0">
                <a:latin typeface="Courier Bold" charset="0"/>
              </a:rPr>
              <a:t>:} </a:t>
            </a:r>
            <a:r>
              <a:rPr lang="en-US" sz="2800" dirty="0" smtClean="0"/>
              <a:t>pattern for "has an </a:t>
            </a:r>
            <a:r>
              <a:rPr lang="en-US" sz="2800" dirty="0" err="1" smtClean="0">
                <a:latin typeface="Courier Bold" charset="0"/>
              </a:rPr>
              <a:t>s</a:t>
            </a:r>
            <a:r>
              <a:rPr lang="en-US" sz="2800" dirty="0" smtClean="0"/>
              <a:t> field, bind it to </a:t>
            </a:r>
            <a:r>
              <a:rPr lang="en-US" sz="2800" dirty="0" err="1" smtClean="0">
                <a:latin typeface="Courier Bold" charset="0"/>
              </a:rPr>
              <a:t>s</a:t>
            </a:r>
            <a:r>
              <a:rPr lang="en-US" sz="2800" dirty="0" smtClean="0"/>
              <a:t>"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err="1" smtClean="0">
                <a:latin typeface="Courier Bold" charset="0"/>
              </a:rPr>
              <a:t>s</a:t>
            </a:r>
            <a:r>
              <a:rPr lang="en-US" dirty="0" smtClean="0"/>
              <a:t> will be a list of "*"</a:t>
            </a:r>
            <a:r>
              <a:rPr lang="en-US" dirty="0" err="1" smtClean="0"/>
              <a:t>s</a:t>
            </a:r>
            <a:r>
              <a:rPr lang="en-US" dirty="0" smtClean="0"/>
              <a:t>.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s</a:t>
            </a:r>
            <a:r>
              <a:rPr lang="en-US" sz="2800" dirty="0" smtClean="0"/>
              <a:t> is available in the true-branch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 charset="0"/>
              </a:rPr>
              <a:t>s.cat</a:t>
            </a:r>
            <a:r>
              <a:rPr lang="en-US" sz="2800" dirty="0" smtClean="0"/>
              <a:t> concatenates the "*"</a:t>
            </a:r>
            <a:r>
              <a:rPr lang="en-US" sz="2800" dirty="0" err="1" smtClean="0"/>
              <a:t>s</a:t>
            </a:r>
            <a:r>
              <a:rPr lang="en-US" sz="2800" dirty="0" smtClean="0"/>
              <a:t> in </a:t>
            </a:r>
            <a:r>
              <a:rPr lang="en-US" sz="2800" dirty="0" err="1" smtClean="0">
                <a:latin typeface="Courier Bold" charset="0"/>
              </a:rPr>
              <a:t>s</a:t>
            </a:r>
            <a:r>
              <a:rPr lang="en-US" sz="2800" dirty="0" smtClean="0"/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So, this is a string of stars.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1712" y="1341437"/>
            <a:ext cx="5505371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err="1" smtClean="0">
                <a:latin typeface="Courier Bold" charset="0"/>
              </a:rPr>
              <a:t>for</a:t>
            </a:r>
            <a:r>
              <a:rPr lang="en-US" dirty="0" err="1" smtClean="0">
                <a:latin typeface="Courier Bold" charset="0"/>
              </a:rPr>
              <a:t>(i</a:t>
            </a:r>
            <a:r>
              <a:rPr lang="en-US" dirty="0" smtClean="0">
                <a:latin typeface="Courier Bold" charset="0"/>
              </a:rPr>
              <a:t> &lt;-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.. </a:t>
            </a:r>
            <a:r>
              <a:rPr lang="en-US" dirty="0" err="1" smtClean="0">
                <a:latin typeface="Courier Bold" charset="0"/>
              </a:rPr>
              <a:t>nDice</a:t>
            </a:r>
            <a:r>
              <a:rPr lang="en-US" dirty="0" smtClean="0">
                <a:latin typeface="Courier Bold" charset="0"/>
              </a:rPr>
              <a:t> * </a:t>
            </a:r>
            <a:r>
              <a:rPr lang="en-US" dirty="0" err="1" smtClean="0">
                <a:latin typeface="Courier Bold" charset="0"/>
              </a:rPr>
              <a:t>nSides</a:t>
            </a:r>
            <a:r>
              <a:rPr lang="en-US" dirty="0" smtClean="0">
                <a:latin typeface="Courier Bold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println("%3d ".</a:t>
            </a:r>
            <a:r>
              <a:rPr lang="en-US" dirty="0" err="1" smtClean="0">
                <a:latin typeface="Courier Bold" charset="0"/>
              </a:rPr>
              <a:t>format(i</a:t>
            </a:r>
            <a:r>
              <a:rPr lang="en-US" dirty="0" smtClean="0">
                <a:latin typeface="Courier Bold" charset="0"/>
              </a:rPr>
              <a:t>) +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(</a:t>
            </a:r>
            <a:r>
              <a:rPr lang="en-US" dirty="0" err="1" smtClean="0">
                <a:latin typeface="Courier Bold" charset="0"/>
              </a:rPr>
              <a:t>s.cat</a:t>
            </a:r>
            <a:r>
              <a:rPr lang="en-US" dirty="0" smtClean="0">
                <a:latin typeface="Courier Bold" charset="0"/>
              </a:rPr>
              <a:t> </a:t>
            </a:r>
            <a:r>
              <a:rPr lang="en-US" b="1" dirty="0" smtClean="0">
                <a:latin typeface="Courier Bold" charset="0"/>
              </a:rPr>
              <a:t>if </a:t>
            </a:r>
            <a:r>
              <a:rPr lang="en-US" dirty="0" err="1" smtClean="0">
                <a:latin typeface="Courier Bold" charset="0"/>
              </a:rPr>
              <a:t>stars(i</a:t>
            </a:r>
            <a:r>
              <a:rPr lang="en-US" dirty="0" smtClean="0">
                <a:latin typeface="Courier Bold" charset="0"/>
              </a:rPr>
              <a:t>) ~ {:</a:t>
            </a:r>
            <a:r>
              <a:rPr lang="en-US" dirty="0" err="1" smtClean="0">
                <a:latin typeface="Courier Bold" charset="0"/>
              </a:rPr>
              <a:t>s</a:t>
            </a:r>
            <a:r>
              <a:rPr lang="en-US" dirty="0" smtClean="0">
                <a:latin typeface="Courier Bold" charset="0"/>
              </a:rPr>
              <a:t>:} </a:t>
            </a:r>
            <a:r>
              <a:rPr lang="en-US" b="1" dirty="0" smtClean="0">
                <a:latin typeface="Courier Bold" charset="0"/>
              </a:rPr>
              <a:t>else </a:t>
            </a:r>
            <a:r>
              <a:rPr lang="en-US" dirty="0" smtClean="0">
                <a:latin typeface="Courier Bold" charset="0"/>
              </a:rPr>
              <a:t>""));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480" y="38556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Example II: The MMORPG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b="1" dirty="0" smtClean="0"/>
              <a:t>M</a:t>
            </a:r>
            <a:r>
              <a:rPr lang="en-US" dirty="0" smtClean="0"/>
              <a:t>inimalist </a:t>
            </a:r>
            <a:r>
              <a:rPr lang="en-US" b="1" dirty="0" smtClean="0"/>
              <a:t>M</a:t>
            </a:r>
            <a:r>
              <a:rPr lang="en-US" dirty="0" smtClean="0"/>
              <a:t>ultiplayer </a:t>
            </a:r>
            <a:r>
              <a:rPr lang="en-US" b="1" dirty="0" smtClean="0"/>
              <a:t>O</a:t>
            </a:r>
            <a:r>
              <a:rPr lang="en-US" dirty="0" smtClean="0"/>
              <a:t>n-line </a:t>
            </a:r>
            <a:r>
              <a:rPr lang="en-US" b="1" dirty="0" smtClean="0"/>
              <a:t>R</a:t>
            </a:r>
            <a:r>
              <a:rPr lang="en-US" dirty="0" smtClean="0"/>
              <a:t>ole-</a:t>
            </a:r>
            <a:r>
              <a:rPr lang="en-US" b="1" dirty="0" smtClean="0"/>
              <a:t>P</a:t>
            </a:r>
            <a:r>
              <a:rPr lang="en-US" dirty="0" smtClean="0"/>
              <a:t>laying </a:t>
            </a:r>
            <a:r>
              <a:rPr lang="en-US" b="1" dirty="0" smtClean="0"/>
              <a:t>G</a:t>
            </a:r>
            <a:r>
              <a:rPr lang="en-US" dirty="0" smtClean="0"/>
              <a:t>ame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Adverbial Ping-pong.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You get to describe how you hit the ball: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Ping serves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happily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Pong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tiredly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Ping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eagerly</a:t>
            </a:r>
            <a:r>
              <a:rPr lang="en-US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Pong returns the ball </a:t>
            </a:r>
            <a:r>
              <a:rPr lang="en-US" i="1" u="sng" dirty="0" smtClean="0">
                <a:uFill>
                  <a:solidFill>
                    <a:srgbClr val="000000"/>
                  </a:solidFill>
                </a:uFill>
              </a:rPr>
              <a:t>by bouncing it off her head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MMORPG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MMORPG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4280760" cy="49377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600" b="1" dirty="0" smtClean="0">
                <a:latin typeface="Courier" charset="0"/>
              </a:rPr>
              <a:t>spawn </a:t>
            </a:r>
            <a:r>
              <a:rPr lang="en-US" sz="1600" dirty="0" smtClean="0">
                <a:latin typeface="Courier" charset="0"/>
              </a:rPr>
              <a:t>ping {</a:t>
            </a:r>
          </a:p>
          <a:p>
            <a:pPr marL="432000" indent="-324000">
              <a:buNone/>
              <a:tabLst/>
            </a:pPr>
            <a:r>
              <a:rPr lang="en-US" sz="1600" b="1" dirty="0" err="1" smtClean="0">
                <a:latin typeface="Courier" charset="0"/>
              </a:rPr>
              <a:t>var</a:t>
            </a:r>
            <a:r>
              <a:rPr lang="en-US" sz="1600" b="1" dirty="0" smtClean="0">
                <a:latin typeface="Courier" charset="0"/>
              </a:rPr>
              <a:t> </a:t>
            </a:r>
            <a:r>
              <a:rPr lang="en-US" sz="1600" dirty="0" smtClean="0">
                <a:latin typeface="Courier" charset="0"/>
              </a:rPr>
              <a:t>done := false;</a:t>
            </a:r>
          </a:p>
          <a:p>
            <a:pPr marL="432000" indent="-324000">
              <a:buNone/>
              <a:tabLst/>
            </a:pPr>
            <a:r>
              <a:rPr lang="en-US" sz="1600" b="1" dirty="0" smtClean="0">
                <a:latin typeface="Courier" charset="0"/>
              </a:rPr>
              <a:t>body</a:t>
            </a:r>
            <a:r>
              <a:rPr lang="en-US" sz="1600" dirty="0" smtClean="0">
                <a:latin typeface="Courier" charset="0"/>
              </a:rPr>
              <a:t>{ 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[name, </a:t>
            </a:r>
            <a:r>
              <a:rPr lang="en-US" sz="1600" dirty="0" err="1" smtClean="0">
                <a:latin typeface="Courier" charset="0"/>
              </a:rPr>
              <a:t>otherURI</a:t>
            </a:r>
            <a:r>
              <a:rPr lang="en-US" sz="1600" dirty="0" smtClean="0">
                <a:latin typeface="Courier" charset="0"/>
              </a:rPr>
              <a:t>] = </a:t>
            </a:r>
            <a:r>
              <a:rPr lang="en-US" sz="1600" dirty="0" err="1" smtClean="0">
                <a:latin typeface="Courier" charset="0"/>
              </a:rPr>
              <a:t>argv</a:t>
            </a:r>
            <a:r>
              <a:rPr lang="en-US" sz="1600" dirty="0" smtClean="0">
                <a:latin typeface="Courier" charset="0"/>
              </a:rPr>
              <a:t>();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dirty="0" err="1" smtClean="0">
                <a:latin typeface="Courier" charset="0"/>
              </a:rPr>
              <a:t>otherSite</a:t>
            </a:r>
            <a:r>
              <a:rPr lang="en-US" sz="1600" dirty="0" smtClean="0">
                <a:latin typeface="Courier" charset="0"/>
              </a:rPr>
              <a:t> = </a:t>
            </a:r>
            <a:r>
              <a:rPr lang="en-US" sz="1600" dirty="0" err="1" smtClean="0">
                <a:latin typeface="Courier" charset="0"/>
              </a:rPr>
              <a:t>site(otherURI</a:t>
            </a:r>
            <a:r>
              <a:rPr lang="en-US" sz="16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b="1" dirty="0" smtClean="0">
                <a:latin typeface="Courier" charset="0"/>
              </a:rPr>
              <a:t>fun </a:t>
            </a:r>
            <a:r>
              <a:rPr lang="en-US" sz="1600" dirty="0" err="1" smtClean="0">
                <a:latin typeface="Courier" charset="0"/>
              </a:rPr>
              <a:t>play(hit</a:t>
            </a:r>
            <a:r>
              <a:rPr lang="en-US" sz="16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</a:t>
            </a:r>
            <a:r>
              <a:rPr lang="en-US" sz="1600" dirty="0" err="1" smtClean="0">
                <a:latin typeface="Courier" charset="0"/>
              </a:rPr>
              <a:t>advly</a:t>
            </a:r>
            <a:r>
              <a:rPr lang="en-US" sz="1600" dirty="0" smtClean="0">
                <a:latin typeface="Courier" charset="0"/>
              </a:rPr>
              <a:t> = </a:t>
            </a:r>
            <a:r>
              <a:rPr lang="en-US" sz="1600" dirty="0" err="1" smtClean="0">
                <a:latin typeface="Courier" charset="0"/>
              </a:rPr>
              <a:t>readln("Hit</a:t>
            </a:r>
            <a:r>
              <a:rPr lang="en-US" sz="1600" dirty="0" smtClean="0">
                <a:latin typeface="Courier" charset="0"/>
              </a:rPr>
              <a:t> how?");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done := </a:t>
            </a:r>
            <a:r>
              <a:rPr lang="en-US" sz="1600" dirty="0" err="1" smtClean="0">
                <a:latin typeface="Courier" charset="0"/>
              </a:rPr>
              <a:t>advly</a:t>
            </a:r>
            <a:r>
              <a:rPr lang="en-US" sz="1600" dirty="0" smtClean="0">
                <a:latin typeface="Courier" charset="0"/>
              </a:rPr>
              <a:t> == "";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</a:t>
            </a:r>
            <a:r>
              <a:rPr lang="en-US" sz="1600" b="1" dirty="0" smtClean="0">
                <a:latin typeface="Courier" charset="0"/>
              </a:rPr>
              <a:t>if </a:t>
            </a:r>
            <a:r>
              <a:rPr lang="en-US" sz="1600" dirty="0" smtClean="0">
                <a:latin typeface="Courier" charset="0"/>
              </a:rPr>
              <a:t>(done) 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println("You</a:t>
            </a:r>
            <a:r>
              <a:rPr lang="en-US" sz="1600" dirty="0" smtClean="0">
                <a:latin typeface="Courier" charset="0"/>
              </a:rPr>
              <a:t> lose!");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otherSite</a:t>
            </a:r>
            <a:r>
              <a:rPr lang="en-US" sz="1600" dirty="0" smtClean="0">
                <a:latin typeface="Courier" charset="0"/>
              </a:rPr>
              <a:t> &lt;&lt;&lt; null;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</a:t>
            </a:r>
            <a:r>
              <a:rPr lang="en-US" sz="1600" b="1" dirty="0" smtClean="0">
                <a:latin typeface="Courier" charset="0"/>
              </a:rPr>
              <a:t>else </a:t>
            </a:r>
            <a:r>
              <a:rPr lang="en-US" sz="16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otherSite</a:t>
            </a:r>
            <a:r>
              <a:rPr lang="en-US" sz="1600" dirty="0" smtClean="0">
                <a:latin typeface="Courier" charset="0"/>
              </a:rPr>
              <a:t> &lt;&lt;&lt; 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"$name $`</a:t>
            </a:r>
            <a:r>
              <a:rPr lang="en-US" sz="1600" dirty="0" err="1" smtClean="0">
                <a:latin typeface="Courier" charset="0"/>
              </a:rPr>
              <a:t>hit`s</a:t>
            </a:r>
            <a:r>
              <a:rPr lang="en-US" sz="1600" dirty="0" smtClean="0">
                <a:latin typeface="Courier" charset="0"/>
              </a:rPr>
              <a:t> the ball $</a:t>
            </a:r>
            <a:r>
              <a:rPr lang="en-US" sz="1600" dirty="0" err="1" smtClean="0">
                <a:latin typeface="Courier" charset="0"/>
              </a:rPr>
              <a:t>advly</a:t>
            </a:r>
            <a:r>
              <a:rPr lang="en-US" sz="1600" dirty="0" smtClean="0">
                <a:latin typeface="Courier" charset="0"/>
              </a:rPr>
              <a:t>.";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}play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35840" y="1963080"/>
            <a:ext cx="4280760" cy="484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start = </a:t>
            </a:r>
            <a:r>
              <a:rPr lang="en-US" sz="1400" dirty="0" err="1" smtClean="0">
                <a:latin typeface="Courier" charset="0"/>
              </a:rPr>
              <a:t>thisSite().str</a:t>
            </a:r>
            <a:r>
              <a:rPr lang="en-US" sz="1400" dirty="0" smtClean="0">
                <a:latin typeface="Courier" charset="0"/>
              </a:rPr>
              <a:t> &lt; </a:t>
            </a:r>
            <a:r>
              <a:rPr lang="en-US" sz="1400" dirty="0" err="1" smtClean="0">
                <a:latin typeface="Courier" charset="0"/>
              </a:rPr>
              <a:t>otherSite.str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endParaRPr lang="en-US" sz="16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600" b="1" dirty="0" smtClean="0">
                <a:latin typeface="Courier" charset="0"/>
              </a:rPr>
              <a:t>if </a:t>
            </a:r>
            <a:r>
              <a:rPr lang="en-US" sz="1600" dirty="0" smtClean="0">
                <a:latin typeface="Courier" charset="0"/>
              </a:rPr>
              <a:t>(start) </a:t>
            </a:r>
            <a:r>
              <a:rPr lang="en-US" sz="1600" dirty="0" err="1" smtClean="0">
                <a:latin typeface="Courier" charset="0"/>
              </a:rPr>
              <a:t>play("serve</a:t>
            </a:r>
            <a:r>
              <a:rPr lang="en-US" sz="16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endParaRPr lang="en-US" sz="16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600" b="1" dirty="0" smtClean="0">
                <a:latin typeface="Courier" charset="0"/>
              </a:rPr>
              <a:t>do </a:t>
            </a:r>
            <a:r>
              <a:rPr lang="en-US" sz="16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</a:t>
            </a:r>
            <a:r>
              <a:rPr lang="en-US" sz="1600" b="1" dirty="0" smtClean="0">
                <a:latin typeface="Courier" charset="0"/>
              </a:rPr>
              <a:t>receive</a:t>
            </a:r>
            <a:r>
              <a:rPr lang="en-US" sz="16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</a:t>
            </a:r>
            <a:r>
              <a:rPr lang="en-US" sz="1600" dirty="0" err="1" smtClean="0">
                <a:latin typeface="Courier" charset="0"/>
              </a:rPr>
              <a:t>msg:string</a:t>
            </a:r>
            <a:r>
              <a:rPr lang="en-US" sz="1600" dirty="0" smtClean="0">
                <a:latin typeface="Courier" charset="0"/>
              </a:rPr>
              <a:t> =&gt; 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println(msg</a:t>
            </a:r>
            <a:r>
              <a:rPr lang="en-US" sz="16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play("return</a:t>
            </a:r>
            <a:r>
              <a:rPr lang="en-US" sz="16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| </a:t>
            </a:r>
            <a:r>
              <a:rPr lang="en-US" sz="1600" b="1" dirty="0" smtClean="0">
                <a:latin typeface="Courier" charset="0"/>
              </a:rPr>
              <a:t>null </a:t>
            </a:r>
            <a:r>
              <a:rPr lang="en-US" sz="1600" dirty="0" smtClean="0">
                <a:latin typeface="Courier" charset="0"/>
              </a:rPr>
              <a:t>=&gt; {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</a:t>
            </a:r>
            <a:r>
              <a:rPr lang="en-US" sz="1600" dirty="0" err="1" smtClean="0">
                <a:latin typeface="Courier" charset="0"/>
              </a:rPr>
              <a:t>println("You</a:t>
            </a:r>
            <a:r>
              <a:rPr lang="en-US" sz="1600" dirty="0" smtClean="0">
                <a:latin typeface="Courier" charset="0"/>
              </a:rPr>
              <a:t> win!");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 done := true;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 }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  }</a:t>
            </a:r>
            <a:r>
              <a:rPr lang="en-US" sz="1600" b="1" dirty="0" smtClean="0">
                <a:latin typeface="Courier" charset="0"/>
              </a:rPr>
              <a:t>receive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 } </a:t>
            </a:r>
            <a:r>
              <a:rPr lang="en-US" sz="1600" b="1" dirty="0" err="1" smtClean="0">
                <a:latin typeface="Courier" charset="0"/>
              </a:rPr>
              <a:t>until</a:t>
            </a:r>
            <a:r>
              <a:rPr lang="en-US" sz="1600" dirty="0" err="1" smtClean="0">
                <a:latin typeface="Courier" charset="0"/>
              </a:rPr>
              <a:t>(done</a:t>
            </a:r>
            <a:r>
              <a:rPr lang="en-US" sz="16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endParaRPr lang="en-US" sz="16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}</a:t>
            </a:r>
            <a:r>
              <a:rPr lang="en-US" sz="16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600" dirty="0" smtClean="0">
                <a:latin typeface="Courier" charset="0"/>
              </a:rPr>
              <a:t>}ping;</a:t>
            </a:r>
          </a:p>
          <a:p>
            <a:pPr marL="432000" indent="-324000">
              <a:buNone/>
              <a:tabLst/>
            </a:pPr>
            <a:endParaRPr lang="en-US" sz="160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Thorn Concurrency </a:t>
            </a:r>
            <a:br>
              <a:rPr lang="en-US" smtClean="0"/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93776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b="1" smtClean="0"/>
              <a:t>Component</a:t>
            </a:r>
            <a:r>
              <a:rPr lang="en-US" smtClean="0"/>
              <a:t> = process or thread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Single strand of control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Isolated memory: no shared data structures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mtClean="0"/>
              <a:t>Encapsulated local state.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Communication via messages &amp; RPCs only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cf. Actors, Erlang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mtClean="0"/>
              <a:t>Consequences: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Locking is never needed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No shared-memory bugs, ever.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mtClean="0"/>
              <a:t>Instead, you get messaging bugs,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mtClean="0"/>
              <a:t>Not quite as nasty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MMORPG Ping Pong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5112" y="1493837"/>
            <a:ext cx="990600" cy="5334000"/>
            <a:chOff x="6640512" y="1646237"/>
            <a:chExt cx="990600" cy="5029200"/>
          </a:xfrm>
        </p:grpSpPr>
        <p:sp>
          <p:nvSpPr>
            <p:cNvPr id="6" name="TextBox 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Player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35712" y="1493837"/>
            <a:ext cx="990600" cy="5334000"/>
            <a:chOff x="6640512" y="1646237"/>
            <a:chExt cx="990600" cy="5029200"/>
          </a:xfrm>
        </p:grpSpPr>
        <p:sp>
          <p:nvSpPr>
            <p:cNvPr id="14" name="TextBox 13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Player 2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2487612" y="217963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1" name="Rectangle 20"/>
          <p:cNvSpPr/>
          <p:nvPr/>
        </p:nvSpPr>
        <p:spPr>
          <a:xfrm>
            <a:off x="4057602" y="2255837"/>
            <a:ext cx="1021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happily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2487612" y="291115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5" name="Rectangle 24"/>
          <p:cNvSpPr/>
          <p:nvPr/>
        </p:nvSpPr>
        <p:spPr>
          <a:xfrm flipH="1">
            <a:off x="4057533" y="2987357"/>
            <a:ext cx="10218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eagerly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2487612" y="364267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8" name="Rectangle 27"/>
          <p:cNvSpPr/>
          <p:nvPr/>
        </p:nvSpPr>
        <p:spPr>
          <a:xfrm>
            <a:off x="4072155" y="3718877"/>
            <a:ext cx="992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quickly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 flipH="1">
            <a:off x="2487612" y="437419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1" name="Rectangle 30"/>
          <p:cNvSpPr/>
          <p:nvPr/>
        </p:nvSpPr>
        <p:spPr>
          <a:xfrm flipH="1">
            <a:off x="3922462" y="4450397"/>
            <a:ext cx="12919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sluggishly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487612" y="510571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4" name="Rectangle 33"/>
          <p:cNvSpPr/>
          <p:nvPr/>
        </p:nvSpPr>
        <p:spPr>
          <a:xfrm>
            <a:off x="3835881" y="5181917"/>
            <a:ext cx="14651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, snickering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487612" y="5837237"/>
            <a:ext cx="3657600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7" name="Rectangle 36"/>
          <p:cNvSpPr/>
          <p:nvPr/>
        </p:nvSpPr>
        <p:spPr>
          <a:xfrm flipH="1">
            <a:off x="3135312" y="5913437"/>
            <a:ext cx="28662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bouncing it off his 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Spawn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err="1" smtClean="0">
                <a:latin typeface="Courier Bold"/>
              </a:rPr>
              <a:t>p</a:t>
            </a:r>
            <a:r>
              <a:rPr lang="en-US" sz="2800" dirty="0" smtClean="0">
                <a:latin typeface="Courier Bold"/>
              </a:rPr>
              <a:t> = </a:t>
            </a:r>
            <a:r>
              <a:rPr lang="en-US" sz="2800" b="1" dirty="0" smtClean="0">
                <a:latin typeface="Courier Bold"/>
              </a:rPr>
              <a:t>spawn </a:t>
            </a:r>
            <a:r>
              <a:rPr lang="en-US" sz="2800" dirty="0" err="1" smtClean="0">
                <a:latin typeface="Courier Bold"/>
              </a:rPr>
              <a:t>foo</a:t>
            </a:r>
            <a:r>
              <a:rPr lang="en-US" sz="2800" dirty="0" smtClean="0">
                <a:latin typeface="Courier Bold"/>
              </a:rPr>
              <a:t> { /*...*/ };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Optional Syntax: close-brace can match open brace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or </a:t>
            </a:r>
            <a:r>
              <a:rPr lang="en-US" dirty="0" err="1" smtClean="0">
                <a:latin typeface="Courier Bold"/>
              </a:rPr>
              <a:t>p</a:t>
            </a:r>
            <a:r>
              <a:rPr lang="en-US" dirty="0" smtClean="0">
                <a:latin typeface="Courier Bold"/>
              </a:rPr>
              <a:t> = </a:t>
            </a:r>
            <a:r>
              <a:rPr lang="en-US" b="1" dirty="0" smtClean="0">
                <a:latin typeface="Courier Bold"/>
              </a:rPr>
              <a:t>spawn 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 { /*...*/ }</a:t>
            </a:r>
            <a:r>
              <a:rPr lang="en-US" b="1" dirty="0" smtClean="0">
                <a:latin typeface="Courier Bold"/>
              </a:rPr>
              <a:t>spawn</a:t>
            </a:r>
            <a:r>
              <a:rPr lang="en-US" dirty="0" smtClean="0">
                <a:latin typeface="Courier Bold"/>
              </a:rPr>
              <a:t>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or </a:t>
            </a:r>
            <a:r>
              <a:rPr lang="en-US" dirty="0" err="1" smtClean="0">
                <a:latin typeface="Courier Bold"/>
              </a:rPr>
              <a:t>p</a:t>
            </a:r>
            <a:r>
              <a:rPr lang="en-US" dirty="0" smtClean="0">
                <a:latin typeface="Courier Bold"/>
              </a:rPr>
              <a:t> = </a:t>
            </a:r>
            <a:r>
              <a:rPr lang="en-US" b="1" dirty="0" smtClean="0">
                <a:latin typeface="Courier Bold"/>
              </a:rPr>
              <a:t>spawn 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 { /*...*/ }</a:t>
            </a:r>
            <a:r>
              <a:rPr lang="en-US" dirty="0" err="1" smtClean="0">
                <a:latin typeface="Courier Bold"/>
              </a:rPr>
              <a:t>foo</a:t>
            </a:r>
            <a:r>
              <a:rPr lang="en-US" dirty="0" smtClean="0">
                <a:latin typeface="Courier Bold"/>
              </a:rPr>
              <a:t>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/>
              <a:t>In the braces go: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Variable declarations (local state)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b="1" dirty="0" err="1" smtClean="0">
                <a:latin typeface="Courier" charset="0"/>
              </a:rPr>
              <a:t>var</a:t>
            </a:r>
            <a:r>
              <a:rPr lang="en-US" sz="2800" b="1" dirty="0" smtClean="0">
                <a:latin typeface="Courier" charset="0"/>
              </a:rPr>
              <a:t> </a:t>
            </a:r>
            <a:r>
              <a:rPr lang="en-US" sz="2800" dirty="0" smtClean="0">
                <a:latin typeface="Courier" charset="0"/>
              </a:rPr>
              <a:t>done := false;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Body clause (code to execute)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b="1" dirty="0" smtClean="0">
                <a:latin typeface="Courier"/>
                <a:cs typeface="Courier"/>
              </a:rPr>
              <a:t>body</a:t>
            </a:r>
            <a:r>
              <a:rPr lang="en-US" sz="2800" dirty="0" smtClean="0">
                <a:latin typeface="Courier"/>
                <a:cs typeface="Courier"/>
              </a:rPr>
              <a:t>{ /* ... */ }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Various other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12" y="1493837"/>
            <a:ext cx="8001000" cy="3657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2000" b="1" dirty="0" smtClean="0">
                <a:latin typeface="Courier" charset="0"/>
              </a:rPr>
              <a:t>fun </a:t>
            </a:r>
            <a:r>
              <a:rPr lang="en-US" sz="2000" dirty="0" err="1" smtClean="0">
                <a:latin typeface="Courier" charset="0"/>
              </a:rPr>
              <a:t>play(hit</a:t>
            </a:r>
            <a:r>
              <a:rPr lang="en-US" sz="20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advly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readln("Hit</a:t>
            </a:r>
            <a:r>
              <a:rPr lang="en-US" sz="2000" dirty="0" smtClean="0">
                <a:latin typeface="Courier" charset="0"/>
              </a:rPr>
              <a:t> how?");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done := </a:t>
            </a:r>
            <a:r>
              <a:rPr lang="en-US" sz="2000" dirty="0" err="1" smtClean="0">
                <a:latin typeface="Courier" charset="0"/>
              </a:rPr>
              <a:t>advly</a:t>
            </a:r>
            <a:r>
              <a:rPr lang="en-US" sz="2000" dirty="0" smtClean="0">
                <a:latin typeface="Courier" charset="0"/>
              </a:rPr>
              <a:t> == "";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b="1" dirty="0" smtClean="0">
                <a:latin typeface="Courier" charset="0"/>
              </a:rPr>
              <a:t>if </a:t>
            </a:r>
            <a:r>
              <a:rPr lang="en-US" sz="2000" dirty="0" smtClean="0">
                <a:latin typeface="Courier" charset="0"/>
              </a:rPr>
              <a:t>(done)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println("You</a:t>
            </a:r>
            <a:r>
              <a:rPr lang="en-US" sz="2000" dirty="0" smtClean="0">
                <a:latin typeface="Courier" charset="0"/>
              </a:rPr>
              <a:t> lose!");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otherSite</a:t>
            </a:r>
            <a:r>
              <a:rPr lang="en-US" sz="2000" dirty="0" smtClean="0">
                <a:latin typeface="Courier" charset="0"/>
              </a:rPr>
              <a:t> &lt;&lt;&lt; null;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b="1" dirty="0" smtClean="0">
                <a:latin typeface="Courier" charset="0"/>
              </a:rPr>
              <a:t>else </a:t>
            </a:r>
            <a:r>
              <a:rPr lang="en-US" sz="20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otherSite</a:t>
            </a:r>
            <a:r>
              <a:rPr lang="en-US" sz="2000" dirty="0" smtClean="0">
                <a:latin typeface="Courier" charset="0"/>
              </a:rPr>
              <a:t> &lt;&lt;&lt; "$name $`</a:t>
            </a:r>
            <a:r>
              <a:rPr lang="en-US" sz="2000" dirty="0" err="1" smtClean="0">
                <a:latin typeface="Courier" charset="0"/>
              </a:rPr>
              <a:t>hit`s</a:t>
            </a:r>
            <a:r>
              <a:rPr lang="en-US" sz="2000" dirty="0" smtClean="0">
                <a:latin typeface="Courier" charset="0"/>
              </a:rPr>
              <a:t> the </a:t>
            </a:r>
            <a:r>
              <a:rPr lang="en-US" sz="2000" dirty="0" err="1" smtClean="0">
                <a:latin typeface="Courier" charset="0"/>
              </a:rPr>
              <a:t>ball$advly</a:t>
            </a:r>
            <a:r>
              <a:rPr lang="en-US" sz="2000" dirty="0" smtClean="0">
                <a:latin typeface="Courier" charset="0"/>
              </a:rPr>
              <a:t>.";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}play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The Points of Thorn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0" y="1684338"/>
            <a:ext cx="8772525" cy="5200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Scripting language for network and web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cf. Python, PHP, Ruby, </a:t>
            </a:r>
            <a:r>
              <a:rPr lang="en-GB" sz="2400" dirty="0" err="1">
                <a:latin typeface="Arial" pitchFamily="-65" charset="0"/>
              </a:rPr>
              <a:t>Clojure</a:t>
            </a:r>
            <a:r>
              <a:rPr lang="en-GB" sz="2400" dirty="0">
                <a:latin typeface="Arial" pitchFamily="-65" charset="0"/>
              </a:rPr>
              <a:t>, etc.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Path to industrial strength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Hope: better support for large programs.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Seduce programmers to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Provide immediate value </a:t>
            </a:r>
            <a:endParaRPr lang="en-GB" sz="2400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Arial" pitchFamily="-65" charset="0"/>
              </a:rPr>
              <a:t>Provide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The general case</a:t>
            </a:r>
            <a:endParaRPr lang="en-GB" sz="2400" dirty="0" smtClean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latin typeface="Arial" pitchFamily="-65" charset="0"/>
              </a:rPr>
              <a:t>Some common cases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This Demo: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Look in detail at some language features</a:t>
            </a:r>
            <a:endParaRPr lang="en-GB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Thorn has two communication mechanisms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Messages: sending values around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RPC: client/server style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We'll use messages here.</a:t>
            </a:r>
            <a:endParaRPr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Sending: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Messages can be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Built-in immutable scalars (like strings)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Built-in immutable structures (lists, records)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User-defined classes, if </a:t>
            </a:r>
            <a:r>
              <a:rPr lang="en-US" i="1" dirty="0" smtClean="0"/>
              <a:t>pure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512" y="4389437"/>
            <a:ext cx="66951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</a:rPr>
              <a:t>otherSite</a:t>
            </a:r>
            <a:r>
              <a:rPr lang="en-US" dirty="0" smtClean="0">
                <a:latin typeface="Courier" charset="0"/>
              </a:rPr>
              <a:t> &lt;&lt;&lt; "$name $`</a:t>
            </a:r>
            <a:r>
              <a:rPr lang="en-US" dirty="0" err="1" smtClean="0">
                <a:latin typeface="Courier" charset="0"/>
              </a:rPr>
              <a:t>hit`s</a:t>
            </a:r>
            <a:r>
              <a:rPr lang="en-US" dirty="0" smtClean="0">
                <a:latin typeface="Courier" charset="0"/>
              </a:rPr>
              <a:t> the ball $</a:t>
            </a:r>
            <a:r>
              <a:rPr lang="en-US" dirty="0" err="1" smtClean="0">
                <a:latin typeface="Courier" charset="0"/>
              </a:rPr>
              <a:t>advly</a:t>
            </a:r>
            <a:r>
              <a:rPr lang="en-US" dirty="0" smtClean="0">
                <a:latin typeface="Courier" charset="0"/>
              </a:rPr>
              <a:t>.";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Receive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722437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Look for incoming message matching a pattern.</a:t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Optional timeout clause (not shown)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Unmatched messages stay in inbox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912" y="2560637"/>
            <a:ext cx="4340326" cy="34470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864000" lvl="1" indent="-288000">
              <a:buNone/>
              <a:tabLst/>
            </a:pPr>
            <a:r>
              <a:rPr lang="en-US" sz="2000" b="1" dirty="0" smtClean="0">
                <a:latin typeface="Courier" charset="0"/>
              </a:rPr>
              <a:t>receive</a:t>
            </a:r>
            <a:r>
              <a:rPr lang="en-US" sz="20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</a:t>
            </a:r>
            <a:r>
              <a:rPr lang="en-US" sz="2000" dirty="0" err="1" smtClean="0">
                <a:latin typeface="Courier" charset="0"/>
              </a:rPr>
              <a:t>msg:string</a:t>
            </a:r>
            <a:r>
              <a:rPr lang="en-US" sz="2000" dirty="0" smtClean="0">
                <a:latin typeface="Courier" charset="0"/>
              </a:rPr>
              <a:t> =&gt;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println(msg</a:t>
            </a:r>
            <a:r>
              <a:rPr lang="en-US" sz="20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play("return</a:t>
            </a:r>
            <a:r>
              <a:rPr lang="en-US" sz="20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| </a:t>
            </a:r>
            <a:r>
              <a:rPr lang="en-US" sz="2000" b="1" dirty="0" smtClean="0">
                <a:latin typeface="Courier" charset="0"/>
              </a:rPr>
              <a:t>null </a:t>
            </a:r>
            <a:r>
              <a:rPr lang="en-US" sz="2000" dirty="0" smtClean="0">
                <a:latin typeface="Courier" charset="0"/>
              </a:rPr>
              <a:t>=&gt;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</a:t>
            </a:r>
            <a:r>
              <a:rPr lang="en-US" sz="2000" dirty="0" err="1" smtClean="0">
                <a:latin typeface="Courier" charset="0"/>
              </a:rPr>
              <a:t>println("You</a:t>
            </a:r>
            <a:r>
              <a:rPr lang="en-US" sz="2000" dirty="0" smtClean="0">
                <a:latin typeface="Courier" charset="0"/>
              </a:rPr>
              <a:t> win!");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  done := true;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  }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}</a:t>
            </a:r>
            <a:r>
              <a:rPr lang="en-US" sz="2000" b="1" dirty="0" smtClean="0">
                <a:latin typeface="Courier" charset="0"/>
              </a:rPr>
              <a:t>receive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Body of the MMORPG: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570037"/>
            <a:ext cx="8772840" cy="5240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start = </a:t>
            </a:r>
            <a:r>
              <a:rPr lang="en-US" sz="1800" dirty="0" err="1" smtClean="0">
                <a:latin typeface="Courier" charset="0"/>
              </a:rPr>
              <a:t>thisSite().str</a:t>
            </a:r>
            <a:r>
              <a:rPr lang="en-US" sz="1800" dirty="0" smtClean="0">
                <a:latin typeface="Courier" charset="0"/>
              </a:rPr>
              <a:t> &lt; </a:t>
            </a:r>
            <a:r>
              <a:rPr lang="en-US" sz="1800" dirty="0" err="1" smtClean="0">
                <a:latin typeface="Courier" charset="0"/>
              </a:rPr>
              <a:t>otherSite.str</a:t>
            </a:r>
            <a:r>
              <a:rPr lang="en-US" sz="18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if </a:t>
            </a:r>
            <a:r>
              <a:rPr lang="en-US" sz="1800" dirty="0" smtClean="0">
                <a:latin typeface="Courier" charset="0"/>
              </a:rPr>
              <a:t>(start) </a:t>
            </a:r>
            <a:r>
              <a:rPr lang="en-US" sz="1800" dirty="0" err="1" smtClean="0">
                <a:latin typeface="Courier" charset="0"/>
              </a:rPr>
              <a:t>play("serve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smtClean="0">
                <a:latin typeface="Courier" charset="0"/>
              </a:rPr>
              <a:t>do 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smtClean="0">
                <a:latin typeface="Courier" charset="0"/>
              </a:rPr>
              <a:t>receive</a:t>
            </a:r>
            <a:r>
              <a:rPr lang="en-US" sz="18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</a:t>
            </a:r>
            <a:r>
              <a:rPr lang="en-US" sz="1800" dirty="0" err="1" smtClean="0">
                <a:latin typeface="Courier" charset="0"/>
              </a:rPr>
              <a:t>msg:string</a:t>
            </a:r>
            <a:r>
              <a:rPr lang="en-US" sz="1800" dirty="0" smtClean="0">
                <a:latin typeface="Courier" charset="0"/>
              </a:rPr>
              <a:t> =&gt;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println(msg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play("return</a:t>
            </a:r>
            <a:r>
              <a:rPr lang="en-US" sz="1800" dirty="0" smtClean="0">
                <a:latin typeface="Courier" charset="0"/>
              </a:rPr>
              <a:t>");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}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| </a:t>
            </a:r>
            <a:r>
              <a:rPr lang="en-US" sz="1800" b="1" dirty="0" smtClean="0">
                <a:latin typeface="Courier" charset="0"/>
              </a:rPr>
              <a:t>null </a:t>
            </a:r>
            <a:r>
              <a:rPr lang="en-US" sz="1800" dirty="0" smtClean="0">
                <a:latin typeface="Courier" charset="0"/>
              </a:rPr>
              <a:t>=&gt;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</a:t>
            </a:r>
            <a:r>
              <a:rPr lang="en-US" sz="1800" dirty="0" err="1" smtClean="0">
                <a:latin typeface="Courier" charset="0"/>
              </a:rPr>
              <a:t>println("You</a:t>
            </a:r>
            <a:r>
              <a:rPr lang="en-US" sz="1800" dirty="0" smtClean="0">
                <a:latin typeface="Courier" charset="0"/>
              </a:rPr>
              <a:t> win!");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done := true;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 }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  <a:r>
              <a:rPr lang="en-US" sz="1800" b="1" dirty="0" smtClean="0">
                <a:latin typeface="Courier" charset="0"/>
              </a:rPr>
              <a:t>receive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} </a:t>
            </a:r>
            <a:r>
              <a:rPr lang="en-US" sz="1800" b="1" dirty="0" err="1" smtClean="0">
                <a:latin typeface="Courier" charset="0"/>
              </a:rPr>
              <a:t>until</a:t>
            </a:r>
            <a:r>
              <a:rPr lang="en-US" sz="1800" dirty="0" err="1" smtClean="0">
                <a:latin typeface="Courier" charset="0"/>
              </a:rPr>
              <a:t>(done</a:t>
            </a:r>
            <a:r>
              <a:rPr lang="en-US" sz="18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endParaRPr lang="en-US" sz="18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}</a:t>
            </a:r>
            <a:r>
              <a:rPr lang="en-US" sz="18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}ping;</a:t>
            </a:r>
          </a:p>
          <a:p>
            <a:pPr marL="432000" indent="-324000">
              <a:buNone/>
              <a:tabLst/>
            </a:pPr>
            <a:endParaRPr lang="en-US" sz="180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Example III: </a:t>
            </a:r>
            <a:br>
              <a:rPr lang="en-US" dirty="0" smtClean="0"/>
            </a:br>
            <a:r>
              <a:rPr lang="en-US" dirty="0" err="1" smtClean="0"/>
              <a:t>Cheeper</a:t>
            </a:r>
            <a:r>
              <a:rPr lang="en-US" dirty="0" smtClean="0"/>
              <a:t> – mini-Twitter in Thorn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722437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Little client/server program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Users can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b="1" i="1" dirty="0" smtClean="0"/>
              <a:t>Chirp</a:t>
            </a:r>
            <a:r>
              <a:rPr lang="en-US" dirty="0" smtClean="0"/>
              <a:t> wise sayings ("cheeps").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I like numbers</a:t>
            </a:r>
            <a:r>
              <a:rPr lang="en-US" dirty="0" smtClean="0"/>
              <a:t> </a:t>
            </a:r>
          </a:p>
          <a:p>
            <a:pPr marL="864000" lvl="1" indent="-288000">
              <a:buSzPct val="45000"/>
            </a:pPr>
            <a:r>
              <a:rPr lang="en-US" dirty="0" smtClean="0"/>
              <a:t>Vote for or against cheeps by number.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+3</a:t>
            </a:r>
          </a:p>
          <a:p>
            <a:pPr marL="1296000" lvl="2" indent="-216000"/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-1</a:t>
            </a:r>
            <a:r>
              <a:rPr lang="en-US" dirty="0" smtClean="0">
                <a:latin typeface="Courier"/>
              </a:rPr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Read each others' cheeps (ranked by love).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>
                <a:latin typeface="Courier"/>
              </a:rPr>
              <a:t>Chirp: </a:t>
            </a:r>
            <a:r>
              <a:rPr lang="en-US" b="1" dirty="0" smtClean="0">
                <a:latin typeface="Courier"/>
              </a:rPr>
              <a:t>/</a:t>
            </a:r>
            <a:r>
              <a:rPr lang="en-US" dirty="0" smtClean="0"/>
              <a:t> 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of course it's multi-user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Imagine much more functionality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dirty="0" smtClean="0"/>
              <a:t>And add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Cheeper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extra </a:t>
            </a:r>
            <a:r>
              <a:rPr lang="en-US" dirty="0" err="1" smtClean="0"/>
              <a:t>Cheeper</a:t>
            </a:r>
            <a:r>
              <a:rPr lang="en-US" dirty="0" smtClean="0"/>
              <a:t> fun: </a:t>
            </a:r>
          </a:p>
          <a:p>
            <a:pPr lvl="1"/>
            <a:r>
              <a:rPr lang="en-US" dirty="0" smtClean="0"/>
              <a:t>http://codu.org:4121</a:t>
            </a:r>
            <a:endParaRPr lang="en-US" dirty="0" smtClean="0"/>
          </a:p>
          <a:p>
            <a:r>
              <a:rPr lang="en-US" dirty="0" smtClean="0"/>
              <a:t>A somewhat more advanced version</a:t>
            </a:r>
          </a:p>
          <a:p>
            <a:pPr lvl="1"/>
            <a:r>
              <a:rPr lang="en-US" dirty="0" smtClean="0"/>
              <a:t>(100 lines of Thorn)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Run </a:t>
            </a:r>
            <a:r>
              <a:rPr lang="en-US" dirty="0" err="1" smtClean="0"/>
              <a:t>Cheeper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</a:t>
            </a:r>
            <a:r>
              <a:rPr lang="en-US" dirty="0" err="1" smtClean="0"/>
              <a:t>Cheeper</a:t>
            </a:r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544512" y="1570037"/>
            <a:ext cx="990600" cy="5334000"/>
            <a:chOff x="6640512" y="1646237"/>
            <a:chExt cx="990600" cy="5029200"/>
          </a:xfrm>
        </p:grpSpPr>
        <p:sp>
          <p:nvSpPr>
            <p:cNvPr id="6" name="TextBox 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811712" y="1570037"/>
            <a:ext cx="990600" cy="5334000"/>
            <a:chOff x="6640512" y="1646237"/>
            <a:chExt cx="990600" cy="5029200"/>
          </a:xfrm>
        </p:grpSpPr>
        <p:sp>
          <p:nvSpPr>
            <p:cNvPr id="14" name="TextBox 13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23" name="Group 10"/>
          <p:cNvGrpSpPr/>
          <p:nvPr/>
        </p:nvGrpSpPr>
        <p:grpSpPr>
          <a:xfrm>
            <a:off x="8774112" y="1570037"/>
            <a:ext cx="990600" cy="5334000"/>
            <a:chOff x="6640512" y="1646237"/>
            <a:chExt cx="990600" cy="5029200"/>
          </a:xfrm>
        </p:grpSpPr>
        <p:sp>
          <p:nvSpPr>
            <p:cNvPr id="26" name="TextBox 25"/>
            <p:cNvSpPr txBox="1"/>
            <p:nvPr/>
          </p:nvSpPr>
          <p:spPr>
            <a:xfrm>
              <a:off x="6640512" y="1646237"/>
              <a:ext cx="990600" cy="348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Client 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056985" y="2103437"/>
              <a:ext cx="157655" cy="4572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-65" charset="2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76284">
            <a:off x="1484132" y="2556700"/>
            <a:ext cx="3657600" cy="609600"/>
            <a:chOff x="2487612" y="2179637"/>
            <a:chExt cx="3657600" cy="609600"/>
          </a:xfrm>
        </p:grpSpPr>
        <p:sp>
          <p:nvSpPr>
            <p:cNvPr id="35" name="Right Arrow 34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" name="Rectangle 37"/>
            <p:cNvSpPr/>
            <p:nvPr/>
          </p:nvSpPr>
          <p:spPr>
            <a:xfrm>
              <a:off x="2935012" y="2255837"/>
              <a:ext cx="276280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numbers")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21023716" flipH="1">
            <a:off x="5446532" y="2556700"/>
            <a:ext cx="3657600" cy="609600"/>
            <a:chOff x="2487612" y="2179637"/>
            <a:chExt cx="3657600" cy="609600"/>
          </a:xfrm>
        </p:grpSpPr>
        <p:sp>
          <p:nvSpPr>
            <p:cNvPr id="40" name="Right Arrow 39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1" name="Rectangle 40"/>
            <p:cNvSpPr/>
            <p:nvPr/>
          </p:nvSpPr>
          <p:spPr>
            <a:xfrm>
              <a:off x="3095500" y="2255837"/>
              <a:ext cx="244183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solidFill>
                    <a:srgbClr val="FF0000"/>
                  </a:solidFill>
                </a:rPr>
                <a:t>chirp("I</a:t>
              </a:r>
              <a:r>
                <a:rPr lang="en-US" sz="2200" dirty="0" smtClean="0">
                  <a:solidFill>
                    <a:srgbClr val="FF0000"/>
                  </a:solidFill>
                </a:rPr>
                <a:t> like spices")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rot="21023716" flipH="1">
            <a:off x="1407932" y="3547301"/>
            <a:ext cx="3657600" cy="609600"/>
            <a:chOff x="2487612" y="2179637"/>
            <a:chExt cx="3657600" cy="609600"/>
          </a:xfrm>
        </p:grpSpPr>
        <p:sp>
          <p:nvSpPr>
            <p:cNvPr id="43" name="Right Arrow 42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 rot="576284">
            <a:off x="5446532" y="3852100"/>
            <a:ext cx="3657600" cy="609600"/>
            <a:chOff x="2487612" y="2179637"/>
            <a:chExt cx="3657600" cy="609600"/>
          </a:xfrm>
        </p:grpSpPr>
        <p:sp>
          <p:nvSpPr>
            <p:cNvPr id="46" name="Right Arrow 45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7" name="Rectangle 46"/>
            <p:cNvSpPr/>
            <p:nvPr/>
          </p:nvSpPr>
          <p:spPr>
            <a:xfrm>
              <a:off x="3309367" y="2255837"/>
              <a:ext cx="201409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You chirped "…"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576284">
            <a:off x="1484132" y="4690300"/>
            <a:ext cx="3657600" cy="609600"/>
            <a:chOff x="2487612" y="2179637"/>
            <a:chExt cx="3657600" cy="609600"/>
          </a:xfrm>
        </p:grpSpPr>
        <p:sp>
          <p:nvSpPr>
            <p:cNvPr id="49" name="Right Arrow 48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0" name="Rectangle 49"/>
            <p:cNvSpPr/>
            <p:nvPr/>
          </p:nvSpPr>
          <p:spPr>
            <a:xfrm>
              <a:off x="3879343" y="2255837"/>
              <a:ext cx="8741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read()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rot="21023716" flipH="1">
            <a:off x="1407932" y="5680901"/>
            <a:ext cx="3657600" cy="609600"/>
            <a:chOff x="2487612" y="2179637"/>
            <a:chExt cx="3657600" cy="609600"/>
          </a:xfrm>
        </p:grpSpPr>
        <p:sp>
          <p:nvSpPr>
            <p:cNvPr id="52" name="Right Arrow 51"/>
            <p:cNvSpPr/>
            <p:nvPr/>
          </p:nvSpPr>
          <p:spPr bwMode="auto">
            <a:xfrm>
              <a:off x="2487612" y="2179637"/>
              <a:ext cx="3657600" cy="6096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3" name="Rectangle 52"/>
            <p:cNvSpPr/>
            <p:nvPr/>
          </p:nvSpPr>
          <p:spPr>
            <a:xfrm>
              <a:off x="3579163" y="2255838"/>
              <a:ext cx="147449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[{:…:},{:…:}]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Client-Server Style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40" y="1370520"/>
            <a:ext cx="8772840" cy="493776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Server defines </a:t>
            </a:r>
            <a:r>
              <a:rPr lang="en-US" sz="2400" i="1" dirty="0" smtClean="0"/>
              <a:t>communications</a:t>
            </a:r>
            <a:r>
              <a:rPr lang="en-US" sz="2400" i="0" dirty="0" smtClean="0"/>
              <a:t>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smtClean="0">
                <a:latin typeface="Courier"/>
                <a:cs typeface="Courier"/>
              </a:rPr>
              <a:t>sync </a:t>
            </a:r>
            <a:r>
              <a:rPr lang="en-US" sz="2400" i="0" dirty="0" err="1" smtClean="0">
                <a:latin typeface="Courier"/>
                <a:cs typeface="Courier"/>
              </a:rPr>
              <a:t>chirp!(text,phil</a:t>
            </a:r>
            <a:r>
              <a:rPr lang="en-US" sz="2400" i="0" dirty="0" smtClean="0">
                <a:latin typeface="Courier"/>
                <a:cs typeface="Courier"/>
              </a:rPr>
              <a:t>) { ... 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RPC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b="1" i="0" dirty="0" err="1" smtClean="0">
                <a:latin typeface="Courier"/>
              </a:rPr>
              <a:t>async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err="1" smtClean="0">
                <a:latin typeface="Courier"/>
              </a:rPr>
              <a:t>stopRightNow</a:t>
            </a:r>
            <a:r>
              <a:rPr lang="en-US" sz="2400" i="0" dirty="0" smtClean="0">
                <a:latin typeface="Courier"/>
              </a:rPr>
              <a:t>(</a:t>
            </a:r>
            <a:r>
              <a:rPr lang="en-US" sz="2400" i="0" dirty="0" smtClean="0">
                <a:latin typeface="Courier"/>
              </a:rPr>
              <a:t>) </a:t>
            </a:r>
            <a:r>
              <a:rPr lang="en-US" sz="2400" b="1" i="0" dirty="0" smtClean="0">
                <a:latin typeface="Courier"/>
              </a:rPr>
              <a:t>from</a:t>
            </a:r>
            <a:r>
              <a:rPr lang="en-US" sz="2400" i="0" dirty="0" smtClean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$(root)</a:t>
            </a:r>
            <a:r>
              <a:rPr lang="en-US" sz="2400" i="0" dirty="0" smtClean="0">
                <a:latin typeface="Courier"/>
              </a:rPr>
              <a:t> </a:t>
            </a:r>
            <a:br>
              <a:rPr lang="en-US" sz="2400" i="0" dirty="0" smtClean="0">
                <a:latin typeface="Courier"/>
              </a:rPr>
            </a:br>
            <a:r>
              <a:rPr lang="en-US" sz="2400" i="0" dirty="0" smtClean="0">
                <a:latin typeface="Courier"/>
              </a:rPr>
              <a:t>   </a:t>
            </a:r>
            <a:r>
              <a:rPr lang="en-US" sz="2400" b="1" i="0" dirty="0" err="1" smtClean="0">
                <a:latin typeface="Courier"/>
              </a:rPr>
              <a:t>prio</a:t>
            </a:r>
            <a:r>
              <a:rPr lang="en-US" sz="2400" b="1" i="0" dirty="0" smtClean="0">
                <a:latin typeface="Courier"/>
              </a:rPr>
              <a:t> </a:t>
            </a:r>
            <a:r>
              <a:rPr lang="en-US" sz="2400" i="0" dirty="0" smtClean="0">
                <a:latin typeface="Courier"/>
              </a:rPr>
              <a:t>100 {...}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Signal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Client can call these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response = server &lt;-&gt; </a:t>
            </a:r>
            <a:r>
              <a:rPr lang="en-US" sz="2400" i="0" dirty="0" err="1" smtClean="0">
                <a:latin typeface="Courier"/>
                <a:cs typeface="Courier"/>
              </a:rPr>
              <a:t>chirp!("Hey!"</a:t>
            </a:r>
            <a:r>
              <a:rPr lang="en-US" sz="2400" i="0" dirty="0" err="1" smtClean="0">
                <a:latin typeface="Courier"/>
                <a:cs typeface="Courier"/>
              </a:rPr>
              <a:t>,"Me</a:t>
            </a:r>
            <a:r>
              <a:rPr lang="en-US" sz="2400" i="0" dirty="0" smtClean="0">
                <a:latin typeface="Courier"/>
                <a:cs typeface="Courier"/>
              </a:rPr>
              <a:t>"</a:t>
            </a:r>
            <a:r>
              <a:rPr lang="en-US" sz="2400" i="0" dirty="0" smtClean="0">
                <a:latin typeface="Courier"/>
                <a:cs typeface="Courier"/>
              </a:rPr>
              <a:t>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  <a:cs typeface="Courier"/>
              </a:rPr>
              <a:t>server &lt;-- </a:t>
            </a:r>
            <a:r>
              <a:rPr lang="en-US" sz="2400" i="0" dirty="0" err="1" smtClean="0">
                <a:latin typeface="Courier"/>
                <a:cs typeface="Courier"/>
              </a:rPr>
              <a:t>stopRightNow</a:t>
            </a:r>
            <a:r>
              <a:rPr lang="en-US" sz="2400" i="0" dirty="0" smtClean="0">
                <a:latin typeface="Courier"/>
                <a:cs typeface="Courier"/>
              </a:rPr>
              <a:t>();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Arial"/>
              </a:rPr>
              <a:t>Timeout option available on </a:t>
            </a:r>
            <a:r>
              <a:rPr lang="en-US" sz="2400" i="0" dirty="0" smtClean="0">
                <a:latin typeface="Courier"/>
              </a:rPr>
              <a:t>&lt;-&gt;</a:t>
            </a:r>
            <a:r>
              <a:rPr lang="en-US" sz="2400" i="0" dirty="0" smtClean="0">
                <a:latin typeface="Arial"/>
              </a:rPr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i="0" dirty="0" smtClean="0"/>
              <a:t>Server has explicit control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>
                <a:latin typeface="Courier"/>
              </a:rPr>
              <a:t>serve;</a:t>
            </a:r>
            <a:r>
              <a:rPr lang="en-US" sz="2400" i="0" dirty="0" smtClean="0"/>
              <a:t> // respond to </a:t>
            </a:r>
            <a:r>
              <a:rPr lang="en-US" sz="2400" i="1" dirty="0" smtClean="0"/>
              <a:t>one</a:t>
            </a:r>
            <a:r>
              <a:rPr lang="en-US" sz="2400" i="0" dirty="0" smtClean="0"/>
              <a:t> communication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0" dirty="0" smtClean="0"/>
              <a:t>... timeout / administrative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12" y="3246437"/>
            <a:ext cx="8772840" cy="37338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Modules: code sharing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Classes: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Parameters (text, </a:t>
            </a:r>
            <a:r>
              <a:rPr lang="en-US" dirty="0" err="1" smtClean="0"/>
              <a:t>phil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 give...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instance variables of those names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constructor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pattern match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getters (&amp; setters if mutable)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pure means "immutable" and "transmissible"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Multiple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912" y="1417637"/>
            <a:ext cx="5322804" cy="17543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smtClean="0">
                <a:latin typeface="Courier"/>
              </a:rPr>
              <a:t>module </a:t>
            </a:r>
            <a:r>
              <a:rPr lang="en-US" dirty="0" smtClean="0">
                <a:latin typeface="Courier"/>
              </a:rPr>
              <a:t>CHEEPER 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class </a:t>
            </a:r>
            <a:r>
              <a:rPr lang="en-US" dirty="0" err="1" smtClean="0">
                <a:latin typeface="Courier"/>
              </a:rPr>
              <a:t>Chirp(text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:</a:t>
            </a:r>
            <a:r>
              <a:rPr lang="en-US" b="1" dirty="0" smtClean="0">
                <a:latin typeface="Courier"/>
              </a:rPr>
              <a:t>pure</a:t>
            </a:r>
            <a:r>
              <a:rPr lang="en-US" dirty="0" smtClean="0">
                <a:latin typeface="Courier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str</a:t>
            </a:r>
            <a:r>
              <a:rPr lang="en-US" dirty="0" smtClean="0">
                <a:latin typeface="Courier"/>
              </a:rPr>
              <a:t> = '($</a:t>
            </a:r>
            <a:r>
              <a:rPr lang="en-US" dirty="0" err="1" smtClean="0">
                <a:latin typeface="Courier"/>
              </a:rPr>
              <a:t>n</a:t>
            </a:r>
            <a:r>
              <a:rPr lang="en-US" dirty="0" smtClean="0">
                <a:latin typeface="Courier"/>
              </a:rPr>
              <a:t>) "$text" -- $</a:t>
            </a:r>
            <a:r>
              <a:rPr lang="en-US" dirty="0" err="1" smtClean="0">
                <a:latin typeface="Courier"/>
              </a:rPr>
              <a:t>phil</a:t>
            </a:r>
            <a:r>
              <a:rPr lang="en-US" dirty="0" smtClean="0">
                <a:latin typeface="Courier"/>
              </a:rPr>
              <a:t>';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  </a:t>
            </a:r>
            <a:r>
              <a:rPr lang="en-US" b="1" dirty="0" smtClean="0">
                <a:latin typeface="Courier"/>
              </a:rPr>
              <a:t>def </a:t>
            </a:r>
            <a:r>
              <a:rPr lang="en-US" dirty="0" err="1" smtClean="0">
                <a:latin typeface="Courier"/>
              </a:rPr>
              <a:t>hashCode</a:t>
            </a:r>
            <a:r>
              <a:rPr lang="en-US" dirty="0" smtClean="0">
                <a:latin typeface="Courier"/>
              </a:rPr>
              <a:t> = </a:t>
            </a:r>
            <a:r>
              <a:rPr lang="en-US" dirty="0" err="1" smtClean="0">
                <a:latin typeface="Courier"/>
              </a:rPr>
              <a:t>text.hashCode</a:t>
            </a:r>
            <a:r>
              <a:rPr lang="en-US" dirty="0" smtClean="0">
                <a:latin typeface="Courier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 }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4280760" cy="49377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spawn </a:t>
            </a:r>
            <a:r>
              <a:rPr lang="en-US" sz="1400" dirty="0" err="1" smtClean="0">
                <a:latin typeface="Courier" charset="0"/>
              </a:rPr>
              <a:t>chclient</a:t>
            </a:r>
            <a:r>
              <a:rPr lang="en-US" sz="1400" dirty="0" smtClean="0">
                <a:latin typeface="Courier" charset="0"/>
              </a:rPr>
              <a:t> {</a:t>
            </a: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import </a:t>
            </a:r>
            <a:r>
              <a:rPr lang="en-US" sz="1400" dirty="0" smtClean="0">
                <a:latin typeface="Courier" charset="0"/>
              </a:rPr>
              <a:t>CHEEPER.*;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server = site(argv()(0));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help()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("? = help");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("/ = read");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println("+N</a:t>
            </a:r>
            <a:r>
              <a:rPr lang="en-US" sz="1400" dirty="0" smtClean="0">
                <a:latin typeface="Courier" charset="0"/>
              </a:rPr>
              <a:t> = vote for");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("-N = vote against");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println("other</a:t>
            </a:r>
            <a:r>
              <a:rPr lang="en-US" sz="1400" dirty="0" smtClean="0">
                <a:latin typeface="Courier" charset="0"/>
              </a:rPr>
              <a:t> = chirp that");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read()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c's</a:t>
            </a:r>
            <a:r>
              <a:rPr lang="en-US" sz="14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for</a:t>
            </a:r>
            <a:r>
              <a:rPr lang="en-US" sz="1400" dirty="0" err="1" smtClean="0">
                <a:latin typeface="Courier" charset="0"/>
              </a:rPr>
              <a:t>({:chirp</a:t>
            </a:r>
            <a:r>
              <a:rPr lang="en-US" sz="1400" dirty="0" smtClean="0">
                <a:latin typeface="Courier" charset="0"/>
              </a:rPr>
              <a:t>, plus, minus:}  &lt;- </a:t>
            </a:r>
            <a:r>
              <a:rPr lang="en-US" sz="1400" dirty="0" err="1" smtClean="0">
                <a:latin typeface="Courier" charset="0"/>
              </a:rPr>
              <a:t>c's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35840" y="1963080"/>
            <a:ext cx="4280760" cy="484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body</a:t>
            </a:r>
            <a:r>
              <a:rPr lang="en-US" sz="14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println("Welcome</a:t>
            </a:r>
            <a:r>
              <a:rPr lang="en-US" sz="1400" dirty="0" smtClean="0">
                <a:latin typeface="Courier" charset="0"/>
              </a:rPr>
              <a:t> to </a:t>
            </a:r>
            <a:r>
              <a:rPr lang="en-US" sz="1400" dirty="0" err="1" smtClean="0">
                <a:latin typeface="Courier" charset="0"/>
              </a:rPr>
              <a:t>Cheeper</a:t>
            </a:r>
            <a:r>
              <a:rPr lang="en-US" sz="1400" dirty="0" smtClean="0">
                <a:latin typeface="Courier" charset="0"/>
              </a:rPr>
              <a:t>!");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("? for help");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readln("Who</a:t>
            </a:r>
            <a:r>
              <a:rPr lang="en-US" sz="1400" dirty="0" smtClean="0">
                <a:latin typeface="Courier" charset="0"/>
              </a:rPr>
              <a:t> are you? 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while</a:t>
            </a:r>
            <a:r>
              <a:rPr lang="en-US" sz="1400" dirty="0" err="1" smtClean="0">
                <a:latin typeface="Courier" charset="0"/>
              </a:rPr>
              <a:t>(</a:t>
            </a:r>
            <a:r>
              <a:rPr lang="en-US" sz="1400" b="1" dirty="0" err="1" smtClean="0">
                <a:latin typeface="Courier" charset="0"/>
              </a:rPr>
              <a:t>true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readln("Chirp</a:t>
            </a:r>
            <a:r>
              <a:rPr lang="en-US" sz="1400" dirty="0" smtClean="0">
                <a:latin typeface="Courier" charset="0"/>
              </a:rPr>
              <a:t>: 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b="1" dirty="0" err="1" smtClean="0">
                <a:latin typeface="Courier" charset="0"/>
              </a:rPr>
              <a:t>match</a:t>
            </a:r>
            <a:r>
              <a:rPr lang="en-US" sz="1400" dirty="0" err="1" smtClean="0">
                <a:latin typeface="Courier" charset="0"/>
              </a:rPr>
              <a:t>(s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"?" =&gt; help()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"/" =&gt; read()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"\\+([0-9]+)"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</a:t>
            </a:r>
            <a:r>
              <a:rPr lang="en-US" sz="1400" dirty="0" smtClean="0">
                <a:latin typeface="Courier" charset="0"/>
              </a:rPr>
              <a:t>( server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true))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"\\-([0-9]+)" / [.</a:t>
            </a:r>
            <a:r>
              <a:rPr lang="en-US" sz="1400" dirty="0" err="1" smtClean="0">
                <a:latin typeface="Courier" charset="0"/>
              </a:rPr>
              <a:t>int(n</a:t>
            </a:r>
            <a:r>
              <a:rPr lang="en-US" sz="14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false))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| _ =&gt;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 </a:t>
            </a:r>
            <a:r>
              <a:rPr lang="en-US" sz="1400" dirty="0" err="1" smtClean="0">
                <a:latin typeface="Courier" charset="0"/>
              </a:rPr>
              <a:t>println(server</a:t>
            </a:r>
            <a:r>
              <a:rPr lang="en-US" sz="1400" dirty="0" smtClean="0">
                <a:latin typeface="Courier" charset="0"/>
              </a:rPr>
              <a:t> &lt;-&gt; </a:t>
            </a:r>
            <a:r>
              <a:rPr lang="en-US" sz="1400" dirty="0" err="1" smtClean="0">
                <a:latin typeface="Courier" charset="0"/>
              </a:rPr>
              <a:t>chirp!(s,phil</a:t>
            </a:r>
            <a:r>
              <a:rPr lang="en-US" sz="1400" dirty="0" smtClean="0">
                <a:latin typeface="Courier" charset="0"/>
              </a:rPr>
              <a:t>))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  <a:r>
              <a:rPr lang="en-US" sz="1400" b="1" dirty="0" smtClean="0">
                <a:latin typeface="Courier" charset="0"/>
              </a:rPr>
              <a:t>while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dirty="0" err="1" smtClean="0">
                <a:latin typeface="Courier" charset="0"/>
              </a:rPr>
              <a:t>chclient</a:t>
            </a:r>
            <a:r>
              <a:rPr lang="en-US" sz="1400" dirty="0" smtClean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65" charset="0"/>
              </a:rPr>
              <a:t>Distribution and concurrency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Actors-style, with messaging (and </a:t>
            </a:r>
            <a:r>
              <a:rPr lang="en-US" dirty="0" err="1" smtClean="0">
                <a:latin typeface="Arial" pitchFamily="-65" charset="0"/>
              </a:rPr>
              <a:t>RPCs</a:t>
            </a:r>
            <a:r>
              <a:rPr lang="en-US" dirty="0" smtClean="0">
                <a:latin typeface="Arial" pitchFamily="-65" charset="0"/>
              </a:rPr>
              <a:t>)</a:t>
            </a:r>
          </a:p>
          <a:p>
            <a:r>
              <a:rPr lang="en-US" dirty="0" smtClean="0">
                <a:latin typeface="Arial" pitchFamily="-65" charset="0"/>
              </a:rPr>
              <a:t>Built-in types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Lists, full </a:t>
            </a:r>
            <a:r>
              <a:rPr lang="en-US" dirty="0" err="1" smtClean="0">
                <a:latin typeface="Arial" pitchFamily="-65" charset="0"/>
              </a:rPr>
              <a:t>multiplanar</a:t>
            </a:r>
            <a:r>
              <a:rPr lang="en-US" dirty="0" smtClean="0">
                <a:latin typeface="Arial" pitchFamily="-65" charset="0"/>
              </a:rPr>
              <a:t> Unicode, records, tables</a:t>
            </a:r>
          </a:p>
          <a:p>
            <a:r>
              <a:rPr lang="en-US" dirty="0" smtClean="0">
                <a:latin typeface="Arial" pitchFamily="-65" charset="0"/>
              </a:rPr>
              <a:t>Classes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Multiple inheritance</a:t>
            </a:r>
          </a:p>
          <a:p>
            <a:r>
              <a:rPr lang="en-US" dirty="0" smtClean="0">
                <a:latin typeface="Arial" pitchFamily="-65" charset="0"/>
              </a:rPr>
              <a:t>Patterns and Queries</a:t>
            </a:r>
          </a:p>
          <a:p>
            <a:r>
              <a:rPr lang="en-US" dirty="0" smtClean="0">
                <a:latin typeface="Arial" pitchFamily="-65" charset="0"/>
              </a:rPr>
              <a:t>Module System</a:t>
            </a:r>
          </a:p>
          <a:p>
            <a:pPr lvl="1"/>
            <a:endParaRPr lang="en-US" dirty="0" smtClean="0"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&lt;-&gt;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341695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432000" indent="-324000">
              <a:buNone/>
              <a:tabLst/>
            </a:pPr>
            <a:r>
              <a:rPr lang="en-US" sz="2800" b="1" dirty="0" smtClean="0">
                <a:latin typeface="Courier" charset="0"/>
              </a:rPr>
              <a:t>fun </a:t>
            </a:r>
            <a:r>
              <a:rPr lang="en-US" sz="2800" dirty="0" smtClean="0">
                <a:latin typeface="Courier" charset="0"/>
              </a:rPr>
              <a:t>read()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 = server &lt;-&gt; read();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</a:t>
            </a:r>
            <a:r>
              <a:rPr lang="en-US" sz="2800" b="1" dirty="0" err="1" smtClean="0">
                <a:latin typeface="Courier" charset="0"/>
              </a:rPr>
              <a:t>for</a:t>
            </a:r>
            <a:r>
              <a:rPr lang="en-US" sz="2800" dirty="0" err="1" smtClean="0">
                <a:latin typeface="Courier" charset="0"/>
              </a:rPr>
              <a:t>({:chirp</a:t>
            </a:r>
            <a:r>
              <a:rPr lang="en-US" sz="2800" dirty="0" smtClean="0">
                <a:latin typeface="Courier" charset="0"/>
              </a:rPr>
              <a:t>, plus, minus:}  &lt;- </a:t>
            </a:r>
            <a:r>
              <a:rPr lang="en-US" sz="2800" dirty="0" err="1" smtClean="0">
                <a:latin typeface="Courier" charset="0"/>
              </a:rPr>
              <a:t>c's</a:t>
            </a:r>
            <a:r>
              <a:rPr lang="en-US" sz="2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</a:t>
            </a:r>
            <a:r>
              <a:rPr lang="en-US" sz="2800" dirty="0" err="1" smtClean="0">
                <a:latin typeface="Courier" charset="0"/>
              </a:rPr>
              <a:t>println</a:t>
            </a:r>
            <a:r>
              <a:rPr lang="en-US" sz="2800" dirty="0" smtClean="0">
                <a:latin typeface="Courier" charset="0"/>
              </a:rPr>
              <a:t>(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  "$chirp [+$plus/-$minus]");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2800" dirty="0" smtClean="0">
                <a:latin typeface="Courier" charset="0"/>
              </a:rPr>
              <a:t> }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0" y="1730520"/>
            <a:ext cx="6535392" cy="484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</a:t>
            </a:r>
            <a:r>
              <a:rPr lang="en-US" sz="1800" b="1" dirty="0" err="1" smtClean="0">
                <a:latin typeface="Courier" charset="0"/>
              </a:rPr>
              <a:t>while</a:t>
            </a:r>
            <a:r>
              <a:rPr lang="en-US" sz="1800" dirty="0" err="1" smtClean="0">
                <a:latin typeface="Courier" charset="0"/>
              </a:rPr>
              <a:t>(</a:t>
            </a:r>
            <a:r>
              <a:rPr lang="en-US" sz="1800" b="1" dirty="0" err="1" smtClean="0">
                <a:latin typeface="Courier" charset="0"/>
              </a:rPr>
              <a:t>true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dirty="0" err="1" smtClean="0">
                <a:latin typeface="Courier" charset="0"/>
              </a:rPr>
              <a:t>s</a:t>
            </a:r>
            <a:r>
              <a:rPr lang="en-US" sz="1800" dirty="0" smtClean="0">
                <a:latin typeface="Courier" charset="0"/>
              </a:rPr>
              <a:t> = </a:t>
            </a:r>
            <a:r>
              <a:rPr lang="en-US" sz="1800" dirty="0" err="1" smtClean="0">
                <a:latin typeface="Courier" charset="0"/>
              </a:rPr>
              <a:t>readln("Chirp</a:t>
            </a:r>
            <a:r>
              <a:rPr lang="en-US" sz="1800" dirty="0" smtClean="0">
                <a:latin typeface="Courier" charset="0"/>
              </a:rPr>
              <a:t>: ");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</a:t>
            </a:r>
            <a:r>
              <a:rPr lang="en-US" sz="1800" b="1" dirty="0" err="1" smtClean="0">
                <a:latin typeface="Courier" charset="0"/>
              </a:rPr>
              <a:t>match</a:t>
            </a:r>
            <a:r>
              <a:rPr lang="en-US" sz="1800" dirty="0" err="1" smtClean="0">
                <a:latin typeface="Courier" charset="0"/>
              </a:rPr>
              <a:t>(s</a:t>
            </a:r>
            <a:r>
              <a:rPr lang="en-US" sz="18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"?" =&gt; help()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"/" =&gt; read()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"\\+([0-9]+)"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true))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"\\-([0-9]+)" / [.</a:t>
            </a:r>
            <a:r>
              <a:rPr lang="en-US" sz="1800" dirty="0" err="1" smtClean="0">
                <a:latin typeface="Courier" charset="0"/>
              </a:rPr>
              <a:t>int(n</a:t>
            </a:r>
            <a:r>
              <a:rPr lang="en-US" sz="1800" dirty="0" smtClean="0">
                <a:latin typeface="Courier" charset="0"/>
              </a:rPr>
              <a:t>)]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vote(n</a:t>
            </a:r>
            <a:r>
              <a:rPr lang="en-US" sz="1800" dirty="0" smtClean="0">
                <a:latin typeface="Courier" charset="0"/>
              </a:rPr>
              <a:t>, false))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| _ =&gt; 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   </a:t>
            </a:r>
            <a:r>
              <a:rPr lang="en-US" sz="1800" dirty="0" err="1" smtClean="0">
                <a:latin typeface="Courier" charset="0"/>
              </a:rPr>
              <a:t>println(server</a:t>
            </a:r>
            <a:r>
              <a:rPr lang="en-US" sz="1800" dirty="0" smtClean="0">
                <a:latin typeface="Courier" charset="0"/>
              </a:rPr>
              <a:t> &lt;-&gt; </a:t>
            </a:r>
            <a:r>
              <a:rPr lang="en-US" sz="1800" dirty="0" err="1" smtClean="0">
                <a:latin typeface="Courier" charset="0"/>
              </a:rPr>
              <a:t>chirp!(s</a:t>
            </a:r>
            <a:r>
              <a:rPr lang="en-US" sz="1800" dirty="0" smtClean="0">
                <a:latin typeface="Courier" charset="0"/>
              </a:rPr>
              <a:t>, </a:t>
            </a:r>
            <a:r>
              <a:rPr lang="en-US" sz="1800" dirty="0" err="1" smtClean="0">
                <a:latin typeface="Courier" charset="0"/>
              </a:rPr>
              <a:t>phil</a:t>
            </a:r>
            <a:r>
              <a:rPr lang="en-US" sz="1800" dirty="0" smtClean="0">
                <a:latin typeface="Courier" charset="0"/>
              </a:rPr>
              <a:t>))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  }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 }</a:t>
            </a:r>
            <a:r>
              <a:rPr lang="en-US" sz="1800" b="1" dirty="0" smtClean="0">
                <a:latin typeface="Courier" charset="0"/>
              </a:rPr>
              <a:t>while</a:t>
            </a:r>
          </a:p>
          <a:p>
            <a:pPr marL="432000" indent="-324000">
              <a:buNone/>
              <a:tabLst/>
            </a:pPr>
            <a:r>
              <a:rPr lang="en-US" sz="1800" dirty="0" smtClean="0">
                <a:latin typeface="Courier" charset="0"/>
              </a:rPr>
              <a:t>/// ... redacted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40" y="27000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Aside: More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2941636"/>
            <a:ext cx="8772840" cy="395920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err="1" smtClean="0"/>
              <a:t>Regexp</a:t>
            </a:r>
            <a:r>
              <a:rPr lang="en-US" dirty="0" smtClean="0"/>
              <a:t> matching: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err="1" smtClean="0">
                <a:latin typeface="Courier" charset="0"/>
              </a:rPr>
              <a:t>s</a:t>
            </a:r>
            <a:r>
              <a:rPr lang="en-US" dirty="0" smtClean="0">
                <a:latin typeface="Courier" charset="0"/>
              </a:rPr>
              <a:t> ~ </a:t>
            </a:r>
            <a:r>
              <a:rPr lang="en-US" dirty="0" err="1" smtClean="0">
                <a:latin typeface="Courier" charset="0"/>
              </a:rPr>
              <a:t>regexp</a:t>
            </a:r>
            <a:r>
              <a:rPr lang="en-US" dirty="0" smtClean="0">
                <a:latin typeface="Courier" charset="0"/>
              </a:rPr>
              <a:t> / [</a:t>
            </a:r>
            <a:r>
              <a:rPr lang="en-US" sz="2600" dirty="0" err="1" smtClean="0">
                <a:latin typeface="Courier" charset="0"/>
              </a:rPr>
              <a:t>β,γ,δ</a:t>
            </a:r>
            <a:r>
              <a:rPr lang="en-US" sz="2600" dirty="0" smtClean="0">
                <a:latin typeface="Courier" charset="0"/>
              </a:rPr>
              <a:t>]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Succeeds: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If the string matches the </a:t>
            </a:r>
            <a:r>
              <a:rPr lang="en-US" dirty="0" err="1" smtClean="0"/>
              <a:t>regexp</a:t>
            </a:r>
            <a:endParaRPr lang="en-US" dirty="0" smtClean="0"/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first capture group matches </a:t>
            </a:r>
            <a:r>
              <a:rPr lang="en-US" sz="2600" dirty="0" err="1" smtClean="0">
                <a:latin typeface="Courier" charset="0"/>
              </a:rPr>
              <a:t>β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second capture group matches </a:t>
            </a:r>
            <a:r>
              <a:rPr lang="en-US" sz="2600" dirty="0" err="1" smtClean="0">
                <a:latin typeface="Courier" charset="0"/>
              </a:rPr>
              <a:t>γ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 third capture group matches </a:t>
            </a:r>
            <a:r>
              <a:rPr lang="en-US" sz="2600" dirty="0" err="1" smtClean="0">
                <a:latin typeface="Courier" charset="0"/>
              </a:rPr>
              <a:t>δ</a:t>
            </a:r>
            <a:endParaRPr lang="en-US" sz="2600" dirty="0" smtClean="0">
              <a:latin typeface="Courier" charset="0"/>
            </a:endParaRP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there are precisely three capture groups.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And </a:t>
            </a:r>
            <a:r>
              <a:rPr lang="en-US" sz="2200" dirty="0" smtClean="0">
                <a:latin typeface="Courier" charset="0"/>
              </a:rPr>
              <a:t>.</a:t>
            </a:r>
            <a:r>
              <a:rPr lang="en-US" sz="2200" dirty="0" err="1" smtClean="0">
                <a:latin typeface="Courier" charset="0"/>
              </a:rPr>
              <a:t>int(n</a:t>
            </a:r>
            <a:r>
              <a:rPr lang="en-US" sz="2200" dirty="0" smtClean="0">
                <a:latin typeface="Courier" charset="0"/>
              </a:rPr>
              <a:t>) </a:t>
            </a:r>
            <a:r>
              <a:rPr lang="en-US" dirty="0" smtClean="0"/>
              <a:t>as before binds </a:t>
            </a:r>
            <a:r>
              <a:rPr lang="en-US" dirty="0" err="1" smtClean="0"/>
              <a:t>n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 value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312" y="1646237"/>
            <a:ext cx="4802066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</a:rPr>
              <a:t>"\\+([0-9]+)" / [.</a:t>
            </a:r>
            <a:r>
              <a:rPr lang="en-US" sz="2400" dirty="0" err="1" smtClean="0">
                <a:latin typeface="Courier" charset="0"/>
              </a:rPr>
              <a:t>int(n</a:t>
            </a:r>
            <a:r>
              <a:rPr lang="en-US" sz="2400" dirty="0" smtClean="0">
                <a:latin typeface="Courier" charset="0"/>
              </a:rPr>
              <a:t>)]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874837"/>
            <a:ext cx="4280760" cy="510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spawn </a:t>
            </a:r>
            <a:r>
              <a:rPr lang="en-US" sz="1400" dirty="0" err="1" smtClean="0">
                <a:latin typeface="Courier" charset="0"/>
              </a:rPr>
              <a:t>chserver</a:t>
            </a:r>
            <a:r>
              <a:rPr lang="en-US" sz="1400" dirty="0" smtClean="0">
                <a:latin typeface="Courier" charset="0"/>
              </a:rPr>
              <a:t> {</a:t>
            </a: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import </a:t>
            </a:r>
            <a:r>
              <a:rPr lang="en-US" sz="1400" dirty="0" smtClean="0">
                <a:latin typeface="Courier" charset="0"/>
              </a:rPr>
              <a:t>CHEEPER.*;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err="1" smtClean="0">
                <a:latin typeface="Courier" charset="0"/>
              </a:rPr>
              <a:t>phils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table(phil){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chirps;};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chirps = </a:t>
            </a:r>
            <a:r>
              <a:rPr lang="en-US" sz="1400" dirty="0" err="1" smtClean="0">
                <a:latin typeface="Courier" charset="0"/>
              </a:rPr>
              <a:t>table(n){chirp</a:t>
            </a:r>
            <a:r>
              <a:rPr lang="en-US" sz="1400" dirty="0" smtClean="0">
                <a:latin typeface="Courier" charset="0"/>
              </a:rPr>
              <a:t>; </a:t>
            </a:r>
            <a:r>
              <a:rPr lang="en-US" sz="1400" b="1" dirty="0" err="1" smtClean="0">
                <a:latin typeface="Courier" charset="0"/>
              </a:rPr>
              <a:t>var</a:t>
            </a:r>
            <a:r>
              <a:rPr lang="en-US" sz="1400" b="1" dirty="0" smtClean="0">
                <a:latin typeface="Courier" charset="0"/>
              </a:rPr>
              <a:t> </a:t>
            </a:r>
            <a:r>
              <a:rPr lang="en-US" sz="1400" dirty="0" smtClean="0">
                <a:latin typeface="Courier" charset="0"/>
              </a:rPr>
              <a:t>plus, minus;};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err="1" smtClean="0">
                <a:latin typeface="Courier" charset="0"/>
              </a:rPr>
              <a:t>chirp!(text</a:t>
            </a:r>
            <a:r>
              <a:rPr lang="en-US" sz="1400" dirty="0" smtClean="0">
                <a:latin typeface="Courier" charset="0"/>
              </a:rPr>
              <a:t>, </a:t>
            </a:r>
            <a:r>
              <a:rPr lang="en-US" sz="1400" dirty="0" err="1" smtClean="0">
                <a:latin typeface="Courier" charset="0"/>
              </a:rPr>
              <a:t>phil</a:t>
            </a:r>
            <a:r>
              <a:rPr lang="en-US" sz="1400" dirty="0" smtClean="0">
                <a:latin typeface="Courier" charset="0"/>
              </a:rPr>
              <a:t>){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n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chirps.num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 = </a:t>
            </a:r>
            <a:r>
              <a:rPr lang="en-US" sz="1400" dirty="0" err="1" smtClean="0">
                <a:latin typeface="Courier" charset="0"/>
              </a:rPr>
              <a:t>Chirp(text,phil,n</a:t>
            </a:r>
            <a:r>
              <a:rPr lang="en-US" sz="14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chirps(n</a:t>
            </a:r>
            <a:r>
              <a:rPr lang="en-US" sz="1400" dirty="0" smtClean="0">
                <a:latin typeface="Courier" charset="0"/>
              </a:rPr>
              <a:t>) := {: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chirp:c</a:t>
            </a:r>
            <a:r>
              <a:rPr lang="en-US" sz="1400" dirty="0" smtClean="0">
                <a:latin typeface="Courier" charset="0"/>
              </a:rPr>
              <a:t>,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plus:0,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minus:0 :};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if </a:t>
            </a:r>
            <a:r>
              <a:rPr lang="en-US" sz="1400" dirty="0" smtClean="0">
                <a:latin typeface="Courier" charset="0"/>
              </a:rPr>
              <a:t>(</a:t>
            </a:r>
            <a:r>
              <a:rPr lang="en-US" sz="1400" dirty="0" err="1" smtClean="0">
                <a:latin typeface="Courier" charset="0"/>
              </a:rPr>
              <a:t>phils.has?(phil</a:t>
            </a:r>
            <a:r>
              <a:rPr lang="en-US" sz="1400" dirty="0" smtClean="0">
                <a:latin typeface="Courier" charset="0"/>
              </a:rPr>
              <a:t>))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phils(phil).chirps</a:t>
            </a:r>
            <a:r>
              <a:rPr lang="en-US" sz="1400" dirty="0" smtClean="0">
                <a:latin typeface="Courier" charset="0"/>
              </a:rPr>
              <a:t> ::= 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phils(phil</a:t>
            </a:r>
            <a:r>
              <a:rPr lang="en-US" sz="1400" dirty="0" smtClean="0">
                <a:latin typeface="Courier" charset="0"/>
              </a:rPr>
              <a:t>) := {: </a:t>
            </a:r>
            <a:r>
              <a:rPr lang="en-US" sz="1400" dirty="0" err="1" smtClean="0">
                <a:latin typeface="Courier" charset="0"/>
              </a:rPr>
              <a:t>chirps:[c</a:t>
            </a:r>
            <a:r>
              <a:rPr lang="en-US" sz="1400" dirty="0" smtClean="0">
                <a:latin typeface="Courier" charset="0"/>
              </a:rPr>
              <a:t>] :};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"You chirped '$</a:t>
            </a:r>
            <a:r>
              <a:rPr lang="en-US" sz="1400" dirty="0" err="1" smtClean="0">
                <a:latin typeface="Courier" charset="0"/>
              </a:rPr>
              <a:t>c</a:t>
            </a:r>
            <a:r>
              <a:rPr lang="en-US" sz="1400" dirty="0" smtClean="0">
                <a:latin typeface="Courier" charset="0"/>
              </a:rPr>
              <a:t>'";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}chirp!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fun </a:t>
            </a:r>
            <a:r>
              <a:rPr lang="en-US" sz="1400" dirty="0" smtClean="0">
                <a:latin typeface="Courier" charset="0"/>
              </a:rPr>
              <a:t>love({: plus, minus :}) = plus - minus;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68912" y="1874837"/>
            <a:ext cx="4452672" cy="509335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smtClean="0">
                <a:latin typeface="Courier" charset="0"/>
              </a:rPr>
              <a:t>read() =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</a:t>
            </a:r>
            <a:r>
              <a:rPr lang="en-US" sz="1400" b="1" dirty="0" smtClean="0">
                <a:latin typeface="Courier" charset="0"/>
              </a:rPr>
              <a:t>%</a:t>
            </a:r>
            <a:r>
              <a:rPr lang="en-US" sz="1400" b="1" dirty="0" err="1" smtClean="0">
                <a:latin typeface="Courier" charset="0"/>
              </a:rPr>
              <a:t>sort</a:t>
            </a:r>
            <a:r>
              <a:rPr lang="en-US" sz="1400" dirty="0" err="1" smtClean="0">
                <a:latin typeface="Courier" charset="0"/>
              </a:rPr>
              <a:t>[row</a:t>
            </a: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%&gt; </a:t>
            </a:r>
            <a:r>
              <a:rPr lang="en-US" sz="1400" dirty="0" err="1" smtClean="0">
                <a:latin typeface="Courier" charset="0"/>
              </a:rPr>
              <a:t>love(row</a:t>
            </a:r>
            <a:r>
              <a:rPr lang="en-US" sz="1400" dirty="0" smtClean="0">
                <a:latin typeface="Courier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%&lt; </a:t>
            </a:r>
            <a:r>
              <a:rPr lang="en-US" sz="1400" dirty="0" err="1" smtClean="0">
                <a:latin typeface="Courier" charset="0"/>
              </a:rPr>
              <a:t>chirp.n</a:t>
            </a:r>
            <a:r>
              <a:rPr lang="en-US" sz="14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 | </a:t>
            </a:r>
            <a:r>
              <a:rPr lang="en-US" sz="1400" b="1" dirty="0" smtClean="0">
                <a:latin typeface="Courier" charset="0"/>
              </a:rPr>
              <a:t>for </a:t>
            </a:r>
            <a:r>
              <a:rPr lang="en-US" sz="1400" dirty="0" smtClean="0">
                <a:latin typeface="Courier" charset="0"/>
              </a:rPr>
              <a:t>row &amp;&amp; {: chirp :} &lt;- chirps];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sync </a:t>
            </a:r>
            <a:r>
              <a:rPr lang="en-US" sz="1400" dirty="0" err="1" smtClean="0">
                <a:latin typeface="Courier" charset="0"/>
              </a:rPr>
              <a:t>vote(n</a:t>
            </a:r>
            <a:r>
              <a:rPr lang="en-US" sz="1400" dirty="0" smtClean="0">
                <a:latin typeface="Courier" charset="0"/>
              </a:rPr>
              <a:t>, plus?)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if </a:t>
            </a:r>
            <a:r>
              <a:rPr lang="en-US" sz="1400" dirty="0" smtClean="0">
                <a:latin typeface="Courier" charset="0"/>
              </a:rPr>
              <a:t>(plus?)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chirps(n).plus</a:t>
            </a:r>
            <a:r>
              <a:rPr lang="en-US" sz="1400" dirty="0" smtClean="0">
                <a:latin typeface="Courier" charset="0"/>
              </a:rPr>
              <a:t> += 1;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chirps(n).minus</a:t>
            </a:r>
            <a:r>
              <a:rPr lang="en-US" sz="1400" dirty="0" smtClean="0">
                <a:latin typeface="Courier" charset="0"/>
              </a:rPr>
              <a:t> += 1;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"Thanks";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endParaRPr lang="en-US" sz="14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1400" b="1" dirty="0" smtClean="0">
                <a:latin typeface="Courier" charset="0"/>
              </a:rPr>
              <a:t>body</a:t>
            </a:r>
            <a:r>
              <a:rPr lang="en-US" sz="1400" dirty="0" smtClean="0">
                <a:latin typeface="Courier" charset="0"/>
              </a:rPr>
              <a:t>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dirty="0" err="1" smtClean="0">
                <a:latin typeface="Courier" charset="0"/>
              </a:rPr>
              <a:t>println("Cheeper</a:t>
            </a:r>
            <a:r>
              <a:rPr lang="en-US" sz="1400" dirty="0" smtClean="0">
                <a:latin typeface="Courier" charset="0"/>
              </a:rPr>
              <a:t> server here!");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</a:t>
            </a:r>
            <a:r>
              <a:rPr lang="en-US" sz="1400" b="1" dirty="0" err="1" smtClean="0">
                <a:latin typeface="Courier" charset="0"/>
              </a:rPr>
              <a:t>while</a:t>
            </a:r>
            <a:r>
              <a:rPr lang="en-US" sz="1400" dirty="0" err="1" smtClean="0">
                <a:latin typeface="Courier" charset="0"/>
              </a:rPr>
              <a:t>(</a:t>
            </a:r>
            <a:r>
              <a:rPr lang="en-US" sz="1400" b="1" dirty="0" err="1" smtClean="0">
                <a:latin typeface="Courier" charset="0"/>
              </a:rPr>
              <a:t>true</a:t>
            </a:r>
            <a:r>
              <a:rPr lang="en-US" sz="1400" dirty="0" smtClean="0">
                <a:latin typeface="Courier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dirty="0" err="1" smtClean="0">
                <a:latin typeface="Courier" charset="0"/>
              </a:rPr>
              <a:t>println("Server</a:t>
            </a:r>
            <a:r>
              <a:rPr lang="en-US" sz="1400" dirty="0" smtClean="0">
                <a:latin typeface="Courier" charset="0"/>
              </a:rPr>
              <a:t> ready...");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  </a:t>
            </a:r>
            <a:r>
              <a:rPr lang="en-US" sz="1400" b="1" dirty="0" smtClean="0">
                <a:latin typeface="Courier" charset="0"/>
              </a:rPr>
              <a:t>serve</a:t>
            </a:r>
            <a:r>
              <a:rPr lang="en-US" sz="14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 }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b="1" dirty="0" smtClean="0">
                <a:latin typeface="Courier" charset="0"/>
              </a:rPr>
              <a:t>body</a:t>
            </a:r>
          </a:p>
          <a:p>
            <a:pPr marL="432000" indent="-324000">
              <a:buNone/>
              <a:tabLst/>
            </a:pPr>
            <a:r>
              <a:rPr lang="en-US" sz="1400" dirty="0" smtClean="0">
                <a:latin typeface="Courier" charset="0"/>
              </a:rPr>
              <a:t>}</a:t>
            </a:r>
            <a:r>
              <a:rPr lang="en-US" sz="1400" dirty="0" err="1" smtClean="0">
                <a:latin typeface="Courier" charset="0"/>
              </a:rPr>
              <a:t>chserver</a:t>
            </a:r>
            <a:r>
              <a:rPr lang="en-US" sz="1400" dirty="0" smtClean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28224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3170236"/>
            <a:ext cx="8772840" cy="388180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Tables are high-power maps/dictionaries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keys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One or more values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Mutable (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dirty="0" smtClean="0"/>
              <a:t>) or not.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Adding a new column is easy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 need for objects or parallel tables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tracking what you've seen: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err="1" smtClean="0">
                <a:latin typeface="Courier" charset="0"/>
              </a:rPr>
              <a:t>phils</a:t>
            </a:r>
            <a:r>
              <a:rPr lang="en-US" sz="2400" dirty="0" smtClean="0">
                <a:latin typeface="Courier" charset="0"/>
              </a:rPr>
              <a:t> = </a:t>
            </a:r>
            <a:r>
              <a:rPr lang="en-US" sz="2400" b="1" dirty="0" err="1" smtClean="0">
                <a:latin typeface="Courier" charset="0"/>
              </a:rPr>
              <a:t>table</a:t>
            </a:r>
            <a:r>
              <a:rPr lang="en-US" sz="2400" dirty="0" err="1" smtClean="0">
                <a:latin typeface="Courier" charset="0"/>
              </a:rPr>
              <a:t>(phil){</a:t>
            </a:r>
            <a:r>
              <a:rPr lang="en-US" sz="2400" b="1" dirty="0" err="1" smtClean="0">
                <a:latin typeface="Courier" charset="0"/>
              </a:rPr>
              <a:t>var</a:t>
            </a:r>
            <a:r>
              <a:rPr lang="en-US" sz="2400" b="1" dirty="0" smtClean="0">
                <a:latin typeface="Courier" charset="0"/>
              </a:rPr>
              <a:t> </a:t>
            </a:r>
            <a:r>
              <a:rPr lang="en-US" sz="2400" dirty="0" smtClean="0">
                <a:latin typeface="Courier" charset="0"/>
              </a:rPr>
              <a:t>chirps; </a:t>
            </a:r>
            <a:r>
              <a:rPr lang="en-US" sz="2400" b="1" u="sng" dirty="0" err="1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var</a:t>
            </a:r>
            <a:r>
              <a:rPr lang="en-US" sz="2400" u="sng" dirty="0" smtClean="0">
                <a:uFill>
                  <a:solidFill>
                    <a:srgbClr val="000000"/>
                  </a:solidFill>
                </a:uFill>
                <a:latin typeface="Courier" charset="0"/>
              </a:rPr>
              <a:t> seen;</a:t>
            </a:r>
            <a:r>
              <a:rPr lang="en-US" sz="2400" dirty="0" smtClean="0">
                <a:latin typeface="Courier" charset="0"/>
              </a:rPr>
              <a:t>};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err="1" smtClean="0"/>
              <a:t>Variatiations</a:t>
            </a:r>
            <a:r>
              <a:rPr lang="en-US" sz="2400" dirty="0" smtClean="0"/>
              <a:t>: ordered, map-style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Rows are records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3112" y="1874837"/>
            <a:ext cx="6141112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err="1" smtClean="0">
                <a:latin typeface="Courier" charset="0"/>
              </a:rPr>
              <a:t>phils</a:t>
            </a:r>
            <a:r>
              <a:rPr lang="en-US" dirty="0" smtClean="0">
                <a:latin typeface="Courier" charset="0"/>
              </a:rPr>
              <a:t>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(phil){</a:t>
            </a:r>
            <a:r>
              <a:rPr lang="en-US" b="1" dirty="0" err="1" smtClean="0">
                <a:latin typeface="Courier" charset="0"/>
              </a:rPr>
              <a:t>var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dirty="0" smtClean="0">
                <a:latin typeface="Courier" charset="0"/>
              </a:rPr>
              <a:t>chirps;};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chirps = </a:t>
            </a:r>
            <a:r>
              <a:rPr lang="en-US" b="1" dirty="0" err="1" smtClean="0">
                <a:latin typeface="Courier" charset="0"/>
              </a:rPr>
              <a:t>table</a:t>
            </a:r>
            <a:r>
              <a:rPr lang="en-US" dirty="0" err="1" smtClean="0">
                <a:latin typeface="Courier" charset="0"/>
              </a:rPr>
              <a:t>(n){chirp</a:t>
            </a:r>
            <a:r>
              <a:rPr lang="en-US" dirty="0" smtClean="0">
                <a:latin typeface="Courier" charset="0"/>
              </a:rPr>
              <a:t>; </a:t>
            </a:r>
            <a:r>
              <a:rPr lang="en-US" dirty="0" err="1" smtClean="0">
                <a:latin typeface="Courier" charset="0"/>
              </a:rPr>
              <a:t>var</a:t>
            </a:r>
            <a:r>
              <a:rPr lang="en-US" dirty="0" smtClean="0">
                <a:latin typeface="Courier" charset="0"/>
              </a:rPr>
              <a:t> plus, minus;};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Immutable name-value bindings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selectors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Access via pattern matching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Partial match works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Name </a:t>
            </a:r>
            <a:r>
              <a:rPr lang="en-US" sz="2000" dirty="0" err="1" smtClean="0">
                <a:latin typeface="Courier" charset="0"/>
              </a:rPr>
              <a:t>b</a:t>
            </a:r>
            <a:r>
              <a:rPr lang="en-US" dirty="0" smtClean="0"/>
              <a:t> alone abbreviates </a:t>
            </a:r>
            <a:r>
              <a:rPr lang="en-US" sz="2000" dirty="0" err="1" smtClean="0">
                <a:latin typeface="Courier" charset="0"/>
              </a:rPr>
              <a:t>b:b</a:t>
            </a:r>
            <a:r>
              <a:rPr lang="en-US" dirty="0" smtClean="0"/>
              <a:t>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Non-ASCII alternate syntax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‹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›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Records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You can upgrade a record to an object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{: a:1, b:2, </a:t>
            </a:r>
            <a:r>
              <a:rPr lang="en-US" sz="2200" dirty="0" err="1" smtClean="0">
                <a:latin typeface="Courier" charset="0"/>
              </a:rPr>
              <a:t>c:table(x){y</a:t>
            </a:r>
            <a:r>
              <a:rPr lang="en-US" sz="2200" dirty="0" smtClean="0">
                <a:latin typeface="Courier" charset="0"/>
              </a:rPr>
              <a:t>} :}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200" b="1" dirty="0" smtClean="0">
                <a:latin typeface="Courier" charset="0"/>
              </a:rPr>
              <a:t>class </a:t>
            </a:r>
            <a:r>
              <a:rPr lang="en-US" sz="2200" dirty="0" err="1" smtClean="0">
                <a:latin typeface="Courier" charset="0"/>
              </a:rPr>
              <a:t>Abc(a,b,c</a:t>
            </a:r>
            <a:r>
              <a:rPr lang="en-US" sz="2200" dirty="0" smtClean="0">
                <a:latin typeface="Courier" charset="0"/>
              </a:rPr>
              <a:t>) { </a:t>
            </a:r>
            <a:r>
              <a:rPr lang="en-US" sz="2200" b="1" dirty="0" smtClean="0">
                <a:latin typeface="Courier" charset="0"/>
              </a:rPr>
              <a:t>def </a:t>
            </a:r>
            <a:r>
              <a:rPr lang="en-US" sz="2200" dirty="0" err="1" smtClean="0">
                <a:latin typeface="Courier" charset="0"/>
              </a:rPr>
              <a:t>aplusb</a:t>
            </a:r>
            <a:r>
              <a:rPr lang="en-US" sz="2200" dirty="0" smtClean="0">
                <a:latin typeface="Courier" charset="0"/>
              </a:rPr>
              <a:t>() = </a:t>
            </a:r>
            <a:r>
              <a:rPr lang="en-US" sz="2200" dirty="0" err="1" smtClean="0">
                <a:latin typeface="Courier" charset="0"/>
              </a:rPr>
              <a:t>a+b</a:t>
            </a:r>
            <a:r>
              <a:rPr lang="en-US" sz="2200" dirty="0" smtClean="0">
                <a:latin typeface="Courier" charset="0"/>
              </a:rPr>
              <a:t>; }</a:t>
            </a:r>
            <a:br>
              <a:rPr lang="en-US" sz="2200" dirty="0" smtClean="0">
                <a:latin typeface="Courier" charset="0"/>
              </a:rPr>
            </a:b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= Abc(1,2, </a:t>
            </a:r>
            <a:r>
              <a:rPr lang="en-US" sz="2200" dirty="0" err="1" smtClean="0">
                <a:latin typeface="Courier" charset="0"/>
              </a:rPr>
              <a:t>table(x){y</a:t>
            </a:r>
            <a:r>
              <a:rPr lang="en-US" sz="2200" dirty="0" smtClean="0">
                <a:latin typeface="Courier" charset="0"/>
              </a:rPr>
              <a:t>});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And things still work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selectors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r.b</a:t>
            </a:r>
            <a:r>
              <a:rPr lang="en-US" sz="2200" dirty="0" smtClean="0">
                <a:latin typeface="Courier" charset="0"/>
              </a:rPr>
              <a:t> == 2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Access via pattern matching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b="1" dirty="0" smtClean="0">
                <a:latin typeface="Courier" charset="0"/>
              </a:rPr>
              <a:t>if </a:t>
            </a:r>
            <a:r>
              <a:rPr lang="en-US" sz="2200" dirty="0" smtClean="0">
                <a:latin typeface="Courier" charset="0"/>
              </a:rPr>
              <a:t>(</a:t>
            </a:r>
            <a:r>
              <a:rPr lang="en-US" sz="2200" dirty="0" err="1" smtClean="0">
                <a:latin typeface="Courier" charset="0"/>
              </a:rPr>
              <a:t>r</a:t>
            </a:r>
            <a:r>
              <a:rPr lang="en-US" sz="2200" dirty="0" smtClean="0">
                <a:latin typeface="Courier" charset="0"/>
              </a:rPr>
              <a:t> ~ {: a:1, </a:t>
            </a:r>
            <a:r>
              <a:rPr lang="en-US" sz="2200" dirty="0" err="1" smtClean="0">
                <a:latin typeface="Courier" charset="0"/>
              </a:rPr>
              <a:t>b:b</a:t>
            </a:r>
            <a:r>
              <a:rPr lang="en-US" sz="2200" dirty="0" smtClean="0">
                <a:latin typeface="Courier" charset="0"/>
              </a:rPr>
              <a:t> :}) </a:t>
            </a:r>
            <a:r>
              <a:rPr lang="en-US" sz="2200" dirty="0" err="1" smtClean="0">
                <a:latin typeface="Courier" charset="0"/>
              </a:rPr>
              <a:t>println(b</a:t>
            </a:r>
            <a:r>
              <a:rPr lang="en-US" sz="2200" dirty="0" smtClean="0">
                <a:latin typeface="Courier" charset="0"/>
              </a:rPr>
              <a:t>);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800" dirty="0" smtClean="0">
                <a:latin typeface="Thorndale" charset="0"/>
              </a:rPr>
              <a:t>Plus, you get method calls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200" dirty="0" err="1" smtClean="0">
                <a:latin typeface="Courier" charset="0"/>
              </a:rPr>
              <a:t>r.aplusb</a:t>
            </a:r>
            <a:r>
              <a:rPr lang="en-US" sz="2200" dirty="0" smtClean="0">
                <a:latin typeface="Courier" charset="0"/>
              </a:rPr>
              <a:t>() ==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Chirping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00" y="1443599"/>
            <a:ext cx="7254912" cy="48508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2000" b="1" dirty="0" smtClean="0">
                <a:latin typeface="Courier" charset="0"/>
              </a:rPr>
              <a:t>sync </a:t>
            </a:r>
            <a:r>
              <a:rPr lang="en-US" sz="2000" dirty="0" err="1" smtClean="0">
                <a:latin typeface="Courier" charset="0"/>
              </a:rPr>
              <a:t>chirp!(text</a:t>
            </a:r>
            <a:r>
              <a:rPr lang="en-US" sz="2000" dirty="0" smtClean="0">
                <a:latin typeface="Courier" charset="0"/>
              </a:rPr>
              <a:t>, </a:t>
            </a:r>
            <a:r>
              <a:rPr lang="en-US" sz="2000" dirty="0" err="1" smtClean="0">
                <a:latin typeface="Courier" charset="0"/>
              </a:rPr>
              <a:t>phil</a:t>
            </a:r>
            <a:r>
              <a:rPr lang="en-US" sz="2000" dirty="0" smtClean="0">
                <a:latin typeface="Courier" charset="0"/>
              </a:rPr>
              <a:t>){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n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chirps.num</a:t>
            </a:r>
            <a:r>
              <a:rPr lang="en-US" sz="20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 = </a:t>
            </a:r>
            <a:r>
              <a:rPr lang="en-US" sz="2000" dirty="0" err="1" smtClean="0">
                <a:latin typeface="Courier" charset="0"/>
              </a:rPr>
              <a:t>Chirp(text,phil,n</a:t>
            </a:r>
            <a:r>
              <a:rPr lang="en-US" sz="2000" dirty="0" smtClean="0">
                <a:latin typeface="Courier" charset="0"/>
              </a:rPr>
              <a:t>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dirty="0" err="1" smtClean="0">
                <a:latin typeface="Courier" charset="0"/>
              </a:rPr>
              <a:t>chirps(n</a:t>
            </a:r>
            <a:r>
              <a:rPr lang="en-US" sz="2000" dirty="0" smtClean="0">
                <a:latin typeface="Courier" charset="0"/>
              </a:rPr>
              <a:t>) := {: </a:t>
            </a:r>
            <a:r>
              <a:rPr lang="en-US" sz="2000" dirty="0" err="1" smtClean="0">
                <a:latin typeface="Courier" charset="0"/>
              </a:rPr>
              <a:t>chirp:c</a:t>
            </a:r>
            <a:r>
              <a:rPr lang="en-US" sz="2000" dirty="0" smtClean="0">
                <a:latin typeface="Courier" charset="0"/>
              </a:rPr>
              <a:t>, plus:0, minus:0 :};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if </a:t>
            </a:r>
            <a:r>
              <a:rPr lang="en-US" sz="2000" dirty="0" smtClean="0">
                <a:latin typeface="Courier" charset="0"/>
              </a:rPr>
              <a:t>(</a:t>
            </a:r>
            <a:r>
              <a:rPr lang="en-US" sz="2000" dirty="0" err="1" smtClean="0">
                <a:latin typeface="Courier" charset="0"/>
              </a:rPr>
              <a:t>phils.has?(phil</a:t>
            </a:r>
            <a:r>
              <a:rPr lang="en-US" sz="2000" dirty="0" smtClean="0">
                <a:latin typeface="Courier" charset="0"/>
              </a:rPr>
              <a:t>))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phils(phil).chirps</a:t>
            </a:r>
            <a:r>
              <a:rPr lang="en-US" sz="2000" dirty="0" smtClean="0">
                <a:latin typeface="Courier" charset="0"/>
              </a:rPr>
              <a:t> ::= 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else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  </a:t>
            </a:r>
            <a:r>
              <a:rPr lang="en-US" sz="2000" dirty="0" err="1" smtClean="0">
                <a:latin typeface="Courier" charset="0"/>
              </a:rPr>
              <a:t>phils(phil</a:t>
            </a:r>
            <a:r>
              <a:rPr lang="en-US" sz="2000" dirty="0" smtClean="0">
                <a:latin typeface="Courier" charset="0"/>
              </a:rPr>
              <a:t>) := {: </a:t>
            </a:r>
            <a:r>
              <a:rPr lang="en-US" sz="2000" dirty="0" err="1" smtClean="0">
                <a:latin typeface="Courier" charset="0"/>
              </a:rPr>
              <a:t>chirps:[c</a:t>
            </a:r>
            <a:r>
              <a:rPr lang="en-US" sz="2000" dirty="0" smtClean="0">
                <a:latin typeface="Courier" charset="0"/>
              </a:rPr>
              <a:t>] :};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"You chirped '$</a:t>
            </a:r>
            <a:r>
              <a:rPr lang="en-US" sz="2000" dirty="0" err="1" smtClean="0">
                <a:latin typeface="Courier" charset="0"/>
              </a:rPr>
              <a:t>c</a:t>
            </a:r>
            <a:r>
              <a:rPr lang="en-US" sz="2000" dirty="0" smtClean="0">
                <a:latin typeface="Courier" charset="0"/>
              </a:rPr>
              <a:t>'";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" charset="0"/>
              </a:rPr>
              <a:t> }chirp!</a:t>
            </a:r>
          </a:p>
        </p:txBody>
      </p:sp>
      <p:sp>
        <p:nvSpPr>
          <p:cNvPr id="4" name="TextBox 3"/>
          <p:cNvSpPr/>
          <p:nvPr/>
        </p:nvSpPr>
        <p:spPr>
          <a:xfrm>
            <a:off x="5331600" y="6407640"/>
            <a:ext cx="180720" cy="4410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  <p:sp>
        <p:nvSpPr>
          <p:cNvPr id="5" name="wedgeRoundRectCallout 4"/>
          <p:cNvSpPr/>
          <p:nvPr/>
        </p:nvSpPr>
        <p:spPr>
          <a:xfrm>
            <a:off x="5497512" y="960437"/>
            <a:ext cx="4201560" cy="372960"/>
          </a:xfrm>
          <a:prstGeom prst="wedgeRoundRectCallout">
            <a:avLst>
              <a:gd name="adj1" fmla="val -75673"/>
              <a:gd name="adj2" fmla="val 106280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Do this on "server &lt;-&gt; </a:t>
            </a:r>
            <a:r>
              <a:rPr lang="en-US" sz="1800" i="0" kern="1200" dirty="0" err="1" smtClean="0">
                <a:solidFill>
                  <a:sysClr val="windowText" lastClr="000000"/>
                </a:solidFill>
                <a:latin typeface="Arial" charset="0"/>
              </a:rPr>
              <a:t>chirp!(t,p</a:t>
            </a: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)"</a:t>
            </a:r>
          </a:p>
        </p:txBody>
      </p:sp>
      <p:sp>
        <p:nvSpPr>
          <p:cNvPr id="6" name="wedgeRoundRectCallout 5"/>
          <p:cNvSpPr/>
          <p:nvPr/>
        </p:nvSpPr>
        <p:spPr>
          <a:xfrm>
            <a:off x="5497512" y="1813061"/>
            <a:ext cx="4201560" cy="372960"/>
          </a:xfrm>
          <a:prstGeom prst="wedgeRoundRectCallout">
            <a:avLst>
              <a:gd name="adj1" fmla="val -103957"/>
              <a:gd name="adj2" fmla="val -1776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unique number for convenience</a:t>
            </a:r>
          </a:p>
        </p:txBody>
      </p:sp>
      <p:sp>
        <p:nvSpPr>
          <p:cNvPr id="7" name="wedgeRoundRectCallout 6"/>
          <p:cNvSpPr/>
          <p:nvPr/>
        </p:nvSpPr>
        <p:spPr>
          <a:xfrm>
            <a:off x="5497512" y="2665685"/>
            <a:ext cx="4201560" cy="372960"/>
          </a:xfrm>
          <a:prstGeom prst="wedgeRoundRectCallout">
            <a:avLst>
              <a:gd name="adj1" fmla="val -78048"/>
              <a:gd name="adj2" fmla="val -71271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Constructor call</a:t>
            </a:r>
          </a:p>
        </p:txBody>
      </p:sp>
      <p:sp>
        <p:nvSpPr>
          <p:cNvPr id="8" name="wedgeRoundRectCallout 7"/>
          <p:cNvSpPr/>
          <p:nvPr/>
        </p:nvSpPr>
        <p:spPr>
          <a:xfrm>
            <a:off x="5497512" y="3518309"/>
            <a:ext cx="4201560" cy="372960"/>
          </a:xfrm>
          <a:prstGeom prst="wedgeRoundRectCallout">
            <a:avLst>
              <a:gd name="adj1" fmla="val -102661"/>
              <a:gd name="adj2" fmla="val -100458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Insert a row into a table</a:t>
            </a:r>
          </a:p>
        </p:txBody>
      </p:sp>
      <p:sp>
        <p:nvSpPr>
          <p:cNvPr id="9" name="wedgeRoundRectCallout 8"/>
          <p:cNvSpPr/>
          <p:nvPr/>
        </p:nvSpPr>
        <p:spPr>
          <a:xfrm>
            <a:off x="5497512" y="4160837"/>
            <a:ext cx="4201560" cy="372960"/>
          </a:xfrm>
          <a:prstGeom prst="wedgeRoundRectCallout">
            <a:avLst>
              <a:gd name="adj1" fmla="val -63151"/>
              <a:gd name="adj2" fmla="val -78568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dirty="0" smtClean="0">
                <a:solidFill>
                  <a:sysClr val="windowText" lastClr="000000"/>
                </a:solidFill>
                <a:latin typeface="Arial" charset="0"/>
              </a:rPr>
              <a:t>Modify a field of a row</a:t>
            </a:r>
          </a:p>
        </p:txBody>
      </p:sp>
      <p:sp>
        <p:nvSpPr>
          <p:cNvPr id="10" name="wedgeRoundRectCallout 9"/>
          <p:cNvSpPr/>
          <p:nvPr/>
        </p:nvSpPr>
        <p:spPr>
          <a:xfrm>
            <a:off x="5497512" y="5223557"/>
            <a:ext cx="4201560" cy="372960"/>
          </a:xfrm>
          <a:prstGeom prst="wedgeRoundRectCallout">
            <a:avLst>
              <a:gd name="adj1" fmla="val -86684"/>
              <a:gd name="adj2" fmla="val -39653"/>
              <a:gd name="adj3" fmla="val 16667"/>
            </a:avLst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i="0" kern="1200" smtClean="0">
                <a:solidFill>
                  <a:sysClr val="windowText" lastClr="000000"/>
                </a:solidFill>
                <a:latin typeface="Arial" charset="0"/>
              </a:rPr>
              <a:t>Return value sent to caller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Queries, </a:t>
            </a:r>
            <a:r>
              <a:rPr lang="en-US" dirty="0" err="1" smtClean="0"/>
              <a:t>redux</a:t>
            </a:r>
            <a:r>
              <a:rPr lang="en-US" dirty="0" smtClean="0"/>
              <a:t>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4313236"/>
            <a:ext cx="8772840" cy="24972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Produces a list of rows,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Sorted by decreasing love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And, given equal love, by index number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Pattern </a:t>
            </a:r>
            <a:r>
              <a:rPr lang="en-US" sz="2400" dirty="0" err="1" smtClean="0"/>
              <a:t>α</a:t>
            </a:r>
            <a:r>
              <a:rPr lang="en-US" sz="2400" dirty="0" smtClean="0"/>
              <a:t> &amp;&amp; </a:t>
            </a:r>
            <a:r>
              <a:rPr lang="en-US" sz="2400" dirty="0" err="1" smtClean="0"/>
              <a:t>β</a:t>
            </a:r>
            <a:r>
              <a:rPr lang="en-US" sz="2400" dirty="0" smtClean="0"/>
              <a:t> matches if both match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Can be used like ML's as, or other things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Binds chirp and row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3112" y="1798637"/>
            <a:ext cx="6141112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fun love({: plus, minus :}) = plus - minus;</a:t>
            </a:r>
          </a:p>
          <a:p>
            <a:pPr marL="432000" indent="-324000">
              <a:buNone/>
              <a:tabLst/>
            </a:pP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b="1" dirty="0" smtClean="0">
                <a:latin typeface="Courier" charset="0"/>
              </a:rPr>
              <a:t>sync </a:t>
            </a:r>
            <a:r>
              <a:rPr lang="en-US" dirty="0" smtClean="0">
                <a:latin typeface="Courier" charset="0"/>
              </a:rPr>
              <a:t>read() =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</a:t>
            </a:r>
            <a:r>
              <a:rPr lang="en-US" b="1" dirty="0" smtClean="0">
                <a:latin typeface="Courier" charset="0"/>
              </a:rPr>
              <a:t>%</a:t>
            </a:r>
            <a:r>
              <a:rPr lang="en-US" b="1" dirty="0" err="1" smtClean="0">
                <a:latin typeface="Courier" charset="0"/>
              </a:rPr>
              <a:t>sort</a:t>
            </a:r>
            <a:r>
              <a:rPr lang="en-US" dirty="0" err="1" smtClean="0">
                <a:latin typeface="Courier" charset="0"/>
              </a:rPr>
              <a:t>[row</a:t>
            </a:r>
            <a:endParaRPr lang="en-US" dirty="0" smtClean="0">
              <a:latin typeface="Courier" charset="0"/>
            </a:endParaRP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%&gt; </a:t>
            </a:r>
            <a:r>
              <a:rPr lang="en-US" dirty="0" err="1" smtClean="0">
                <a:latin typeface="Courier" charset="0"/>
              </a:rPr>
              <a:t>love(row</a:t>
            </a:r>
            <a:r>
              <a:rPr lang="en-US" dirty="0" smtClean="0">
                <a:latin typeface="Courier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%&lt; </a:t>
            </a:r>
            <a:r>
              <a:rPr lang="en-US" dirty="0" err="1" smtClean="0">
                <a:latin typeface="Courier" charset="0"/>
              </a:rPr>
              <a:t>chirp.n</a:t>
            </a:r>
            <a:r>
              <a:rPr lang="en-US" dirty="0" smtClean="0">
                <a:latin typeface="Courier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" charset="0"/>
              </a:rPr>
              <a:t>   | </a:t>
            </a:r>
            <a:r>
              <a:rPr lang="en-US" b="1" dirty="0" smtClean="0">
                <a:latin typeface="Courier" charset="0"/>
              </a:rPr>
              <a:t>for </a:t>
            </a:r>
            <a:r>
              <a:rPr lang="en-US" dirty="0" smtClean="0">
                <a:latin typeface="Courier" charset="0"/>
              </a:rPr>
              <a:t>row &amp;&amp; {: chirp :} &lt;- chirps]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that's </a:t>
            </a:r>
            <a:r>
              <a:rPr lang="en-US" dirty="0" err="1" smtClean="0"/>
              <a:t>Cheeper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little client/server programs</a:t>
            </a:r>
          </a:p>
          <a:p>
            <a:r>
              <a:rPr lang="en-US" dirty="0" smtClean="0"/>
              <a:t>Interface with other message protocols</a:t>
            </a:r>
          </a:p>
          <a:p>
            <a:pPr lvl="1"/>
            <a:r>
              <a:rPr lang="en-US" dirty="0" smtClean="0"/>
              <a:t>HTTP </a:t>
            </a:r>
          </a:p>
          <a:p>
            <a:pPr lvl="1"/>
            <a:r>
              <a:rPr lang="en-US" dirty="0" smtClean="0"/>
              <a:t>JSON (soon)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site: </a:t>
            </a:r>
            <a:endParaRPr lang="en-US" dirty="0" smtClean="0"/>
          </a:p>
          <a:p>
            <a:pPr lvl="1"/>
            <a:r>
              <a:rPr lang="en-US" dirty="0" smtClean="0"/>
              <a:t>http://thorn</a:t>
            </a:r>
            <a:r>
              <a:rPr lang="en-US" dirty="0" smtClean="0"/>
              <a:t>-</a:t>
            </a:r>
            <a:r>
              <a:rPr lang="en-US" dirty="0" err="1" smtClean="0"/>
              <a:t>lang.org</a:t>
            </a:r>
            <a:endParaRPr lang="en-US" dirty="0" smtClean="0"/>
          </a:p>
          <a:p>
            <a:r>
              <a:rPr lang="en-US" dirty="0" smtClean="0"/>
              <a:t>Demo: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dumbo.cs.purdue.edu/index.php</a:t>
            </a:r>
            <a:endParaRPr lang="en-US" dirty="0" smtClean="0"/>
          </a:p>
          <a:p>
            <a:pPr lvl="1"/>
            <a:r>
              <a:rPr lang="en-US" dirty="0" smtClean="0"/>
              <a:t>Input-free versions of these programs</a:t>
            </a:r>
            <a:endParaRPr lang="en-US" dirty="0" smtClean="0"/>
          </a:p>
          <a:p>
            <a:r>
              <a:rPr lang="en-US" dirty="0" smtClean="0"/>
              <a:t>For extra </a:t>
            </a:r>
            <a:r>
              <a:rPr lang="en-US" dirty="0" err="1" smtClean="0"/>
              <a:t>Cheeper</a:t>
            </a:r>
            <a:r>
              <a:rPr lang="en-US" dirty="0" smtClean="0"/>
              <a:t> fun: </a:t>
            </a:r>
          </a:p>
          <a:p>
            <a:pPr lvl="1"/>
            <a:r>
              <a:rPr lang="en-US" dirty="0" smtClean="0"/>
              <a:t>http://codu.org:4121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Messages can be sent to a </a:t>
            </a:r>
            <a:r>
              <a:rPr lang="en-US" i="1" dirty="0" smtClean="0"/>
              <a:t>site: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i="1" dirty="0" smtClean="0">
                <a:solidFill>
                  <a:srgbClr val="FFFFFF"/>
                </a:solidFill>
                <a:latin typeface="Courier"/>
              </a:rPr>
              <a:t>site("http://pingpong.somewhere.org:4260")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Or to a component running there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i="0" dirty="0" smtClean="0"/>
              <a:t>If you have a reference to it</a:t>
            </a:r>
          </a:p>
          <a:p>
            <a:pPr marL="864000" lvl="1" indent="-288000">
              <a:buSzPct val="45000"/>
            </a:pPr>
            <a:r>
              <a:rPr lang="en-US" dirty="0" smtClean="0"/>
              <a:t>Component references </a:t>
            </a:r>
            <a:r>
              <a:rPr lang="en-US" i="0" dirty="0" smtClean="0"/>
              <a:t>are </a:t>
            </a:r>
            <a:r>
              <a:rPr lang="en-US" i="0" dirty="0" err="1" smtClean="0"/>
              <a:t>unforgeable</a:t>
            </a:r>
            <a:r>
              <a:rPr lang="en-US" i="0" dirty="0" smtClean="0"/>
              <a:t> </a:t>
            </a:r>
          </a:p>
          <a:p>
            <a:pPr marL="1296000" lvl="2" indent="-216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i="0" dirty="0" smtClean="0"/>
              <a:t>(Unlike sites, which are public)</a:t>
            </a:r>
          </a:p>
          <a:p>
            <a:pPr marL="864000" lvl="1" indent="-288000">
              <a:buSzPct val="45000"/>
            </a:pPr>
            <a:r>
              <a:rPr lang="en-US" dirty="0" smtClean="0"/>
              <a:t>Component references </a:t>
            </a:r>
            <a:r>
              <a:rPr lang="en-US" i="0" dirty="0" smtClean="0"/>
              <a:t>are transmissible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Thorn Detail: If/Null Idiom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something</a:t>
            </a:r>
          </a:p>
          <a:p>
            <a:pPr lvl="1"/>
            <a:r>
              <a:rPr lang="en-US" dirty="0" smtClean="0"/>
              <a:t>If you find it, use it</a:t>
            </a:r>
          </a:p>
          <a:p>
            <a:pPr lvl="1"/>
            <a:r>
              <a:rPr lang="en-US" dirty="0" smtClean="0"/>
              <a:t>If not, deal with not having it</a:t>
            </a:r>
          </a:p>
          <a:p>
            <a:r>
              <a:rPr lang="en-US" dirty="0" smtClean="0"/>
              <a:t>Thorn Idiom: </a:t>
            </a:r>
          </a:p>
          <a:p>
            <a:pPr lvl="1"/>
            <a:r>
              <a:rPr lang="en-US" dirty="0" smtClean="0"/>
              <a:t>non-null = "Found it"</a:t>
            </a:r>
          </a:p>
          <a:p>
            <a:pPr lvl="1"/>
            <a:r>
              <a:rPr lang="en-US" dirty="0" smtClean="0"/>
              <a:t>null = "Didn't find it"</a:t>
            </a:r>
          </a:p>
          <a:p>
            <a:r>
              <a:rPr lang="en-US" b="1" dirty="0" smtClean="0"/>
              <a:t>Pattern </a:t>
            </a:r>
            <a:r>
              <a:rPr lang="en-US" dirty="0" smtClean="0"/>
              <a:t>+</a:t>
            </a:r>
            <a:r>
              <a:rPr lang="en-US" dirty="0" err="1" smtClean="0"/>
              <a:t>y</a:t>
            </a:r>
            <a:r>
              <a:rPr lang="en-US" dirty="0" smtClean="0"/>
              <a:t> matches non-null value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if ( </a:t>
            </a:r>
            <a:r>
              <a:rPr lang="en-US" sz="2000" dirty="0" err="1" smtClean="0">
                <a:latin typeface="Courier"/>
                <a:cs typeface="Courier"/>
              </a:rPr>
              <a:t>seek(x</a:t>
            </a:r>
            <a:r>
              <a:rPr lang="en-US" sz="2000" dirty="0" smtClean="0">
                <a:latin typeface="Courier"/>
                <a:cs typeface="Courier"/>
              </a:rPr>
              <a:t>) ~ +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 ) </a:t>
            </a:r>
            <a:r>
              <a:rPr lang="en-US" sz="2000" dirty="0" err="1" smtClean="0">
                <a:latin typeface="Courier"/>
                <a:cs typeface="Courier"/>
              </a:rPr>
              <a:t>println("Yay</a:t>
            </a:r>
            <a:r>
              <a:rPr lang="en-US" sz="2000" dirty="0" smtClean="0">
                <a:latin typeface="Courier"/>
                <a:cs typeface="Courier"/>
              </a:rPr>
              <a:t>, it's $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");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else                </a:t>
            </a:r>
            <a:r>
              <a:rPr lang="en-US" sz="2000" dirty="0" err="1" smtClean="0">
                <a:latin typeface="Courier"/>
                <a:cs typeface="Courier"/>
              </a:rPr>
              <a:t>println("Oh</a:t>
            </a:r>
            <a:r>
              <a:rPr lang="en-US" sz="2000" dirty="0" smtClean="0">
                <a:latin typeface="Courier"/>
                <a:cs typeface="Courier"/>
              </a:rPr>
              <a:t>, no!");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So, what if "it" is null?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If/Null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417637"/>
            <a:ext cx="8772840" cy="2514600"/>
          </a:xfrm>
        </p:spPr>
        <p:txBody>
          <a:bodyPr/>
          <a:lstStyle/>
          <a:p>
            <a:r>
              <a:rPr lang="en-US" b="1" dirty="0" smtClean="0"/>
              <a:t>Operation</a:t>
            </a:r>
            <a:r>
              <a:rPr lang="en-US" dirty="0" smtClean="0"/>
              <a:t> +</a:t>
            </a:r>
            <a:r>
              <a:rPr lang="en-US" dirty="0" err="1" smtClean="0"/>
              <a:t>z</a:t>
            </a:r>
            <a:r>
              <a:rPr lang="en-US" dirty="0" smtClean="0"/>
              <a:t> packages </a:t>
            </a:r>
            <a:r>
              <a:rPr lang="en-US" dirty="0" err="1" smtClean="0"/>
              <a:t>z</a:t>
            </a:r>
            <a:r>
              <a:rPr lang="en-US" dirty="0" smtClean="0"/>
              <a:t> up as a non-null</a:t>
            </a:r>
          </a:p>
          <a:p>
            <a:pPr lvl="1"/>
            <a:r>
              <a:rPr lang="en-US" dirty="0" smtClean="0"/>
              <a:t>Inverse of + pattern</a:t>
            </a:r>
          </a:p>
          <a:p>
            <a:pPr lvl="1"/>
            <a:r>
              <a:rPr lang="en-US" dirty="0" smtClean="0"/>
              <a:t>Generalizes unary "+" on numbers (why not?)</a:t>
            </a:r>
            <a:br>
              <a:rPr lang="en-US" dirty="0" smtClean="0"/>
            </a:b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512" y="2865437"/>
            <a:ext cx="877284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anchorCtr="0"/>
          <a:lstStyle/>
          <a:p>
            <a:pPr marL="108000" marR="0" lvl="0" indent="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Thorndale"/>
                <a:ea typeface="+mn-ea"/>
                <a:cs typeface="+mn-cs"/>
              </a:rPr>
              <a:t> 	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fun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[])             = null;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 |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[[$(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x),y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], _...]) = +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 | assoc(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, [_,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...])      =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assoc(x,z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);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None/>
              <a:tabLst/>
              <a:defRPr/>
            </a:pPr>
            <a:endParaRPr lang="en-US" sz="2400" kern="0" dirty="0" smtClean="0">
              <a:solidFill>
                <a:srgbClr val="E6E6E6"/>
              </a:solidFill>
              <a:latin typeface="Courier"/>
              <a:cs typeface="Courier"/>
            </a:endParaRPr>
          </a:p>
          <a:p>
            <a:pPr marL="576000" lvl="1" indent="288000">
              <a:buClr>
                <a:srgbClr val="E6E6E6"/>
              </a:buClr>
              <a:buSzPct val="75000"/>
            </a:pP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if ( assoc(1, L) ~ +</a:t>
            </a:r>
            <a:r>
              <a:rPr lang="en-US" sz="2400" kern="0" dirty="0" err="1" smtClean="0">
                <a:solidFill>
                  <a:srgbClr val="E6E6E6"/>
                </a:solidFill>
                <a:latin typeface="Courier"/>
                <a:cs typeface="Courier"/>
              </a:rPr>
              <a:t>y</a:t>
            </a: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 ) </a:t>
            </a:r>
            <a:r>
              <a:rPr lang="en-US" sz="2400" kern="0" dirty="0" err="1" smtClean="0">
                <a:solidFill>
                  <a:srgbClr val="E6E6E6"/>
                </a:solidFill>
                <a:latin typeface="Courier"/>
                <a:cs typeface="Courier"/>
              </a:rPr>
              <a:t>println(y</a:t>
            </a:r>
            <a:r>
              <a:rPr lang="en-US" sz="2400" kern="0" dirty="0" smtClean="0">
                <a:solidFill>
                  <a:srgbClr val="E6E6E6"/>
                </a:solidFill>
                <a:latin typeface="Courier"/>
                <a:cs typeface="Courier"/>
              </a:rPr>
              <a:t>);</a:t>
            </a:r>
          </a:p>
          <a:p>
            <a:pPr marL="576000" marR="0" lvl="1" indent="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75000"/>
              <a:buFont typeface="StarSymbol"/>
              <a:buChar char="–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Thorndale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If/null 3: Positively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2" y="1493837"/>
            <a:ext cx="8772840" cy="4937400"/>
          </a:xfrm>
        </p:spPr>
        <p:txBody>
          <a:bodyPr/>
          <a:lstStyle/>
          <a:p>
            <a:r>
              <a:rPr lang="en-US" dirty="0" smtClean="0"/>
              <a:t>We want: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!= null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+</a:t>
            </a:r>
            <a:r>
              <a:rPr lang="en-US" dirty="0" err="1" smtClean="0"/>
              <a:t>y</a:t>
            </a:r>
            <a:r>
              <a:rPr lang="en-US" dirty="0" smtClean="0"/>
              <a:t> implies 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as often as possible</a:t>
            </a:r>
          </a:p>
          <a:p>
            <a:r>
              <a:rPr lang="en-US" dirty="0" smtClean="0"/>
              <a:t>Thorn's answer: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x</a:t>
            </a:r>
            <a:r>
              <a:rPr lang="en-US" dirty="0" smtClean="0"/>
              <a:t> == </a:t>
            </a:r>
            <a:r>
              <a:rPr lang="en-US" dirty="0" err="1" smtClean="0"/>
              <a:t>x</a:t>
            </a:r>
            <a:r>
              <a:rPr lang="en-US" dirty="0" smtClean="0"/>
              <a:t> for nearly all 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+null isn't used for anything but +null</a:t>
            </a:r>
          </a:p>
          <a:p>
            <a:pPr lvl="1"/>
            <a:r>
              <a:rPr lang="en-US" dirty="0" smtClean="0"/>
              <a:t>null != +null != ++null != +++null …</a:t>
            </a:r>
          </a:p>
          <a:p>
            <a:pPr lvl="2"/>
            <a:r>
              <a:rPr lang="en-US" dirty="0" smtClean="0"/>
              <a:t>But those are the </a:t>
            </a:r>
            <a:r>
              <a:rPr lang="en-US" i="1" dirty="0" smtClean="0"/>
              <a:t>only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with +</a:t>
            </a:r>
            <a:r>
              <a:rPr lang="en-US" dirty="0" err="1" smtClean="0"/>
              <a:t>x</a:t>
            </a:r>
            <a:r>
              <a:rPr lang="en-US" dirty="0" smtClean="0"/>
              <a:t> != </a:t>
            </a:r>
            <a:r>
              <a:rPr lang="en-US" dirty="0" err="1" smtClean="0"/>
              <a:t>x</a:t>
            </a:r>
            <a:endParaRPr lang="en-US" dirty="0" smtClean="0"/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Nearly no allocation</a:t>
            </a:r>
          </a:p>
          <a:p>
            <a:pPr lvl="1"/>
            <a:r>
              <a:rPr lang="en-US" dirty="0" smtClean="0"/>
              <a:t>+ operation and pattern are pretty cheap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1363" y="1963738"/>
          <a:ext cx="877252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949"/>
                <a:gridCol w="63785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List Comprehension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%[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| for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&lt;- 0 .. 10 ]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Comprehension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table(x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); | for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&lt;- 1 .. 10}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Scalar Comprehension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after(ss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| for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&lt;- 1 .. 10,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),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var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:=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0 %then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+ 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Sorting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sort[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%&lt;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 | for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&lt;- 1 .. 10, if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 &gt; 0]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Grouping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group(prime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n.prime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?) {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n's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= %list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| for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&lt;- 2..100 }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Quantifier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%exists(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g(x,y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 == 0 | for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&lt;- 0 .. 10, for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&lt;-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..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Searching (contro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l)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first(for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&lt;- 0 .. 10, if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f(x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) == 0)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println("$x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is a root");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</a:rPr>
                        <a:t>println("No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such roots");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x</a:t>
            </a:r>
            <a:r>
              <a:rPr lang="en-US" dirty="0" smtClean="0"/>
              <a:t> &lt;- L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p?(x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p?(x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prod := </a:t>
            </a:r>
            <a:r>
              <a:rPr lang="en-US" dirty="0" err="1" smtClean="0"/>
              <a:t>f(x</a:t>
            </a:r>
            <a:r>
              <a:rPr lang="en-US" dirty="0" smtClean="0"/>
              <a:t>) %then prod*</a:t>
            </a:r>
            <a:r>
              <a:rPr lang="en-US" dirty="0" err="1" smtClean="0"/>
              <a:t>f(x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fun </a:t>
            </a:r>
            <a:r>
              <a:rPr lang="en-US" sz="2400" dirty="0" err="1" smtClean="0">
                <a:latin typeface="Courier"/>
                <a:cs typeface="Courier"/>
              </a:rPr>
              <a:t>prime?(n</a:t>
            </a:r>
            <a:r>
              <a:rPr lang="en-US" sz="2400" dirty="0" smtClean="0">
                <a:latin typeface="Courier"/>
                <a:cs typeface="Courier"/>
              </a:rPr>
              <a:t>) = 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  %</a:t>
            </a:r>
            <a:r>
              <a:rPr lang="en-US" sz="2400" dirty="0" err="1" smtClean="0">
                <a:latin typeface="Courier"/>
                <a:cs typeface="Courier"/>
              </a:rPr>
              <a:t>exists(n</a:t>
            </a:r>
            <a:r>
              <a:rPr lang="en-US" sz="2400" dirty="0" smtClean="0">
                <a:latin typeface="Courier"/>
                <a:cs typeface="Courier"/>
              </a:rPr>
              <a:t> mod </a:t>
            </a:r>
            <a:r>
              <a:rPr lang="en-US" sz="2400" dirty="0" err="1" smtClean="0">
                <a:latin typeface="Courier"/>
                <a:cs typeface="Courier"/>
              </a:rPr>
              <a:t>k</a:t>
            </a:r>
            <a:r>
              <a:rPr lang="en-US" sz="2400" dirty="0" smtClean="0">
                <a:latin typeface="Courier"/>
                <a:cs typeface="Courier"/>
              </a:rPr>
              <a:t> == 0 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      | for </a:t>
            </a:r>
            <a:r>
              <a:rPr lang="en-US" sz="2400" dirty="0" err="1" smtClean="0">
                <a:latin typeface="Courier"/>
                <a:cs typeface="Courier"/>
              </a:rPr>
              <a:t>k</a:t>
            </a:r>
            <a:r>
              <a:rPr lang="en-US" sz="2400" dirty="0" smtClean="0">
                <a:latin typeface="Courier"/>
                <a:cs typeface="Courier"/>
              </a:rPr>
              <a:t> &lt;- 2 .. 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, while </a:t>
            </a:r>
            <a:r>
              <a:rPr lang="en-US" sz="2400" dirty="0" err="1" smtClean="0">
                <a:latin typeface="Courier"/>
                <a:cs typeface="Courier"/>
              </a:rPr>
              <a:t>k</a:t>
            </a:r>
            <a:r>
              <a:rPr lang="en-US" sz="2400" dirty="0" smtClean="0">
                <a:latin typeface="Courier"/>
                <a:cs typeface="Courier"/>
              </a:rPr>
              <a:t>*</a:t>
            </a:r>
            <a:r>
              <a:rPr lang="en-US" sz="2400" dirty="0" err="1" smtClean="0">
                <a:latin typeface="Courier"/>
                <a:cs typeface="Courier"/>
              </a:rPr>
              <a:t>k</a:t>
            </a:r>
            <a:r>
              <a:rPr lang="en-US" sz="2400" dirty="0" smtClean="0">
                <a:latin typeface="Courier"/>
                <a:cs typeface="Courier"/>
              </a:rPr>
              <a:t> &lt;= 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primes = 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%</a:t>
            </a:r>
            <a:r>
              <a:rPr lang="en-US" sz="2400" dirty="0" err="1" smtClean="0">
                <a:latin typeface="Courier"/>
                <a:cs typeface="Courier"/>
              </a:rPr>
              <a:t>group(map</a:t>
            </a:r>
            <a:r>
              <a:rPr lang="en-US" sz="2400" dirty="0" smtClean="0">
                <a:latin typeface="Courier"/>
                <a:cs typeface="Courier"/>
              </a:rPr>
              <a:t> prime=</a:t>
            </a:r>
            <a:r>
              <a:rPr lang="en-US" sz="2400" dirty="0" err="1" smtClean="0">
                <a:latin typeface="Courier"/>
                <a:cs typeface="Courier"/>
              </a:rPr>
              <a:t>prime?(n</a:t>
            </a:r>
            <a:r>
              <a:rPr lang="en-US" sz="2400" dirty="0" smtClean="0">
                <a:latin typeface="Courier"/>
                <a:cs typeface="Courier"/>
              </a:rPr>
              <a:t>))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  { </a:t>
            </a:r>
            <a:r>
              <a:rPr lang="en-US" sz="2400" dirty="0" err="1" smtClean="0">
                <a:latin typeface="Courier"/>
                <a:cs typeface="Courier"/>
              </a:rPr>
              <a:t>n's</a:t>
            </a:r>
            <a:r>
              <a:rPr lang="en-US" sz="2400" dirty="0" smtClean="0">
                <a:latin typeface="Courier"/>
                <a:cs typeface="Courier"/>
              </a:rPr>
              <a:t> = %list 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; 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>    | for 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&lt;- 2 .. 100 };</a:t>
            </a:r>
          </a:p>
          <a:p>
            <a:pPr>
              <a:buNone/>
            </a:pP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primes[true</a:t>
            </a:r>
            <a:r>
              <a:rPr lang="en-US" sz="2400" dirty="0" smtClean="0">
                <a:latin typeface="Courier"/>
                <a:cs typeface="Courier"/>
              </a:rPr>
              <a:t>] // == primes ≤ 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Example One: Dice Frequencies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1963080"/>
            <a:ext cx="8772840" cy="484740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dirty="0" smtClean="0"/>
              <a:t>The problem: given </a:t>
            </a:r>
            <a:r>
              <a:rPr lang="en-US" dirty="0" err="1" smtClean="0"/>
              <a:t>m,k,n</a:t>
            </a:r>
            <a:endParaRPr lang="en-US" dirty="0" smtClean="0"/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roll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-sided dice </a:t>
            </a:r>
            <a:r>
              <a:rPr lang="en-US" dirty="0" err="1" smtClean="0"/>
              <a:t>m</a:t>
            </a:r>
            <a:r>
              <a:rPr lang="en-US" dirty="0" smtClean="0"/>
              <a:t> times;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dirty="0" smtClean="0"/>
              <a:t>graph the results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1800" dirty="0" err="1" smtClean="0">
                <a:latin typeface="Courier"/>
              </a:rPr>
              <a:t>th</a:t>
            </a:r>
            <a:r>
              <a:rPr lang="en-US" sz="1800" dirty="0" smtClean="0">
                <a:latin typeface="Courier"/>
              </a:rPr>
              <a:t> -</a:t>
            </a:r>
            <a:r>
              <a:rPr lang="en-US" sz="1800" dirty="0" err="1" smtClean="0">
                <a:latin typeface="Courier"/>
              </a:rPr>
              <a:t>f</a:t>
            </a:r>
            <a:r>
              <a:rPr lang="en-US" sz="1800" dirty="0" smtClean="0">
                <a:latin typeface="Courier"/>
              </a:rPr>
              <a:t> </a:t>
            </a:r>
            <a:r>
              <a:rPr lang="en-US" sz="1800" dirty="0" err="1" smtClean="0">
                <a:latin typeface="Courier"/>
              </a:rPr>
              <a:t>dice.th</a:t>
            </a:r>
            <a:r>
              <a:rPr lang="en-US" sz="1800" dirty="0" smtClean="0">
                <a:latin typeface="Courier"/>
              </a:rPr>
              <a:t> -- 30 2 6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2 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3 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4 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5 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6 ******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7 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8 ******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 9 ***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10 **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11 *</a:t>
            </a:r>
          </a:p>
          <a:p>
            <a:pPr marL="864000" lvl="1" indent="-288000">
              <a:buNone/>
              <a:tabLst/>
            </a:pPr>
            <a:r>
              <a:rPr lang="en-US" sz="1800" dirty="0" smtClean="0">
                <a:latin typeface="Courier"/>
              </a:rPr>
              <a:t>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Example One: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1040" y="1544760"/>
            <a:ext cx="8772840" cy="383527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/>
          <a:lstStyle/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[.</a:t>
            </a:r>
            <a:r>
              <a:rPr lang="en-US" sz="2000" dirty="0" err="1" smtClean="0">
                <a:latin typeface="Courier Bold" charset="0"/>
              </a:rPr>
              <a:t>int(nRolls</a:t>
            </a:r>
            <a:r>
              <a:rPr lang="en-US" sz="2000" dirty="0" smtClean="0">
                <a:latin typeface="Courier Bold" charset="0"/>
              </a:rPr>
              <a:t>), .</a:t>
            </a:r>
            <a:r>
              <a:rPr lang="en-US" sz="2000" dirty="0" err="1" smtClean="0">
                <a:latin typeface="Courier Bold" charset="0"/>
              </a:rPr>
              <a:t>int(nDice</a:t>
            </a:r>
            <a:r>
              <a:rPr lang="en-US" sz="2000" dirty="0" smtClean="0">
                <a:latin typeface="Courier Bold" charset="0"/>
              </a:rPr>
              <a:t>), .</a:t>
            </a:r>
            <a:r>
              <a:rPr lang="en-US" sz="2000" dirty="0" err="1" smtClean="0">
                <a:latin typeface="Courier Bold" charset="0"/>
              </a:rPr>
              <a:t>int(nSides</a:t>
            </a:r>
            <a:r>
              <a:rPr lang="en-US" sz="2000" dirty="0" smtClean="0">
                <a:latin typeface="Courier Bold" charset="0"/>
              </a:rPr>
              <a:t>) ] = </a:t>
            </a:r>
            <a:r>
              <a:rPr lang="en-US" sz="2000" dirty="0" err="1" smtClean="0">
                <a:latin typeface="Courier Bold" charset="0"/>
              </a:rPr>
              <a:t>argv</a:t>
            </a:r>
            <a:r>
              <a:rPr lang="en-US" sz="2000" dirty="0" smtClean="0">
                <a:latin typeface="Courier Bold" charset="0"/>
              </a:rPr>
              <a:t>();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 </a:t>
            </a:r>
          </a:p>
          <a:p>
            <a:pPr marL="432000" indent="-324000">
              <a:buNone/>
              <a:tabLst/>
            </a:pPr>
            <a:r>
              <a:rPr lang="en-US" sz="2000" b="1" dirty="0" smtClean="0">
                <a:latin typeface="Courier Bold" charset="0"/>
              </a:rPr>
              <a:t>fun </a:t>
            </a:r>
            <a:r>
              <a:rPr lang="en-US" sz="2000" dirty="0" smtClean="0">
                <a:latin typeface="Courier Bold" charset="0"/>
              </a:rPr>
              <a:t>roll() =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 </a:t>
            </a:r>
            <a:r>
              <a:rPr lang="en-US" sz="2000" b="1" dirty="0" smtClean="0">
                <a:latin typeface="Courier Bold" charset="0"/>
              </a:rPr>
              <a:t>%[</a:t>
            </a:r>
            <a:r>
              <a:rPr lang="en-US" sz="2000" dirty="0" smtClean="0">
                <a:latin typeface="Courier Bold" charset="0"/>
              </a:rPr>
              <a:t>nSides.rand1 </a:t>
            </a:r>
            <a:r>
              <a:rPr lang="en-US" sz="2000" b="1" dirty="0" smtClean="0">
                <a:latin typeface="Courier Bold" charset="0"/>
              </a:rPr>
              <a:t>|</a:t>
            </a:r>
            <a:r>
              <a:rPr lang="en-US" sz="2000" dirty="0" smtClean="0">
                <a:latin typeface="Courier Bold" charset="0"/>
              </a:rPr>
              <a:t> </a:t>
            </a:r>
            <a:r>
              <a:rPr lang="en-US" sz="2000" b="1" dirty="0" smtClean="0">
                <a:latin typeface="Courier Bold" charset="0"/>
              </a:rPr>
              <a:t>for </a:t>
            </a:r>
            <a:r>
              <a:rPr lang="en-US" sz="2000" dirty="0" err="1" smtClean="0">
                <a:latin typeface="Courier Bold" charset="0"/>
              </a:rPr>
              <a:t>i</a:t>
            </a:r>
            <a:r>
              <a:rPr lang="en-US" sz="2000" dirty="0" smtClean="0">
                <a:latin typeface="Courier Bold" charset="0"/>
              </a:rPr>
              <a:t> &lt;- 1 .. </a:t>
            </a:r>
            <a:r>
              <a:rPr lang="en-US" sz="2000" dirty="0" err="1" smtClean="0">
                <a:latin typeface="Courier Bold" charset="0"/>
              </a:rPr>
              <a:t>nDice</a:t>
            </a:r>
            <a:r>
              <a:rPr lang="en-US" sz="2000" b="1" dirty="0" err="1" smtClean="0">
                <a:latin typeface="Courier Bold" charset="0"/>
              </a:rPr>
              <a:t>]</a:t>
            </a:r>
            <a:r>
              <a:rPr lang="en-US" sz="2000" dirty="0" err="1" smtClean="0">
                <a:latin typeface="Courier Bold" charset="0"/>
              </a:rPr>
              <a:t>.sum</a:t>
            </a:r>
            <a:r>
              <a:rPr lang="en-US" sz="2000" dirty="0" smtClean="0">
                <a:latin typeface="Courier Bold" charset="0"/>
              </a:rPr>
              <a:t>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 Bold" charset="0"/>
            </a:endParaRP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stars = </a:t>
            </a:r>
            <a:r>
              <a:rPr lang="en-US" sz="2000" b="1" dirty="0" smtClean="0">
                <a:latin typeface="Courier Bold" charset="0"/>
              </a:rPr>
              <a:t>%</a:t>
            </a:r>
            <a:r>
              <a:rPr lang="en-US" sz="2000" b="1" dirty="0" err="1" smtClean="0">
                <a:latin typeface="Courier Bold" charset="0"/>
              </a:rPr>
              <a:t>group(</a:t>
            </a:r>
            <a:r>
              <a:rPr lang="en-US" sz="2000" dirty="0" err="1" smtClean="0">
                <a:latin typeface="Courier Bold" charset="0"/>
              </a:rPr>
              <a:t>t</a:t>
            </a:r>
            <a:r>
              <a:rPr lang="en-US" sz="2000" dirty="0" smtClean="0">
                <a:latin typeface="Courier Bold" charset="0"/>
              </a:rPr>
              <a:t> = roll()</a:t>
            </a:r>
            <a:r>
              <a:rPr lang="en-US" sz="2000" b="1" dirty="0" smtClean="0">
                <a:latin typeface="Courier Bold" charset="0"/>
              </a:rPr>
              <a:t>)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 </a:t>
            </a:r>
            <a:r>
              <a:rPr lang="en-US" sz="2000" b="1" dirty="0" smtClean="0">
                <a:latin typeface="Courier Bold" charset="0"/>
              </a:rPr>
              <a:t>{</a:t>
            </a:r>
            <a:r>
              <a:rPr lang="en-US" sz="2000" dirty="0" err="1" smtClean="0">
                <a:latin typeface="Courier Bold" charset="0"/>
              </a:rPr>
              <a:t>s</a:t>
            </a:r>
            <a:r>
              <a:rPr lang="en-US" sz="2000" dirty="0" smtClean="0">
                <a:latin typeface="Courier Bold" charset="0"/>
              </a:rPr>
              <a:t> = </a:t>
            </a:r>
            <a:r>
              <a:rPr lang="en-US" sz="2000" b="1" dirty="0" smtClean="0">
                <a:latin typeface="Courier Bold" charset="0"/>
              </a:rPr>
              <a:t>%list </a:t>
            </a:r>
            <a:r>
              <a:rPr lang="en-US" sz="2000" dirty="0" smtClean="0">
                <a:latin typeface="Courier Bold" charset="0"/>
              </a:rPr>
              <a:t>"*"; | </a:t>
            </a:r>
            <a:r>
              <a:rPr lang="en-US" sz="2000" b="1" dirty="0" smtClean="0">
                <a:latin typeface="Courier Bold" charset="0"/>
              </a:rPr>
              <a:t>for </a:t>
            </a:r>
            <a:r>
              <a:rPr lang="en-US" sz="2000" dirty="0" err="1" smtClean="0">
                <a:latin typeface="Courier Bold" charset="0"/>
              </a:rPr>
              <a:t>i</a:t>
            </a:r>
            <a:r>
              <a:rPr lang="en-US" sz="2000" dirty="0" smtClean="0">
                <a:latin typeface="Courier Bold" charset="0"/>
              </a:rPr>
              <a:t>&lt;- 1 .. </a:t>
            </a:r>
            <a:r>
              <a:rPr lang="en-US" sz="2000" dirty="0" err="1" smtClean="0">
                <a:latin typeface="Courier Bold" charset="0"/>
              </a:rPr>
              <a:t>nRolls</a:t>
            </a:r>
            <a:r>
              <a:rPr lang="en-US" sz="2000" b="1" dirty="0" smtClean="0">
                <a:latin typeface="Courier Bold" charset="0"/>
              </a:rPr>
              <a:t>}</a:t>
            </a:r>
            <a:r>
              <a:rPr lang="en-US" sz="2000" dirty="0" smtClean="0">
                <a:latin typeface="Courier Bold" charset="0"/>
              </a:rPr>
              <a:t>;</a:t>
            </a:r>
          </a:p>
          <a:p>
            <a:pPr marL="432000" indent="-324000">
              <a:buNone/>
              <a:tabLst/>
            </a:pPr>
            <a:endParaRPr lang="en-US" sz="2000" dirty="0" smtClean="0">
              <a:latin typeface="Courier Bold" charset="0"/>
            </a:endParaRPr>
          </a:p>
          <a:p>
            <a:pPr marL="432000" indent="-324000">
              <a:buNone/>
              <a:tabLst/>
            </a:pPr>
            <a:r>
              <a:rPr lang="en-US" sz="2000" b="1" dirty="0" err="1" smtClean="0">
                <a:latin typeface="Courier Bold" charset="0"/>
              </a:rPr>
              <a:t>for</a:t>
            </a:r>
            <a:r>
              <a:rPr lang="en-US" sz="2000" dirty="0" err="1" smtClean="0">
                <a:latin typeface="Courier Bold" charset="0"/>
              </a:rPr>
              <a:t>(i</a:t>
            </a:r>
            <a:r>
              <a:rPr lang="en-US" sz="2000" dirty="0" smtClean="0">
                <a:latin typeface="Courier Bold" charset="0"/>
              </a:rPr>
              <a:t> &lt;- </a:t>
            </a:r>
            <a:r>
              <a:rPr lang="en-US" sz="2000" dirty="0" err="1" smtClean="0">
                <a:latin typeface="Courier Bold" charset="0"/>
              </a:rPr>
              <a:t>nDice</a:t>
            </a:r>
            <a:r>
              <a:rPr lang="en-US" sz="2000" dirty="0" smtClean="0">
                <a:latin typeface="Courier Bold" charset="0"/>
              </a:rPr>
              <a:t> .. </a:t>
            </a:r>
            <a:r>
              <a:rPr lang="en-US" sz="2000" dirty="0" err="1" smtClean="0">
                <a:latin typeface="Courier Bold" charset="0"/>
              </a:rPr>
              <a:t>nDice</a:t>
            </a:r>
            <a:r>
              <a:rPr lang="en-US" sz="2000" dirty="0" smtClean="0">
                <a:latin typeface="Courier Bold" charset="0"/>
              </a:rPr>
              <a:t> * </a:t>
            </a:r>
            <a:r>
              <a:rPr lang="en-US" sz="2000" dirty="0" err="1" smtClean="0">
                <a:latin typeface="Courier Bold" charset="0"/>
              </a:rPr>
              <a:t>nSides</a:t>
            </a:r>
            <a:r>
              <a:rPr lang="en-US" sz="2000" dirty="0" smtClean="0">
                <a:latin typeface="Courier Bold" charset="0"/>
              </a:rPr>
              <a:t>) {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 println("%3d ".</a:t>
            </a:r>
            <a:r>
              <a:rPr lang="en-US" sz="2000" dirty="0" err="1" smtClean="0">
                <a:latin typeface="Courier Bold" charset="0"/>
              </a:rPr>
              <a:t>format(i</a:t>
            </a:r>
            <a:r>
              <a:rPr lang="en-US" sz="2000" dirty="0" smtClean="0">
                <a:latin typeface="Courier Bold" charset="0"/>
              </a:rPr>
              <a:t>) + 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 (</a:t>
            </a:r>
            <a:r>
              <a:rPr lang="en-US" sz="2000" dirty="0" err="1" smtClean="0">
                <a:latin typeface="Courier Bold" charset="0"/>
              </a:rPr>
              <a:t>s.cat</a:t>
            </a:r>
            <a:r>
              <a:rPr lang="en-US" sz="2000" dirty="0" smtClean="0">
                <a:latin typeface="Courier Bold" charset="0"/>
              </a:rPr>
              <a:t> </a:t>
            </a:r>
            <a:r>
              <a:rPr lang="en-US" sz="2000" b="1" dirty="0" smtClean="0">
                <a:latin typeface="Courier Bold" charset="0"/>
              </a:rPr>
              <a:t>if </a:t>
            </a:r>
            <a:r>
              <a:rPr lang="en-US" sz="2000" dirty="0" err="1" smtClean="0">
                <a:latin typeface="Courier Bold" charset="0"/>
              </a:rPr>
              <a:t>stars(i</a:t>
            </a:r>
            <a:r>
              <a:rPr lang="en-US" sz="2000" dirty="0" smtClean="0">
                <a:latin typeface="Courier Bold" charset="0"/>
              </a:rPr>
              <a:t>) ~ {:</a:t>
            </a:r>
            <a:r>
              <a:rPr lang="en-US" sz="2000" dirty="0" err="1" smtClean="0">
                <a:latin typeface="Courier Bold" charset="0"/>
              </a:rPr>
              <a:t>s</a:t>
            </a:r>
            <a:r>
              <a:rPr lang="en-US" sz="2000" dirty="0" smtClean="0">
                <a:latin typeface="Courier Bold" charset="0"/>
              </a:rPr>
              <a:t>:} </a:t>
            </a:r>
            <a:r>
              <a:rPr lang="en-US" sz="2000" b="1" dirty="0" smtClean="0">
                <a:latin typeface="Courier Bold" charset="0"/>
              </a:rPr>
              <a:t>else </a:t>
            </a:r>
            <a:r>
              <a:rPr lang="en-US" sz="2000" dirty="0" smtClean="0">
                <a:latin typeface="Courier Bold" charset="0"/>
              </a:rPr>
              <a:t>""));</a:t>
            </a:r>
          </a:p>
          <a:p>
            <a:pPr marL="432000" indent="-324000">
              <a:buNone/>
              <a:tabLst/>
            </a:pPr>
            <a:r>
              <a:rPr lang="en-US" sz="2000" dirty="0" smtClean="0">
                <a:latin typeface="Courier Bold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712" y="5608637"/>
            <a:ext cx="8772840" cy="1092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There's a lot going on here....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45000"/>
              <a:buFont typeface="StarSymbo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Courier Bold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96912" y="0"/>
            <a:ext cx="8608320" cy="126288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dirty="0" smtClean="0"/>
              <a:t>Pattern Matching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96912" y="1646237"/>
            <a:ext cx="8772840" cy="83041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None/>
              <a:tabLst/>
            </a:pPr>
            <a:endParaRPr lang="en-US" sz="1800" dirty="0" smtClean="0">
              <a:latin typeface="Courier Bold" charset="0"/>
            </a:endParaRP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err="1" smtClean="0">
                <a:latin typeface="Courier Bold" charset="0"/>
              </a:rPr>
              <a:t>argv</a:t>
            </a:r>
            <a:r>
              <a:rPr lang="en-US" sz="2400" dirty="0" smtClean="0">
                <a:latin typeface="Courier Bold" charset="0"/>
              </a:rPr>
              <a:t>() </a:t>
            </a:r>
            <a:r>
              <a:rPr lang="en-US" sz="2400" dirty="0" smtClean="0">
                <a:latin typeface="Arial"/>
              </a:rPr>
              <a:t>returns a list of strings, </a:t>
            </a:r>
            <a:r>
              <a:rPr lang="en-US" sz="2400" dirty="0" smtClean="0">
                <a:latin typeface="Courier Bold" charset="0"/>
              </a:rPr>
              <a:t>["30", "6", "2"]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err="1" smtClean="0">
                <a:latin typeface="Courier Bold" charset="0"/>
              </a:rPr>
              <a:t>α</a:t>
            </a:r>
            <a:r>
              <a:rPr lang="en-US" sz="2400" dirty="0" smtClean="0">
                <a:latin typeface="Courier Bold" charset="0"/>
              </a:rPr>
              <a:t> = X; </a:t>
            </a:r>
            <a:r>
              <a:rPr lang="en-US" sz="2400" dirty="0" smtClean="0">
                <a:latin typeface="Arial"/>
              </a:rPr>
              <a:t>matches the value </a:t>
            </a:r>
            <a:r>
              <a:rPr lang="en-US" sz="2400" dirty="0" smtClean="0">
                <a:latin typeface="Courier Bold" charset="0"/>
              </a:rPr>
              <a:t>X</a:t>
            </a:r>
            <a:r>
              <a:rPr lang="en-US" sz="2400" dirty="0" smtClean="0">
                <a:latin typeface="Arial"/>
              </a:rPr>
              <a:t> against the pattern </a:t>
            </a:r>
            <a:r>
              <a:rPr lang="en-US" sz="2400" dirty="0" err="1" smtClean="0">
                <a:latin typeface="Courier Bold" charset="0"/>
              </a:rPr>
              <a:t>α</a:t>
            </a:r>
            <a:r>
              <a:rPr lang="en-US" sz="2400" dirty="0" smtClean="0">
                <a:latin typeface="Arial"/>
              </a:rPr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>
                <a:latin typeface="Arial"/>
              </a:rPr>
              <a:t>Success: binds variables in </a:t>
            </a:r>
            <a:r>
              <a:rPr lang="en-US" sz="2400" dirty="0" err="1" smtClean="0">
                <a:latin typeface="Courier Bold" charset="0"/>
              </a:rPr>
              <a:t>α</a:t>
            </a:r>
            <a:endParaRPr lang="en-US" sz="2400" dirty="0" smtClean="0">
              <a:latin typeface="Courier Bold" charset="0"/>
            </a:endParaRP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>
                <a:latin typeface="Arial"/>
              </a:rPr>
              <a:t>Failure: throws exception</a:t>
            </a:r>
            <a:endParaRPr lang="en-US" sz="1800" dirty="0" smtClean="0">
              <a:latin typeface="Arial"/>
            </a:endParaRP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>
                <a:latin typeface="Courier Bold" charset="0"/>
              </a:rPr>
              <a:t>[</a:t>
            </a:r>
            <a:r>
              <a:rPr lang="en-US" sz="2400" dirty="0" err="1" smtClean="0">
                <a:latin typeface="Courier Bold" charset="0"/>
              </a:rPr>
              <a:t>β,γ,δ</a:t>
            </a:r>
            <a:r>
              <a:rPr lang="en-US" sz="2400" dirty="0" smtClean="0">
                <a:latin typeface="Courier Bold" charset="0"/>
              </a:rPr>
              <a:t>] = [</a:t>
            </a:r>
            <a:r>
              <a:rPr lang="en-US" sz="2400" dirty="0" err="1" smtClean="0">
                <a:latin typeface="Courier Bold" charset="0"/>
              </a:rPr>
              <a:t>b,c,d</a:t>
            </a:r>
            <a:r>
              <a:rPr lang="en-US" sz="2400" dirty="0" smtClean="0">
                <a:latin typeface="Courier Bold" charset="0"/>
              </a:rPr>
              <a:t>]; </a:t>
            </a:r>
            <a:r>
              <a:rPr lang="en-US" sz="2400" dirty="0" smtClean="0">
                <a:latin typeface="Arial"/>
              </a:rPr>
              <a:t>matches a three-element list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sz="2000" dirty="0" smtClean="0">
                <a:latin typeface="Arial"/>
              </a:rPr>
              <a:t>Failure if RHS not a 3-element list</a:t>
            </a:r>
          </a:p>
          <a:p>
            <a:pPr marL="864000" lvl="1" indent="-288000">
              <a:buSzPct val="45000"/>
            </a:pPr>
            <a:r>
              <a:rPr lang="en-US" sz="2400" dirty="0" smtClean="0">
                <a:latin typeface="Courier Bold" charset="0"/>
              </a:rPr>
              <a:t>[</a:t>
            </a:r>
            <a:r>
              <a:rPr lang="en-US" sz="2400" dirty="0" err="1" smtClean="0">
                <a:latin typeface="Courier Bold" charset="0"/>
              </a:rPr>
              <a:t>β</a:t>
            </a:r>
            <a:r>
              <a:rPr lang="en-US" sz="2400" dirty="0" smtClean="0">
                <a:latin typeface="Courier Bold" charset="0"/>
              </a:rPr>
              <a:t>..., </a:t>
            </a:r>
            <a:r>
              <a:rPr lang="en-US" sz="2400" dirty="0" err="1" smtClean="0">
                <a:latin typeface="Courier Bold" charset="0"/>
              </a:rPr>
              <a:t>γ</a:t>
            </a:r>
            <a:r>
              <a:rPr lang="en-US" sz="2400" dirty="0" smtClean="0">
                <a:latin typeface="Courier Bold" charset="0"/>
              </a:rPr>
              <a:t>, </a:t>
            </a:r>
            <a:r>
              <a:rPr lang="en-US" sz="2400" dirty="0" err="1" smtClean="0">
                <a:latin typeface="Courier Bold" charset="0"/>
              </a:rPr>
              <a:t>δ</a:t>
            </a:r>
            <a:r>
              <a:rPr lang="en-US" sz="2400" dirty="0" smtClean="0">
                <a:latin typeface="Courier Bold" charset="0"/>
              </a:rPr>
              <a:t>..., </a:t>
            </a:r>
            <a:r>
              <a:rPr lang="en-US" sz="2400" dirty="0" err="1" smtClean="0">
                <a:latin typeface="Courier Bold" charset="0"/>
              </a:rPr>
              <a:t>ε</a:t>
            </a:r>
            <a:r>
              <a:rPr lang="en-US" sz="2400" dirty="0" smtClean="0">
                <a:latin typeface="Courier Bold" charset="0"/>
              </a:rPr>
              <a:t>...] = [</a:t>
            </a:r>
            <a:r>
              <a:rPr lang="en-US" sz="2400" dirty="0" err="1" smtClean="0">
                <a:latin typeface="Courier Bold" charset="0"/>
              </a:rPr>
              <a:t>l,m,n,o,p</a:t>
            </a:r>
            <a:r>
              <a:rPr lang="en-US" sz="2400" dirty="0" smtClean="0">
                <a:latin typeface="Courier Bold" charset="0"/>
              </a:rPr>
              <a:t>];</a:t>
            </a:r>
          </a:p>
          <a:p>
            <a:pPr marL="396000" indent="-288000">
              <a:buFont typeface="StarSymbol"/>
              <a:buChar char="–"/>
            </a:pPr>
            <a:r>
              <a:rPr lang="en-US" sz="2400" dirty="0" smtClean="0">
                <a:latin typeface="Arial"/>
              </a:rPr>
              <a:t>The pattern </a:t>
            </a:r>
            <a:r>
              <a:rPr lang="en-US" sz="1800" dirty="0" smtClean="0">
                <a:latin typeface="Courier Bold" charset="0"/>
              </a:rPr>
              <a:t>.</a:t>
            </a:r>
            <a:r>
              <a:rPr lang="en-US" sz="1800" dirty="0" err="1" smtClean="0">
                <a:latin typeface="Courier Bold" charset="0"/>
              </a:rPr>
              <a:t>int(ε</a:t>
            </a:r>
            <a:r>
              <a:rPr lang="en-US" sz="1800" dirty="0" smtClean="0">
                <a:latin typeface="Courier Bold" charset="0"/>
              </a:rPr>
              <a:t>)</a:t>
            </a:r>
            <a:r>
              <a:rPr lang="en-US" sz="2400" dirty="0" smtClean="0">
                <a:latin typeface="Arial"/>
              </a:rPr>
              <a:t> matches </a:t>
            </a:r>
            <a:r>
              <a:rPr lang="en-US" sz="2400" dirty="0" err="1" smtClean="0">
                <a:latin typeface="Courier Bold" charset="0"/>
              </a:rPr>
              <a:t>b</a:t>
            </a:r>
            <a:r>
              <a:rPr lang="en-US" sz="2400" dirty="0" smtClean="0">
                <a:latin typeface="Arial"/>
              </a:rPr>
              <a:t> if </a:t>
            </a:r>
            <a:endParaRPr lang="en-US" dirty="0" smtClean="0">
              <a:latin typeface="Arial"/>
            </a:endParaRP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800" dirty="0" err="1" smtClean="0">
                <a:latin typeface="Courier Bold" charset="0"/>
              </a:rPr>
              <a:t>ε</a:t>
            </a:r>
            <a:r>
              <a:rPr lang="en-US" sz="1800" dirty="0" smtClean="0">
                <a:latin typeface="Courier Bold" charset="0"/>
              </a:rPr>
              <a:t> </a:t>
            </a:r>
            <a:r>
              <a:rPr lang="en-US" sz="2400" dirty="0" smtClean="0">
                <a:latin typeface="Arial"/>
              </a:rPr>
              <a:t>matches non-null </a:t>
            </a:r>
            <a:r>
              <a:rPr lang="en-US" sz="1800" dirty="0" err="1" smtClean="0">
                <a:latin typeface="Courier Bold" charset="0"/>
              </a:rPr>
              <a:t>b.int</a:t>
            </a:r>
            <a:r>
              <a:rPr lang="en-US" sz="1800" dirty="0" smtClean="0">
                <a:latin typeface="Courier Bold" charset="0"/>
              </a:rPr>
              <a:t>() 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1800" dirty="0" err="1" smtClean="0">
                <a:latin typeface="Courier Bold" charset="0"/>
              </a:rPr>
              <a:t>int</a:t>
            </a:r>
            <a:r>
              <a:rPr lang="en-US" sz="1800" dirty="0" smtClean="0">
                <a:latin typeface="Courier Bold" charset="0"/>
              </a:rPr>
              <a:t> </a:t>
            </a:r>
            <a:r>
              <a:rPr lang="en-US" sz="2400" dirty="0" smtClean="0">
                <a:latin typeface="Arial"/>
              </a:rPr>
              <a:t>is a method on strings, returning number or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smtClean="0">
                <a:latin typeface="Courier Bold" charset="0"/>
              </a:rPr>
              <a:t>null.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err="1" smtClean="0">
                <a:latin typeface="Arial"/>
              </a:rPr>
              <a:t>Nullary</a:t>
            </a:r>
            <a:r>
              <a:rPr lang="en-US" sz="2400" dirty="0" smtClean="0">
                <a:latin typeface="Arial"/>
              </a:rPr>
              <a:t> method calls don't need </a:t>
            </a:r>
            <a:r>
              <a:rPr lang="en-US" sz="1800" b="1" dirty="0" smtClean="0">
                <a:latin typeface="Courier Bold" charset="0"/>
              </a:rPr>
              <a:t>()</a:t>
            </a:r>
            <a:r>
              <a:rPr lang="en-US" sz="2400" dirty="0" smtClean="0">
                <a:latin typeface="Arial"/>
              </a:rPr>
              <a:t> ---- </a:t>
            </a:r>
            <a:r>
              <a:rPr lang="en-US" sz="1800" dirty="0" err="1" smtClean="0">
                <a:latin typeface="Courier Bold" charset="0"/>
              </a:rPr>
              <a:t>b.int</a:t>
            </a:r>
            <a:r>
              <a:rPr lang="en-US" sz="1800" dirty="0" smtClean="0">
                <a:latin typeface="Courier Bold" charset="0"/>
              </a:rPr>
              <a:t> == </a:t>
            </a:r>
            <a:r>
              <a:rPr lang="en-US" sz="1800" dirty="0" err="1" smtClean="0">
                <a:latin typeface="Courier Bold" charset="0"/>
              </a:rPr>
              <a:t>b.int</a:t>
            </a:r>
            <a:r>
              <a:rPr lang="en-US" sz="1800" b="1" dirty="0" smtClean="0">
                <a:latin typeface="Courier Bold" charset="0"/>
              </a:rPr>
              <a:t>()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>
                <a:latin typeface="Arial"/>
              </a:rPr>
              <a:t>The pattern </a:t>
            </a:r>
            <a:r>
              <a:rPr lang="en-US" sz="1800" dirty="0" err="1" smtClean="0">
                <a:latin typeface="Courier Bold" charset="0"/>
              </a:rPr>
              <a:t>nRolls</a:t>
            </a:r>
            <a:r>
              <a:rPr lang="en-US" sz="1800" dirty="0" smtClean="0">
                <a:latin typeface="Courier Bold" charset="0"/>
              </a:rPr>
              <a:t> </a:t>
            </a:r>
            <a:r>
              <a:rPr lang="en-US" sz="2400" dirty="0" smtClean="0">
                <a:latin typeface="Arial"/>
              </a:rPr>
              <a:t>matches anything and binds to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112" y="1112837"/>
            <a:ext cx="738781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Bold" charset="0"/>
              </a:rPr>
              <a:t>[.</a:t>
            </a:r>
            <a:r>
              <a:rPr lang="en-US" dirty="0" err="1" smtClean="0">
                <a:latin typeface="Courier Bold" charset="0"/>
              </a:rPr>
              <a:t>int(nRolls</a:t>
            </a:r>
            <a:r>
              <a:rPr lang="en-US" dirty="0" smtClean="0">
                <a:latin typeface="Courier Bold" charset="0"/>
              </a:rPr>
              <a:t>), .</a:t>
            </a:r>
            <a:r>
              <a:rPr lang="en-US" dirty="0" err="1" smtClean="0">
                <a:latin typeface="Courier Bold" charset="0"/>
              </a:rPr>
              <a:t>int(nSides</a:t>
            </a:r>
            <a:r>
              <a:rPr lang="en-US" dirty="0" smtClean="0">
                <a:latin typeface="Courier Bold" charset="0"/>
              </a:rPr>
              <a:t>), .</a:t>
            </a:r>
            <a:r>
              <a:rPr lang="en-US" dirty="0" err="1" smtClean="0">
                <a:latin typeface="Courier Bold" charset="0"/>
              </a:rPr>
              <a:t>int(nDice</a:t>
            </a:r>
            <a:r>
              <a:rPr lang="en-US" dirty="0" smtClean="0">
                <a:latin typeface="Courier Bold" charset="0"/>
              </a:rPr>
              <a:t>) ] = </a:t>
            </a:r>
            <a:r>
              <a:rPr lang="en-US" dirty="0" err="1" smtClean="0">
                <a:latin typeface="Courier Bold" charset="0"/>
              </a:rPr>
              <a:t>argv</a:t>
            </a:r>
            <a:r>
              <a:rPr lang="en-US" dirty="0" smtClean="0">
                <a:latin typeface="Courier Bold" charset="0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40880" y="327240"/>
            <a:ext cx="8608320" cy="1172520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0" indent="0">
              <a:buNone/>
              <a:tabLst/>
            </a:pPr>
            <a:r>
              <a:rPr lang="en-US" smtClean="0"/>
              <a:t>Functions, Lists, Queries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0880" y="3322636"/>
            <a:ext cx="8772840" cy="3487843"/>
          </a:xfrm>
          <a:prstGeom prst="rect">
            <a:avLst/>
          </a:prstGeom>
          <a:ln/>
        </p:spPr>
        <p:txBody>
          <a:bodyPr wrap="square" lIns="0" tIns="0" rIns="0" bIns="0"/>
          <a:lstStyle/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Functions can refer to external variables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/>
              <a:t>The list comprehension </a:t>
            </a:r>
            <a:r>
              <a:rPr lang="en-US" sz="2400" dirty="0" smtClean="0">
                <a:latin typeface="Courier Bold" charset="0"/>
              </a:rPr>
              <a:t>%[Z | for </a:t>
            </a:r>
            <a:r>
              <a:rPr lang="en-US" sz="2400" dirty="0" err="1" smtClean="0">
                <a:latin typeface="Courier Bold" charset="0"/>
              </a:rPr>
              <a:t>i</a:t>
            </a:r>
            <a:r>
              <a:rPr lang="en-US" sz="2400" dirty="0" smtClean="0">
                <a:latin typeface="Courier Bold" charset="0"/>
              </a:rPr>
              <a:t> &lt;- </a:t>
            </a:r>
            <a:r>
              <a:rPr lang="en-US" sz="2400" dirty="0" err="1" smtClean="0">
                <a:latin typeface="Courier Bold" charset="0"/>
              </a:rPr>
              <a:t>r</a:t>
            </a:r>
            <a:r>
              <a:rPr lang="en-US" sz="2400" dirty="0" smtClean="0">
                <a:latin typeface="Courier Bold" charset="0"/>
              </a:rPr>
              <a:t>]</a:t>
            </a:r>
            <a:r>
              <a:rPr lang="en-US" sz="2400" dirty="0" smtClean="0"/>
              <a:t> </a:t>
            </a:r>
          </a:p>
          <a:p>
            <a:pPr marL="900000" lvl="1" indent="-324000">
              <a:buSzPct val="45000"/>
              <a:buFont typeface="StarSymbol"/>
              <a:buChar char="●"/>
            </a:pPr>
            <a:r>
              <a:rPr lang="en-US" sz="2400" dirty="0" smtClean="0"/>
              <a:t>list of the values of </a:t>
            </a:r>
            <a:r>
              <a:rPr lang="en-US" sz="2400" dirty="0" smtClean="0">
                <a:latin typeface="Courier Bold" charset="0"/>
              </a:rPr>
              <a:t>Z</a:t>
            </a:r>
            <a:r>
              <a:rPr lang="en-US" sz="2400" dirty="0" smtClean="0"/>
              <a:t> varying </a:t>
            </a:r>
            <a:r>
              <a:rPr lang="en-US" sz="2400" dirty="0" err="1" smtClean="0">
                <a:latin typeface="Courier Bold" charset="0"/>
              </a:rPr>
              <a:t>i</a:t>
            </a:r>
            <a:r>
              <a:rPr lang="en-US" sz="2400" dirty="0" smtClean="0"/>
              <a:t>.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/>
              <a:t>This one makes a list of random numbers</a:t>
            </a:r>
          </a:p>
          <a:p>
            <a:pPr marL="864000" lvl="1" indent="-288000">
              <a:buClr>
                <a:srgbClr val="E6E6E6"/>
              </a:buClr>
              <a:buSzPct val="45000"/>
              <a:buFont typeface="StarSymbol"/>
              <a:buChar char="–"/>
              <a:tabLst/>
            </a:pPr>
            <a:r>
              <a:rPr lang="en-US" sz="2400" dirty="0" smtClean="0">
                <a:latin typeface="Courier Bold" charset="0"/>
              </a:rPr>
              <a:t>nSides.rand1</a:t>
            </a:r>
            <a:r>
              <a:rPr lang="en-US" sz="2400" dirty="0" smtClean="0"/>
              <a:t> is a random number 1 to </a:t>
            </a:r>
            <a:r>
              <a:rPr lang="en-US" sz="2400" dirty="0" err="1" smtClean="0">
                <a:latin typeface="Courier Bold" charset="0"/>
              </a:rPr>
              <a:t>nSides</a:t>
            </a:r>
            <a:r>
              <a:rPr lang="en-US" sz="2400" dirty="0" smtClean="0"/>
              <a:t>.</a:t>
            </a:r>
          </a:p>
          <a:p>
            <a:pPr marL="432000" indent="-324000">
              <a:buClr>
                <a:srgbClr val="E6E6E6"/>
              </a:buClr>
              <a:buSzPct val="45000"/>
              <a:buFont typeface="StarSymbol"/>
              <a:buChar char="●"/>
              <a:tabLst/>
            </a:pPr>
            <a:r>
              <a:rPr lang="en-US" sz="2400" dirty="0" smtClean="0">
                <a:latin typeface="Courier Bold" charset="0"/>
              </a:rPr>
              <a:t>.sum</a:t>
            </a:r>
            <a:r>
              <a:rPr lang="en-US" sz="2400" dirty="0" smtClean="0"/>
              <a:t> method on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512" y="1493837"/>
            <a:ext cx="6141112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432000" indent="-324000">
              <a:buNone/>
              <a:tabLst/>
            </a:pPr>
            <a:r>
              <a:rPr lang="en-US" b="1" dirty="0" smtClean="0">
                <a:latin typeface="Courier Bold" charset="0"/>
              </a:rPr>
              <a:t>fun </a:t>
            </a:r>
            <a:r>
              <a:rPr lang="en-US" dirty="0" smtClean="0">
                <a:latin typeface="Courier Bold" charset="0"/>
              </a:rPr>
              <a:t>roll() = </a:t>
            </a:r>
          </a:p>
          <a:p>
            <a:pPr marL="432000" indent="-324000">
              <a:buNone/>
              <a:tabLst/>
            </a:pPr>
            <a:r>
              <a:rPr lang="en-US" dirty="0" smtClean="0">
                <a:latin typeface="Courier Bold" charset="0"/>
              </a:rPr>
              <a:t> %[nSides.rand1 | </a:t>
            </a:r>
            <a:r>
              <a:rPr lang="en-US" b="1" dirty="0" smtClean="0">
                <a:latin typeface="Courier Bold" charset="0"/>
              </a:rPr>
              <a:t>for </a:t>
            </a:r>
            <a:r>
              <a:rPr lang="en-US" dirty="0" err="1" smtClean="0">
                <a:latin typeface="Courier Bold" charset="0"/>
              </a:rPr>
              <a:t>i</a:t>
            </a:r>
            <a:r>
              <a:rPr lang="en-US" dirty="0" smtClean="0">
                <a:latin typeface="Courier Bold" charset="0"/>
              </a:rPr>
              <a:t> &lt;- 1 .. </a:t>
            </a:r>
            <a:r>
              <a:rPr lang="en-US" dirty="0" err="1" smtClean="0">
                <a:latin typeface="Courier Bold" charset="0"/>
              </a:rPr>
              <a:t>nDice].sum</a:t>
            </a:r>
            <a:r>
              <a:rPr lang="en-US" dirty="0" smtClean="0">
                <a:latin typeface="Courier Bold" charset="0"/>
              </a:rPr>
              <a:t>;</a:t>
            </a:r>
            <a:br>
              <a:rPr lang="en-US" dirty="0" smtClean="0">
                <a:latin typeface="Courier Bold" charset="0"/>
              </a:rPr>
            </a:br>
            <a:endParaRPr lang="en-US" dirty="0" smtClean="0">
              <a:latin typeface="Courier Bold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4402</Words>
  <Application>Microsoft Office PowerPoint</Application>
  <PresentationFormat>Custom</PresentationFormat>
  <Paragraphs>597</Paragraphs>
  <Slides>47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The Points of Thorn</vt:lpstr>
      <vt:lpstr>Thorn Features</vt:lpstr>
      <vt:lpstr>Follow along!</vt:lpstr>
      <vt:lpstr>Example One: Dice Frequencies</vt:lpstr>
      <vt:lpstr>Run Dice</vt:lpstr>
      <vt:lpstr>Example One: Code</vt:lpstr>
      <vt:lpstr>Pattern Matching</vt:lpstr>
      <vt:lpstr>Functions, Lists, Queries</vt:lpstr>
      <vt:lpstr>Group query</vt:lpstr>
      <vt:lpstr>Printing the Bar Graph</vt:lpstr>
      <vt:lpstr>Full of Stars</vt:lpstr>
      <vt:lpstr>Example II: The MMORPG</vt:lpstr>
      <vt:lpstr>Run MMORPG</vt:lpstr>
      <vt:lpstr>MMORPG Code</vt:lpstr>
      <vt:lpstr>Thorn Concurrency  </vt:lpstr>
      <vt:lpstr>Flow of MMORPG Ping Pong</vt:lpstr>
      <vt:lpstr>Spawn</vt:lpstr>
      <vt:lpstr>Function Definitions</vt:lpstr>
      <vt:lpstr>Messages </vt:lpstr>
      <vt:lpstr>Receive </vt:lpstr>
      <vt:lpstr>Body of the MMORPG: </vt:lpstr>
      <vt:lpstr>Example III:  Cheeper – mini-Twitter in Thorn</vt:lpstr>
      <vt:lpstr>Live Cheeper</vt:lpstr>
      <vt:lpstr>Run Cheeper</vt:lpstr>
      <vt:lpstr>Flow of Cheeper</vt:lpstr>
      <vt:lpstr>Client-Server Style Communication</vt:lpstr>
      <vt:lpstr>Classes </vt:lpstr>
      <vt:lpstr>Client Code</vt:lpstr>
      <vt:lpstr>Use of &lt;-&gt;</vt:lpstr>
      <vt:lpstr>Client Code</vt:lpstr>
      <vt:lpstr>Aside: More Pattern Matching</vt:lpstr>
      <vt:lpstr>Server Code</vt:lpstr>
      <vt:lpstr>Tables </vt:lpstr>
      <vt:lpstr>Records</vt:lpstr>
      <vt:lpstr>Records to Objects</vt:lpstr>
      <vt:lpstr>Chirping</vt:lpstr>
      <vt:lpstr>Queries, redux: sorting</vt:lpstr>
      <vt:lpstr>And that's Cheeper </vt:lpstr>
      <vt:lpstr>Backup Slides</vt:lpstr>
      <vt:lpstr>Sites</vt:lpstr>
      <vt:lpstr>Thorn Detail: If/Null Idiom</vt:lpstr>
      <vt:lpstr>If/Null 2</vt:lpstr>
      <vt:lpstr>If/null 3: Positively</vt:lpstr>
      <vt:lpstr>Queries</vt:lpstr>
      <vt:lpstr>Query Controls</vt:lpstr>
      <vt:lpstr>Primes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Bard Bloom</cp:lastModifiedBy>
  <cp:revision>182</cp:revision>
  <dcterms:created xsi:type="dcterms:W3CDTF">2009-10-28T14:08:54Z</dcterms:created>
  <dcterms:modified xsi:type="dcterms:W3CDTF">2009-10-28T17:31:11Z</dcterms:modified>
</cp:coreProperties>
</file>