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0"/>
  </p:notesMasterIdLst>
  <p:sldIdLst>
    <p:sldId id="256" r:id="rId3"/>
    <p:sldId id="257" r:id="rId4"/>
    <p:sldId id="265" r:id="rId5"/>
    <p:sldId id="260" r:id="rId6"/>
    <p:sldId id="263" r:id="rId7"/>
    <p:sldId id="264" r:id="rId8"/>
    <p:sldId id="272" r:id="rId9"/>
    <p:sldId id="262" r:id="rId10"/>
    <p:sldId id="266" r:id="rId11"/>
    <p:sldId id="267" r:id="rId12"/>
    <p:sldId id="268" r:id="rId13"/>
    <p:sldId id="269" r:id="rId14"/>
    <p:sldId id="270" r:id="rId15"/>
    <p:sldId id="271" r:id="rId16"/>
    <p:sldId id="258" r:id="rId17"/>
    <p:sldId id="259"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1" roundtripDataSignature="AMtx7mh+khyhVzsv5EGAFYH3ZU7geyDS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49"/>
    <p:restoredTop sz="75512"/>
  </p:normalViewPr>
  <p:slideViewPr>
    <p:cSldViewPr snapToGrid="0">
      <p:cViewPr varScale="1">
        <p:scale>
          <a:sx n="90" d="100"/>
          <a:sy n="90" d="100"/>
        </p:scale>
        <p:origin x="75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2" name="Google Shape;8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GB" dirty="0"/>
              <a:t>Welcome</a:t>
            </a:r>
          </a:p>
          <a:p>
            <a:pPr marL="0" lvl="0" indent="0" algn="l" rtl="0">
              <a:lnSpc>
                <a:spcPct val="100000"/>
              </a:lnSpc>
              <a:spcBef>
                <a:spcPts val="0"/>
              </a:spcBef>
              <a:spcAft>
                <a:spcPts val="0"/>
              </a:spcAft>
              <a:buClr>
                <a:schemeClr val="dk1"/>
              </a:buClr>
              <a:buSzPts val="1400"/>
              <a:buFont typeface="Arial"/>
              <a:buNone/>
            </a:pPr>
            <a:endParaRPr lang="en-GB" dirty="0"/>
          </a:p>
          <a:p>
            <a:pPr marL="0" lvl="0" indent="0" algn="l" rtl="0">
              <a:lnSpc>
                <a:spcPct val="100000"/>
              </a:lnSpc>
              <a:spcBef>
                <a:spcPts val="0"/>
              </a:spcBef>
              <a:spcAft>
                <a:spcPts val="0"/>
              </a:spcAft>
              <a:buClr>
                <a:schemeClr val="dk1"/>
              </a:buClr>
              <a:buSzPts val="1400"/>
              <a:buFont typeface="Arial"/>
              <a:buNone/>
            </a:pPr>
            <a:r>
              <a:rPr lang="en-GB" dirty="0"/>
              <a:t>Introduction + round table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And the script continues, and you do a transpose of a and assign it to b, doesn’t create new memory, and instead does some changes and reuses the same block of memory, as it is used by two variables, the reference counter will increase by 1. Let us continue our script again…</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642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We have two other arrays and going to be allocated next to them, our reference counters will be 1 and 1. Now lets say we delete C</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514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Our reference counter decreases as there is no variables that point to that block of memory. The memory location has no variable pointing to it. Now there is another thing called the garbage collection that are cycles that occur in python. It is a mechanism that checks through the memory and when it finds that a memory location has a reference equal to 0, then the garbage collector will mark it as free. But the memory appears as free to python, but not to anything outside of python, you see it as a black box and so does the operating system. Python sees it as an empty black box it can use. If you create a new variable, it may put it into this space in memory. You can also reduce the reference count by setting c=1, so that it now points somewhere else. Now let us continue the script</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500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If we allocate an array of </a:t>
            </a:r>
            <a:r>
              <a:rPr lang="en-GB" dirty="0" err="1"/>
              <a:t>sixe</a:t>
            </a:r>
            <a:r>
              <a:rPr lang="en-GB" dirty="0"/>
              <a:t> y, where y is larger than x, then the memory doesn’t fit here, and unlike a gas fitting into a small container, we can’t fit this in in the same way we can’t fit a litre of water in a teacup. The memory of </a:t>
            </a:r>
            <a:r>
              <a:rPr lang="en-GB" dirty="0" err="1"/>
              <a:t>numpy</a:t>
            </a:r>
            <a:r>
              <a:rPr lang="en-GB" dirty="0"/>
              <a:t> arrays is allocated as a continuous block only. So the block will be unused ad only will be used if you create something later that fits in the memory. If that happens python can allocate the memory, reuse it and set the reference counter to 1 again. Let us continue on</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4392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When working with threads, an issue can occur. One needs to be careful with this if you are working with threads, which we will not go into much detail on here. </a:t>
            </a:r>
            <a:r>
              <a:rPr lang="en-GB" dirty="0" err="1"/>
              <a:t>Bcause</a:t>
            </a:r>
            <a:r>
              <a:rPr lang="en-GB" dirty="0"/>
              <a:t> conflicts can occur if you are trying to access the same memory at the same time. These are known as race conditions and can lead to incorrect results or corruption of data, or leaking of memory, which can cause crashing,, and you can often be a bit unaware of them. Just a warning note if you use threads. C and Fortran users will be well aware of such things.</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9227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The global interpreter lock is a very important concept in python, which many python users take for granted without really knowing what, why or how it works. To do HPC code with python, its good to have an understanding of what it is</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So, locks are mechanisms to regulate the limit to common resources during situations where there are multiple threads. Locks have two methods, acquire and release. You can look a bit more into detail about this in your own free time</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IE" dirty="0"/>
              <a:t>Because we are going to steer clear of threads, because there are in my opinion much better ways to parallelise and speed up your code.</a:t>
            </a:r>
            <a:endParaRPr dirty="0"/>
          </a:p>
        </p:txBody>
      </p:sp>
      <p:sp>
        <p:nvSpPr>
          <p:cNvPr id="866" name="Google Shape;8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For simple </a:t>
            </a:r>
            <a:endParaRPr dirty="0"/>
          </a:p>
        </p:txBody>
      </p:sp>
      <p:sp>
        <p:nvSpPr>
          <p:cNvPr id="874" name="Google Shape;8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Now we are going to spend the next while getting our </a:t>
            </a:r>
            <a:r>
              <a:rPr lang="en-GB" dirty="0" err="1"/>
              <a:t>jupyterhub</a:t>
            </a:r>
            <a:r>
              <a:rPr lang="en-GB" dirty="0"/>
              <a:t> set up. </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First we will log into Kay, load the modules we need and then create an </a:t>
            </a:r>
            <a:r>
              <a:rPr lang="en-GB" dirty="0" err="1"/>
              <a:t>ssh</a:t>
            </a:r>
            <a:r>
              <a:rPr lang="en-GB" dirty="0"/>
              <a:t> tunnel. So work along with me, I will go slow at this point to make sure everyone is at the same point</a:t>
            </a:r>
            <a:endParaRPr dirty="0"/>
          </a:p>
        </p:txBody>
      </p:sp>
      <p:sp>
        <p:nvSpPr>
          <p:cNvPr id="874" name="Google Shape;8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926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Final year of PRACE</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66" name="Google Shape;8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925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is our schedule, and we begin with the hardest part, getting everyone logged in. We have sent emails to you over the last couple of days about submitting your </a:t>
            </a:r>
            <a:r>
              <a:rPr lang="en-US" dirty="0" err="1"/>
              <a:t>ssh</a:t>
            </a:r>
            <a:r>
              <a:rPr lang="en-US" dirty="0"/>
              <a:t> key to us. If you have, thank you! If you have not, now is the time to panic. We will be using ICHEC’s cluster Kay to run </a:t>
            </a:r>
            <a:r>
              <a:rPr lang="en-US" dirty="0" err="1"/>
              <a:t>jupyter</a:t>
            </a:r>
            <a:r>
              <a:rPr lang="en-US" dirty="0"/>
              <a:t> notebooks on our </a:t>
            </a:r>
            <a:r>
              <a:rPr lang="en-US" dirty="0" err="1"/>
              <a:t>jupyterhub</a:t>
            </a:r>
            <a:r>
              <a:rPr lang="en-US" dirty="0"/>
              <a:t>. The materials are on Kay, the exercises are on Kay, you will be working on Kay. To have access to it, you need an </a:t>
            </a:r>
            <a:r>
              <a:rPr lang="en-US" dirty="0" err="1"/>
              <a:t>ssh</a:t>
            </a:r>
            <a:r>
              <a:rPr lang="en-US" dirty="0"/>
              <a:t> key submitted to us. Now is the time to start working on it, as I go through the schedule and a short lecture on Python in general. These sessions are being recorded, so you can check back later in this section if you are struggling with logging in</a:t>
            </a:r>
          </a:p>
          <a:p>
            <a:endParaRPr lang="en-US" dirty="0"/>
          </a:p>
          <a:p>
            <a:r>
              <a:rPr lang="en-US" dirty="0"/>
              <a:t>We will have a bit of time to log in and make sure you are set up, but we have a tight schedule which we must stick to over the next few days </a:t>
            </a:r>
          </a:p>
          <a:p>
            <a:endParaRPr lang="en-US" dirty="0"/>
          </a:p>
          <a:p>
            <a:r>
              <a:rPr lang="en-US" dirty="0"/>
              <a:t>Our fundamentals section will look into details on </a:t>
            </a:r>
            <a:r>
              <a:rPr lang="en-US" dirty="0" err="1"/>
              <a:t>numpy</a:t>
            </a:r>
            <a:r>
              <a:rPr lang="en-US" dirty="0"/>
              <a:t> arrays, vectorization, performance analysis tools as well as </a:t>
            </a:r>
            <a:r>
              <a:rPr lang="en-US" dirty="0" err="1"/>
              <a:t>utlising</a:t>
            </a:r>
            <a:r>
              <a:rPr lang="en-US" dirty="0"/>
              <a:t> caching</a:t>
            </a:r>
          </a:p>
          <a:p>
            <a:endParaRPr lang="en-US" dirty="0"/>
          </a:p>
          <a:p>
            <a:r>
              <a:rPr lang="en-US" dirty="0"/>
              <a:t>Followed by a coffee break and then </a:t>
            </a:r>
            <a:r>
              <a:rPr lang="en-US" dirty="0" err="1"/>
              <a:t>Fionnuala</a:t>
            </a:r>
            <a:r>
              <a:rPr lang="en-US" dirty="0"/>
              <a:t> will take over looking at </a:t>
            </a:r>
            <a:r>
              <a:rPr lang="en-US" dirty="0" err="1"/>
              <a:t>Numba</a:t>
            </a:r>
            <a:r>
              <a:rPr lang="en-US" dirty="0"/>
              <a:t>. We hope to finish today by 4pm IST, but depending on how things go, should be no later than 4:15.</a:t>
            </a:r>
          </a:p>
        </p:txBody>
      </p:sp>
    </p:spTree>
    <p:extLst>
      <p:ext uri="{BB962C8B-B14F-4D97-AF65-F5344CB8AC3E}">
        <p14:creationId xmlns:p14="http://schemas.microsoft.com/office/powerpoint/2010/main" val="202835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Same time tomorrow we will be looking at </a:t>
            </a:r>
            <a:r>
              <a:rPr lang="en-US" dirty="0" err="1"/>
              <a:t>exteneded</a:t>
            </a:r>
            <a:r>
              <a:rPr lang="en-US" dirty="0"/>
              <a:t> languages, </a:t>
            </a:r>
            <a:r>
              <a:rPr lang="en-US" dirty="0" err="1"/>
              <a:t>Cython</a:t>
            </a:r>
            <a:r>
              <a:rPr lang="en-US" dirty="0"/>
              <a:t>, where you will learn a bit more about how C works with python under the hood, and that some C like knowledge is required to speed up certain aspects of python</a:t>
            </a:r>
          </a:p>
          <a:p>
            <a:r>
              <a:rPr lang="en-US" dirty="0" err="1"/>
              <a:t>Goung</a:t>
            </a:r>
            <a:r>
              <a:rPr lang="en-US" dirty="0"/>
              <a:t> further, say you had a necessity to use a C library, well using </a:t>
            </a:r>
            <a:r>
              <a:rPr lang="en-US" dirty="0" err="1"/>
              <a:t>cffi</a:t>
            </a:r>
            <a:r>
              <a:rPr lang="en-US" dirty="0"/>
              <a:t>, you can utilize it through python.</a:t>
            </a:r>
          </a:p>
          <a:p>
            <a:r>
              <a:rPr lang="en-US" dirty="0"/>
              <a:t>We will then end the day with an introduction to the </a:t>
            </a:r>
            <a:r>
              <a:rPr lang="en-US" dirty="0" err="1"/>
              <a:t>mothershp</a:t>
            </a:r>
            <a:r>
              <a:rPr lang="en-US" dirty="0"/>
              <a:t> of HPC which is MPI. The most important part of the course, so a lot of time is spent by you doing stuff rather than just me talking. I or someone else could give the most amazing lecture on MPI worthy of an international award, but means nothing without thinking and coding. </a:t>
            </a:r>
          </a:p>
        </p:txBody>
      </p:sp>
    </p:spTree>
    <p:extLst>
      <p:ext uri="{BB962C8B-B14F-4D97-AF65-F5344CB8AC3E}">
        <p14:creationId xmlns:p14="http://schemas.microsoft.com/office/powerpoint/2010/main" val="398084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Day 3 we will move onto more complex MPI topics before Adam takes over looking into </a:t>
            </a:r>
            <a:r>
              <a:rPr lang="en-US" dirty="0" err="1"/>
              <a:t>Dask</a:t>
            </a:r>
            <a:r>
              <a:rPr lang="en-US" dirty="0"/>
              <a:t> and how arrays and MPI can be used as well as GPUs.</a:t>
            </a:r>
          </a:p>
        </p:txBody>
      </p:sp>
    </p:spTree>
    <p:extLst>
      <p:ext uri="{BB962C8B-B14F-4D97-AF65-F5344CB8AC3E}">
        <p14:creationId xmlns:p14="http://schemas.microsoft.com/office/powerpoint/2010/main" val="1521818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6" name="Google Shape;8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674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It can also be easily </a:t>
            </a:r>
            <a:r>
              <a:rPr lang="en-GB" dirty="0" err="1"/>
              <a:t>binded</a:t>
            </a:r>
            <a:r>
              <a:rPr lang="en-GB" dirty="0"/>
              <a:t> to trickier and more efficient languages like C and Fortran, and you can have access to complex aspects of CPU features and memory management. Of course it can also be solved by learning these languages themselves</a:t>
            </a:r>
          </a:p>
          <a:p>
            <a:pPr marL="0" lvl="0" indent="0" algn="l" rtl="0">
              <a:lnSpc>
                <a:spcPct val="100000"/>
              </a:lnSpc>
              <a:spcBef>
                <a:spcPts val="0"/>
              </a:spcBef>
              <a:spcAft>
                <a:spcPts val="0"/>
              </a:spcAft>
              <a:buSzPts val="1100"/>
              <a:buNone/>
            </a:pPr>
            <a:endParaRPr lang="en-GB" dirty="0"/>
          </a:p>
          <a:p>
            <a:pPr marL="0" lvl="0" indent="0" algn="l" rtl="0">
              <a:lnSpc>
                <a:spcPct val="100000"/>
              </a:lnSpc>
              <a:spcBef>
                <a:spcPts val="0"/>
              </a:spcBef>
              <a:spcAft>
                <a:spcPts val="0"/>
              </a:spcAft>
              <a:buSzPts val="1100"/>
              <a:buNone/>
            </a:pPr>
            <a:r>
              <a:rPr lang="en-GB" dirty="0"/>
              <a:t>Most of the time with python, in the background, C code is being run, and we don’t get to see it. Throughout this course in </a:t>
            </a:r>
            <a:r>
              <a:rPr lang="en-GB" dirty="0" err="1"/>
              <a:t>cython</a:t>
            </a:r>
            <a:r>
              <a:rPr lang="en-GB" dirty="0"/>
              <a:t> in particular, we will look at this C usability </a:t>
            </a:r>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793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Let us move onto reference counting and garbage collection. This is a very high </a:t>
            </a:r>
            <a:r>
              <a:rPr lang="en-GB" dirty="0" err="1"/>
              <a:t>livel</a:t>
            </a:r>
            <a:r>
              <a:rPr lang="en-GB" dirty="0"/>
              <a:t> overview of the memory management in Python. It is very complicated in reality, but this will give an overview to have a good idea and will hopefully help you during the course. Let’s consider the example where a script that starts by creating a random </a:t>
            </a:r>
            <a:r>
              <a:rPr lang="en-GB" dirty="0" err="1"/>
              <a:t>numpy</a:t>
            </a:r>
            <a:r>
              <a:rPr lang="en-GB" dirty="0"/>
              <a:t> array and assigning it to a. And in the background, you are creating a location in memory, that is in continuous with some binary notation inside it. When you create something. Python will update the reference count. The </a:t>
            </a:r>
            <a:r>
              <a:rPr lang="en-GB" dirty="0" err="1"/>
              <a:t>refernce</a:t>
            </a:r>
            <a:r>
              <a:rPr lang="en-GB" dirty="0"/>
              <a:t> refers to the number of variables that point to the memory. Reference is not to the variable. Now if you create another operation</a:t>
            </a:r>
            <a:endParaRPr dirty="0"/>
          </a:p>
        </p:txBody>
      </p:sp>
      <p:sp>
        <p:nvSpPr>
          <p:cNvPr id="858" name="Google Shape;8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210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9"/>
        <p:cNvGrpSpPr/>
        <p:nvPr/>
      </p:nvGrpSpPr>
      <p:grpSpPr>
        <a:xfrm>
          <a:off x="0" y="0"/>
          <a:ext cx="0" cy="0"/>
          <a:chOff x="0" y="0"/>
          <a:chExt cx="0" cy="0"/>
        </a:xfrm>
      </p:grpSpPr>
      <p:sp>
        <p:nvSpPr>
          <p:cNvPr id="10" name="Google Shape;10;p6"/>
          <p:cNvSpPr txBox="1">
            <a:spLocks noGrp="1"/>
          </p:cNvSpPr>
          <p:nvPr>
            <p:ph type="ctrTitle"/>
          </p:nvPr>
        </p:nvSpPr>
        <p:spPr>
          <a:xfrm>
            <a:off x="685800" y="2878750"/>
            <a:ext cx="5268900" cy="11598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rgbClr val="0086CD"/>
              </a:buClr>
              <a:buSzPts val="4800"/>
              <a:buNone/>
              <a:defRPr sz="4800">
                <a:solidFill>
                  <a:srgbClr val="0086CD"/>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 name="Google Shape;11;p6"/>
          <p:cNvSpPr txBox="1">
            <a:spLocks noGrp="1"/>
          </p:cNvSpPr>
          <p:nvPr>
            <p:ph type="subTitle" idx="1"/>
          </p:nvPr>
        </p:nvSpPr>
        <p:spPr>
          <a:xfrm>
            <a:off x="685800" y="3983055"/>
            <a:ext cx="5268900" cy="784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80BFB7"/>
              </a:buClr>
              <a:buSzPts val="2400"/>
              <a:buNone/>
              <a:defRPr>
                <a:solidFill>
                  <a:srgbClr val="80BFB7"/>
                </a:solidFill>
              </a:defRPr>
            </a:lvl1pPr>
            <a:lvl2pPr lvl="1" algn="l">
              <a:lnSpc>
                <a:spcPct val="100000"/>
              </a:lnSpc>
              <a:spcBef>
                <a:spcPts val="0"/>
              </a:spcBef>
              <a:spcAft>
                <a:spcPts val="0"/>
              </a:spcAft>
              <a:buClr>
                <a:srgbClr val="80BFB7"/>
              </a:buClr>
              <a:buSzPts val="3000"/>
              <a:buNone/>
              <a:defRPr sz="3000">
                <a:solidFill>
                  <a:srgbClr val="80BFB7"/>
                </a:solidFill>
              </a:defRPr>
            </a:lvl2pPr>
            <a:lvl3pPr lvl="2" algn="l">
              <a:lnSpc>
                <a:spcPct val="100000"/>
              </a:lnSpc>
              <a:spcBef>
                <a:spcPts val="0"/>
              </a:spcBef>
              <a:spcAft>
                <a:spcPts val="0"/>
              </a:spcAft>
              <a:buClr>
                <a:srgbClr val="80BFB7"/>
              </a:buClr>
              <a:buSzPts val="3000"/>
              <a:buNone/>
              <a:defRPr sz="3000">
                <a:solidFill>
                  <a:srgbClr val="80BFB7"/>
                </a:solidFill>
              </a:defRPr>
            </a:lvl3pPr>
            <a:lvl4pPr lvl="3" algn="l">
              <a:lnSpc>
                <a:spcPct val="100000"/>
              </a:lnSpc>
              <a:spcBef>
                <a:spcPts val="0"/>
              </a:spcBef>
              <a:spcAft>
                <a:spcPts val="0"/>
              </a:spcAft>
              <a:buClr>
                <a:srgbClr val="80BFB7"/>
              </a:buClr>
              <a:buSzPts val="3000"/>
              <a:buNone/>
              <a:defRPr sz="3000">
                <a:solidFill>
                  <a:srgbClr val="80BFB7"/>
                </a:solidFill>
              </a:defRPr>
            </a:lvl4pPr>
            <a:lvl5pPr lvl="4" algn="l">
              <a:lnSpc>
                <a:spcPct val="100000"/>
              </a:lnSpc>
              <a:spcBef>
                <a:spcPts val="0"/>
              </a:spcBef>
              <a:spcAft>
                <a:spcPts val="0"/>
              </a:spcAft>
              <a:buClr>
                <a:srgbClr val="80BFB7"/>
              </a:buClr>
              <a:buSzPts val="3000"/>
              <a:buNone/>
              <a:defRPr sz="3000">
                <a:solidFill>
                  <a:srgbClr val="80BFB7"/>
                </a:solidFill>
              </a:defRPr>
            </a:lvl5pPr>
            <a:lvl6pPr lvl="5" algn="l">
              <a:lnSpc>
                <a:spcPct val="100000"/>
              </a:lnSpc>
              <a:spcBef>
                <a:spcPts val="0"/>
              </a:spcBef>
              <a:spcAft>
                <a:spcPts val="0"/>
              </a:spcAft>
              <a:buClr>
                <a:srgbClr val="80BFB7"/>
              </a:buClr>
              <a:buSzPts val="3000"/>
              <a:buNone/>
              <a:defRPr sz="3000">
                <a:solidFill>
                  <a:srgbClr val="80BFB7"/>
                </a:solidFill>
              </a:defRPr>
            </a:lvl6pPr>
            <a:lvl7pPr lvl="6" algn="l">
              <a:lnSpc>
                <a:spcPct val="100000"/>
              </a:lnSpc>
              <a:spcBef>
                <a:spcPts val="0"/>
              </a:spcBef>
              <a:spcAft>
                <a:spcPts val="0"/>
              </a:spcAft>
              <a:buClr>
                <a:srgbClr val="80BFB7"/>
              </a:buClr>
              <a:buSzPts val="3000"/>
              <a:buNone/>
              <a:defRPr sz="3000">
                <a:solidFill>
                  <a:srgbClr val="80BFB7"/>
                </a:solidFill>
              </a:defRPr>
            </a:lvl7pPr>
            <a:lvl8pPr lvl="7" algn="l">
              <a:lnSpc>
                <a:spcPct val="100000"/>
              </a:lnSpc>
              <a:spcBef>
                <a:spcPts val="0"/>
              </a:spcBef>
              <a:spcAft>
                <a:spcPts val="0"/>
              </a:spcAft>
              <a:buClr>
                <a:srgbClr val="80BFB7"/>
              </a:buClr>
              <a:buSzPts val="3000"/>
              <a:buNone/>
              <a:defRPr sz="3000">
                <a:solidFill>
                  <a:srgbClr val="80BFB7"/>
                </a:solidFill>
              </a:defRPr>
            </a:lvl8pPr>
            <a:lvl9pPr lvl="8" algn="l">
              <a:lnSpc>
                <a:spcPct val="100000"/>
              </a:lnSpc>
              <a:spcBef>
                <a:spcPts val="0"/>
              </a:spcBef>
              <a:spcAft>
                <a:spcPts val="0"/>
              </a:spcAft>
              <a:buClr>
                <a:srgbClr val="80BFB7"/>
              </a:buClr>
              <a:buSzPts val="3000"/>
              <a:buNone/>
              <a:defRPr sz="3000">
                <a:solidFill>
                  <a:srgbClr val="80BFB7"/>
                </a:solidFill>
              </a:defRPr>
            </a:lvl9pPr>
          </a:lstStyle>
          <a:p>
            <a:endParaRPr/>
          </a:p>
        </p:txBody>
      </p:sp>
      <p:grpSp>
        <p:nvGrpSpPr>
          <p:cNvPr id="12" name="Google Shape;12;p6"/>
          <p:cNvGrpSpPr/>
          <p:nvPr/>
        </p:nvGrpSpPr>
        <p:grpSpPr>
          <a:xfrm rot="10800000">
            <a:off x="8705366" y="28698"/>
            <a:ext cx="410132" cy="5086302"/>
            <a:chOff x="836200" y="238125"/>
            <a:chExt cx="422425" cy="5238750"/>
          </a:xfrm>
        </p:grpSpPr>
        <p:sp>
          <p:nvSpPr>
            <p:cNvPr id="13" name="Google Shape;13;p6"/>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6"/>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6"/>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6"/>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6"/>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6"/>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6"/>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6"/>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6"/>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6"/>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6"/>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6"/>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6"/>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6"/>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6"/>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6"/>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6"/>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6"/>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6"/>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6"/>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6"/>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6"/>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6"/>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6"/>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6"/>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6"/>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6"/>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6"/>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6"/>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6"/>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6"/>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6"/>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6"/>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6"/>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6"/>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6"/>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6"/>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6"/>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6"/>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6"/>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6"/>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6"/>
          <p:cNvGrpSpPr/>
          <p:nvPr/>
        </p:nvGrpSpPr>
        <p:grpSpPr>
          <a:xfrm rot="10800000">
            <a:off x="6659535" y="28698"/>
            <a:ext cx="2309844" cy="5086302"/>
            <a:chOff x="986700" y="238125"/>
            <a:chExt cx="2379075" cy="5238750"/>
          </a:xfrm>
        </p:grpSpPr>
        <p:sp>
          <p:nvSpPr>
            <p:cNvPr id="94" name="Google Shape;94;p6"/>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6"/>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6"/>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6"/>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6"/>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6"/>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6"/>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6"/>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6"/>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6"/>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6"/>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6"/>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6"/>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6"/>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6"/>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6"/>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6"/>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6"/>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6"/>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6"/>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6"/>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6"/>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6"/>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6"/>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6"/>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6"/>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6"/>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6"/>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6"/>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6"/>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6"/>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6"/>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6"/>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6"/>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6"/>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6"/>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6"/>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6"/>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6"/>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6"/>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6"/>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6"/>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6"/>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6"/>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6"/>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6"/>
          <p:cNvGrpSpPr/>
          <p:nvPr/>
        </p:nvGrpSpPr>
        <p:grpSpPr>
          <a:xfrm rot="10800000">
            <a:off x="6367293" y="28698"/>
            <a:ext cx="2017554" cy="5086302"/>
            <a:chOff x="1588750" y="238125"/>
            <a:chExt cx="2078025" cy="5238750"/>
          </a:xfrm>
        </p:grpSpPr>
        <p:sp>
          <p:nvSpPr>
            <p:cNvPr id="214" name="Google Shape;214;p6"/>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6"/>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6"/>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6"/>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6"/>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6"/>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6"/>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6"/>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6"/>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6"/>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6"/>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6"/>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6"/>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6"/>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6"/>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6"/>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6"/>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6"/>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6"/>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6"/>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6"/>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6"/>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6"/>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6"/>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6"/>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6"/>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6"/>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6"/>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6"/>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6"/>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6"/>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6"/>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6"/>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6"/>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6"/>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6"/>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6"/>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6"/>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6"/>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6"/>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6"/>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6"/>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6"/>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6"/>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6"/>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6"/>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6"/>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6"/>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6"/>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6"/>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6"/>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6"/>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6"/>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6"/>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6"/>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6"/>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6"/>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6"/>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6"/>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6"/>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6"/>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6"/>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6"/>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6"/>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6"/>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6"/>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6"/>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6"/>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6"/>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6"/>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6"/>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6"/>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6"/>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6"/>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6"/>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6"/>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6"/>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6"/>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6"/>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6"/>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6"/>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6"/>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6"/>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6"/>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6"/>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6"/>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6"/>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6"/>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6"/>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6"/>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6"/>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6"/>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6"/>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6"/>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6"/>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6"/>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6"/>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6"/>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6"/>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6"/>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6"/>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6"/>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6"/>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6"/>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6"/>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6"/>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6"/>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6"/>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6"/>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6"/>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6"/>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6"/>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6"/>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6"/>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6"/>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6"/>
          <p:cNvGrpSpPr/>
          <p:nvPr/>
        </p:nvGrpSpPr>
        <p:grpSpPr>
          <a:xfrm rot="10800000">
            <a:off x="6367295" y="28698"/>
            <a:ext cx="2309820" cy="5086302"/>
            <a:chOff x="1287725" y="238125"/>
            <a:chExt cx="2379050" cy="5238750"/>
          </a:xfrm>
        </p:grpSpPr>
        <p:sp>
          <p:nvSpPr>
            <p:cNvPr id="424" name="Google Shape;424;p6"/>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6"/>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6"/>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6"/>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6"/>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6"/>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6"/>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6"/>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6"/>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6"/>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6"/>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6"/>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6"/>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6"/>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6"/>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6"/>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6"/>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6"/>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6"/>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6"/>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6"/>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6"/>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6"/>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6"/>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6"/>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6"/>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6"/>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6"/>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6"/>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6"/>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6"/>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6"/>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6"/>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6"/>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6"/>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6"/>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6"/>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6"/>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6"/>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6"/>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6"/>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6"/>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6"/>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6"/>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6"/>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6"/>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6"/>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6"/>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6"/>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6"/>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6"/>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6"/>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6"/>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6"/>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6"/>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6"/>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6"/>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6"/>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6"/>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6"/>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6"/>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6"/>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6"/>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6"/>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6"/>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6"/>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6"/>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6"/>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6"/>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6"/>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6"/>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6"/>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6"/>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6"/>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6"/>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6"/>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6"/>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6"/>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6"/>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6"/>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6"/>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6"/>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6"/>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6"/>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6"/>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6"/>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6"/>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6"/>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6"/>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6"/>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6"/>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6"/>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6"/>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6"/>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6"/>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6"/>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5"/>
        <p:cNvGrpSpPr/>
        <p:nvPr/>
      </p:nvGrpSpPr>
      <p:grpSpPr>
        <a:xfrm>
          <a:off x="0" y="0"/>
          <a:ext cx="0" cy="0"/>
          <a:chOff x="0" y="0"/>
          <a:chExt cx="0" cy="0"/>
        </a:xfrm>
      </p:grpSpPr>
      <p:sp>
        <p:nvSpPr>
          <p:cNvPr id="836" name="Google Shape;836;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8" name="Google Shape;838;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39" name="Google Shape;839;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40" name="Google Shape;84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1"/>
        <p:cNvGrpSpPr/>
        <p:nvPr/>
      </p:nvGrpSpPr>
      <p:grpSpPr>
        <a:xfrm>
          <a:off x="0" y="0"/>
          <a:ext cx="0" cy="0"/>
          <a:chOff x="0" y="0"/>
          <a:chExt cx="0" cy="0"/>
        </a:xfrm>
      </p:grpSpPr>
      <p:sp>
        <p:nvSpPr>
          <p:cNvPr id="842" name="Google Shape;842;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843" name="Google Shape;84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4"/>
        <p:cNvGrpSpPr/>
        <p:nvPr/>
      </p:nvGrpSpPr>
      <p:grpSpPr>
        <a:xfrm>
          <a:off x="0" y="0"/>
          <a:ext cx="0" cy="0"/>
          <a:chOff x="0" y="0"/>
          <a:chExt cx="0" cy="0"/>
        </a:xfrm>
      </p:grpSpPr>
      <p:sp>
        <p:nvSpPr>
          <p:cNvPr id="845" name="Google Shape;845;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6" name="Google Shape;846;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47" name="Google Shape;8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8"/>
        <p:cNvGrpSpPr/>
        <p:nvPr/>
      </p:nvGrpSpPr>
      <p:grpSpPr>
        <a:xfrm>
          <a:off x="0" y="0"/>
          <a:ext cx="0" cy="0"/>
          <a:chOff x="0" y="0"/>
          <a:chExt cx="0" cy="0"/>
        </a:xfrm>
      </p:grpSpPr>
      <p:sp>
        <p:nvSpPr>
          <p:cNvPr id="849" name="Google Shape;8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27"/>
        <p:cNvGrpSpPr/>
        <p:nvPr/>
      </p:nvGrpSpPr>
      <p:grpSpPr>
        <a:xfrm>
          <a:off x="0" y="0"/>
          <a:ext cx="0" cy="0"/>
          <a:chOff x="0" y="0"/>
          <a:chExt cx="0" cy="0"/>
        </a:xfrm>
      </p:grpSpPr>
      <p:sp>
        <p:nvSpPr>
          <p:cNvPr id="528" name="Google Shape;528;p7"/>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rgbClr val="0086CD"/>
              </a:buClr>
              <a:buSzPts val="3600"/>
              <a:buNone/>
              <a:defRPr>
                <a:solidFill>
                  <a:srgbClr val="0086CD"/>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29" name="Google Shape;529;p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530" name="Google Shape;530;p7"/>
          <p:cNvGrpSpPr/>
          <p:nvPr/>
        </p:nvGrpSpPr>
        <p:grpSpPr>
          <a:xfrm rot="10800000">
            <a:off x="8851487" y="28707"/>
            <a:ext cx="264012" cy="5086302"/>
            <a:chOff x="5307800" y="238125"/>
            <a:chExt cx="271925" cy="5238750"/>
          </a:xfrm>
        </p:grpSpPr>
        <p:sp>
          <p:nvSpPr>
            <p:cNvPr id="531" name="Google Shape;531;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8" name="Google Shape;588;p7"/>
          <p:cNvGrpSpPr/>
          <p:nvPr/>
        </p:nvGrpSpPr>
        <p:grpSpPr>
          <a:xfrm rot="10800000">
            <a:off x="7828569" y="28707"/>
            <a:ext cx="1140783" cy="5086302"/>
            <a:chOff x="5458325" y="238125"/>
            <a:chExt cx="1174975" cy="5238750"/>
          </a:xfrm>
        </p:grpSpPr>
        <p:sp>
          <p:nvSpPr>
            <p:cNvPr id="589" name="Google Shape;589;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1" name="Google Shape;651;p7"/>
          <p:cNvGrpSpPr/>
          <p:nvPr/>
        </p:nvGrpSpPr>
        <p:grpSpPr>
          <a:xfrm rot="10800000">
            <a:off x="7682454" y="28707"/>
            <a:ext cx="994639" cy="4940182"/>
            <a:chOff x="5759350" y="388625"/>
            <a:chExt cx="1024450" cy="5088250"/>
          </a:xfrm>
        </p:grpSpPr>
        <p:sp>
          <p:nvSpPr>
            <p:cNvPr id="652" name="Google Shape;652;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92C0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7"/>
          <p:cNvGrpSpPr/>
          <p:nvPr/>
        </p:nvGrpSpPr>
        <p:grpSpPr>
          <a:xfrm rot="10800000">
            <a:off x="7682449" y="28707"/>
            <a:ext cx="1140783" cy="5086302"/>
            <a:chOff x="5608825" y="238125"/>
            <a:chExt cx="1174975" cy="5238750"/>
          </a:xfrm>
        </p:grpSpPr>
        <p:sp>
          <p:nvSpPr>
            <p:cNvPr id="754" name="Google Shape;754;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086C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4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9"/>
        <p:cNvGrpSpPr/>
        <p:nvPr/>
      </p:nvGrpSpPr>
      <p:grpSpPr>
        <a:xfrm>
          <a:off x="0" y="0"/>
          <a:ext cx="0" cy="0"/>
          <a:chOff x="0" y="0"/>
          <a:chExt cx="0" cy="0"/>
        </a:xfrm>
      </p:grpSpPr>
      <p:sp>
        <p:nvSpPr>
          <p:cNvPr id="810" name="Google Shape;810;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11" name="Google Shape;811;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12" name="Google Shape;81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3"/>
        <p:cNvGrpSpPr/>
        <p:nvPr/>
      </p:nvGrpSpPr>
      <p:grpSpPr>
        <a:xfrm>
          <a:off x="0" y="0"/>
          <a:ext cx="0" cy="0"/>
          <a:chOff x="0" y="0"/>
          <a:chExt cx="0" cy="0"/>
        </a:xfrm>
      </p:grpSpPr>
      <p:sp>
        <p:nvSpPr>
          <p:cNvPr id="814" name="Google Shape;814;p1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15" name="Google Shape;81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6"/>
        <p:cNvGrpSpPr/>
        <p:nvPr/>
      </p:nvGrpSpPr>
      <p:grpSpPr>
        <a:xfrm>
          <a:off x="0" y="0"/>
          <a:ext cx="0" cy="0"/>
          <a:chOff x="0" y="0"/>
          <a:chExt cx="0" cy="0"/>
        </a:xfrm>
      </p:grpSpPr>
      <p:sp>
        <p:nvSpPr>
          <p:cNvPr id="817" name="Google Shape;81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8" name="Google Shape;818;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19" name="Google Shape;8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0"/>
        <p:cNvGrpSpPr/>
        <p:nvPr/>
      </p:nvGrpSpPr>
      <p:grpSpPr>
        <a:xfrm>
          <a:off x="0" y="0"/>
          <a:ext cx="0" cy="0"/>
          <a:chOff x="0" y="0"/>
          <a:chExt cx="0" cy="0"/>
        </a:xfrm>
      </p:grpSpPr>
      <p:sp>
        <p:nvSpPr>
          <p:cNvPr id="821" name="Google Shape;8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2" name="Google Shape;82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3" name="Google Shape;82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24" name="Google Shape;82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5"/>
        <p:cNvGrpSpPr/>
        <p:nvPr/>
      </p:nvGrpSpPr>
      <p:grpSpPr>
        <a:xfrm>
          <a:off x="0" y="0"/>
          <a:ext cx="0" cy="0"/>
          <a:chOff x="0" y="0"/>
          <a:chExt cx="0" cy="0"/>
        </a:xfrm>
      </p:grpSpPr>
      <p:sp>
        <p:nvSpPr>
          <p:cNvPr id="826" name="Google Shape;82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7" name="Google Shape;82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8"/>
        <p:cNvGrpSpPr/>
        <p:nvPr/>
      </p:nvGrpSpPr>
      <p:grpSpPr>
        <a:xfrm>
          <a:off x="0" y="0"/>
          <a:ext cx="0" cy="0"/>
          <a:chOff x="0" y="0"/>
          <a:chExt cx="0" cy="0"/>
        </a:xfrm>
      </p:grpSpPr>
      <p:sp>
        <p:nvSpPr>
          <p:cNvPr id="829" name="Google Shape;829;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30" name="Google Shape;830;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31" name="Google Shape;8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2"/>
        <p:cNvGrpSpPr/>
        <p:nvPr/>
      </p:nvGrpSpPr>
      <p:grpSpPr>
        <a:xfrm>
          <a:off x="0" y="0"/>
          <a:ext cx="0" cy="0"/>
          <a:chOff x="0" y="0"/>
          <a:chExt cx="0" cy="0"/>
        </a:xfrm>
      </p:grpSpPr>
      <p:sp>
        <p:nvSpPr>
          <p:cNvPr id="833" name="Google Shape;833;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34" name="Google Shape;8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7" name="Google Shape;7;p5"/>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8" name="Google Shape;8;p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B87A1"/>
              </a:buClr>
              <a:buSzPts val="1200"/>
              <a:buFont typeface="Dosis Light"/>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5"/>
        <p:cNvGrpSpPr/>
        <p:nvPr/>
      </p:nvGrpSpPr>
      <p:grpSpPr>
        <a:xfrm>
          <a:off x="0" y="0"/>
          <a:ext cx="0" cy="0"/>
          <a:chOff x="0" y="0"/>
          <a:chExt cx="0" cy="0"/>
        </a:xfrm>
      </p:grpSpPr>
      <p:sp>
        <p:nvSpPr>
          <p:cNvPr id="806" name="Google Shape;80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07" name="Google Shape;80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08" name="Google Shape;80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mailto:fionnuala.Solomon@ichec.i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mailto:adam.raplh@ichec.i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1"/>
          <p:cNvSpPr txBox="1">
            <a:spLocks noGrp="1"/>
          </p:cNvSpPr>
          <p:nvPr>
            <p:ph type="ctrTitle"/>
          </p:nvPr>
        </p:nvSpPr>
        <p:spPr>
          <a:xfrm>
            <a:off x="544190" y="1463944"/>
            <a:ext cx="6003844"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sz="3200" dirty="0">
                <a:latin typeface="Arial"/>
                <a:ea typeface="Arial"/>
                <a:cs typeface="Arial"/>
                <a:sym typeface="Arial"/>
              </a:rPr>
              <a:t>PYTHON IN HIGH-PERFORMANCE COMPUTING</a:t>
            </a:r>
            <a:endParaRPr sz="3200" dirty="0">
              <a:latin typeface="Arial"/>
              <a:ea typeface="Arial"/>
              <a:cs typeface="Arial"/>
              <a:sym typeface="Arial"/>
            </a:endParaRPr>
          </a:p>
        </p:txBody>
      </p:sp>
      <p:sp>
        <p:nvSpPr>
          <p:cNvPr id="2" name="TextBox 1"/>
          <p:cNvSpPr txBox="1"/>
          <p:nvPr/>
        </p:nvSpPr>
        <p:spPr>
          <a:xfrm>
            <a:off x="591976" y="2623744"/>
            <a:ext cx="2435290" cy="1169551"/>
          </a:xfrm>
          <a:prstGeom prst="rect">
            <a:avLst/>
          </a:prstGeom>
          <a:noFill/>
        </p:spPr>
        <p:txBody>
          <a:bodyPr wrap="square" rtlCol="0">
            <a:spAutoFit/>
          </a:bodyPr>
          <a:lstStyle/>
          <a:p>
            <a:r>
              <a:rPr lang="en-IE" b="1" dirty="0"/>
              <a:t>Presenters:</a:t>
            </a:r>
          </a:p>
          <a:p>
            <a:endParaRPr lang="en-IE" b="1" dirty="0"/>
          </a:p>
          <a:p>
            <a:r>
              <a:rPr lang="en-IE" dirty="0"/>
              <a:t>Chris Werner</a:t>
            </a:r>
          </a:p>
          <a:p>
            <a:r>
              <a:rPr lang="en-IE" dirty="0" err="1"/>
              <a:t>Fionnuala</a:t>
            </a:r>
            <a:r>
              <a:rPr lang="en-IE" dirty="0"/>
              <a:t> Solomon</a:t>
            </a:r>
          </a:p>
          <a:p>
            <a:r>
              <a:rPr lang="en-IE" dirty="0"/>
              <a:t>Adam Ralph</a:t>
            </a:r>
          </a:p>
        </p:txBody>
      </p:sp>
      <p:pic>
        <p:nvPicPr>
          <p:cNvPr id="11" name="Picture 10">
            <a:extLst>
              <a:ext uri="{FF2B5EF4-FFF2-40B4-BE49-F238E27FC236}">
                <a16:creationId xmlns:a16="http://schemas.microsoft.com/office/drawing/2014/main" id="{D7E7EAB9-2954-8246-8C9F-F6184794149F}"/>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2972552" cy="852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10</a:t>
            </a:fld>
            <a:endParaRPr/>
          </a:p>
        </p:txBody>
      </p:sp>
      <p:sp>
        <p:nvSpPr>
          <p:cNvPr id="2" name="Rectangle 1">
            <a:extLst>
              <a:ext uri="{FF2B5EF4-FFF2-40B4-BE49-F238E27FC236}">
                <a16:creationId xmlns:a16="http://schemas.microsoft.com/office/drawing/2014/main" id="{19B89298-FA88-1C45-AC6F-077F2531D723}"/>
              </a:ext>
            </a:extLst>
          </p:cNvPr>
          <p:cNvSpPr/>
          <p:nvPr/>
        </p:nvSpPr>
        <p:spPr>
          <a:xfrm>
            <a:off x="1286360" y="1146874"/>
            <a:ext cx="128636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cxnSp>
        <p:nvCxnSpPr>
          <p:cNvPr id="4" name="Straight Arrow Connector 3">
            <a:extLst>
              <a:ext uri="{FF2B5EF4-FFF2-40B4-BE49-F238E27FC236}">
                <a16:creationId xmlns:a16="http://schemas.microsoft.com/office/drawing/2014/main" id="{FC432DD9-CD07-D143-A7B4-15E34FAB802D}"/>
              </a:ext>
            </a:extLst>
          </p:cNvPr>
          <p:cNvCxnSpPr/>
          <p:nvPr/>
        </p:nvCxnSpPr>
        <p:spPr>
          <a:xfrm>
            <a:off x="640231" y="12088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945D918-A573-4045-8BB4-612758F5C1B7}"/>
              </a:ext>
            </a:extLst>
          </p:cNvPr>
          <p:cNvSpPr txBox="1"/>
          <p:nvPr/>
        </p:nvSpPr>
        <p:spPr>
          <a:xfrm>
            <a:off x="333214" y="1061634"/>
            <a:ext cx="6950989" cy="523220"/>
          </a:xfrm>
          <a:prstGeom prst="rect">
            <a:avLst/>
          </a:prstGeom>
          <a:noFill/>
        </p:spPr>
        <p:txBody>
          <a:bodyPr wrap="square" rtlCol="0">
            <a:spAutoFit/>
          </a:bodyPr>
          <a:lstStyle/>
          <a:p>
            <a:r>
              <a:rPr lang="en-US" dirty="0">
                <a:latin typeface="Courier" pitchFamily="2" charset="0"/>
              </a:rPr>
              <a:t>a		     (ref = 2) 	a = </a:t>
            </a:r>
            <a:r>
              <a:rPr lang="en-US" dirty="0" err="1">
                <a:latin typeface="Courier" pitchFamily="2" charset="0"/>
              </a:rPr>
              <a:t>np.random.random</a:t>
            </a:r>
            <a:r>
              <a:rPr lang="en-US" dirty="0">
                <a:latin typeface="Courier" pitchFamily="2" charset="0"/>
              </a:rPr>
              <a:t>(x)</a:t>
            </a:r>
          </a:p>
          <a:p>
            <a:r>
              <a:rPr lang="en-US" dirty="0">
                <a:latin typeface="Courier" pitchFamily="2" charset="0"/>
              </a:rPr>
              <a:t>b				b = </a:t>
            </a:r>
            <a:r>
              <a:rPr lang="en-US" dirty="0" err="1">
                <a:latin typeface="Courier" pitchFamily="2" charset="0"/>
              </a:rPr>
              <a:t>a.T</a:t>
            </a:r>
            <a:r>
              <a:rPr lang="en-US" dirty="0">
                <a:latin typeface="Courier" pitchFamily="2" charset="0"/>
              </a:rPr>
              <a:t> ( </a:t>
            </a:r>
            <a:r>
              <a:rPr lang="en-US" i="1" dirty="0">
                <a:latin typeface="Arial" panose="020B0604020202020204" pitchFamily="34" charset="0"/>
                <a:cs typeface="Arial" panose="020B0604020202020204" pitchFamily="34" charset="0"/>
              </a:rPr>
              <a:t>increases ref count</a:t>
            </a:r>
            <a:r>
              <a:rPr lang="en-US" dirty="0">
                <a:latin typeface="Courier" pitchFamily="2" charset="0"/>
              </a:rPr>
              <a:t> )</a:t>
            </a:r>
          </a:p>
        </p:txBody>
      </p:sp>
      <p:cxnSp>
        <p:nvCxnSpPr>
          <p:cNvPr id="8" name="Straight Arrow Connector 7">
            <a:extLst>
              <a:ext uri="{FF2B5EF4-FFF2-40B4-BE49-F238E27FC236}">
                <a16:creationId xmlns:a16="http://schemas.microsoft.com/office/drawing/2014/main" id="{A0CD0498-4858-6E4A-8D7A-EC01DDA1E838}"/>
              </a:ext>
            </a:extLst>
          </p:cNvPr>
          <p:cNvCxnSpPr/>
          <p:nvPr/>
        </p:nvCxnSpPr>
        <p:spPr>
          <a:xfrm>
            <a:off x="640231" y="145425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Google Shape;860;p2">
            <a:extLst>
              <a:ext uri="{FF2B5EF4-FFF2-40B4-BE49-F238E27FC236}">
                <a16:creationId xmlns:a16="http://schemas.microsoft.com/office/drawing/2014/main" id="{B698C6CE-BB2D-A34A-843F-2068A500AD80}"/>
              </a:ext>
            </a:extLst>
          </p:cNvPr>
          <p:cNvSpPr txBox="1">
            <a:spLocks noGrp="1"/>
          </p:cNvSpPr>
          <p:nvPr>
            <p:ph type="title"/>
          </p:nvPr>
        </p:nvSpPr>
        <p:spPr>
          <a:xfrm>
            <a:off x="1869753" y="77954"/>
            <a:ext cx="6395217" cy="663055"/>
          </a:xfrm>
          <a:prstGeom prst="rect">
            <a:avLst/>
          </a:prstGeom>
          <a:noFill/>
          <a:ln>
            <a:noFill/>
          </a:ln>
        </p:spPr>
        <p:txBody>
          <a:bodyPr spcFirstLastPara="1" wrap="square" lIns="91425" tIns="91425" rIns="91425" bIns="91425" anchor="b" anchorCtr="0">
            <a:noAutofit/>
          </a:bodyPr>
          <a:lstStyle/>
          <a:p>
            <a:r>
              <a:rPr lang="en-IE" sz="2800" dirty="0">
                <a:highlight>
                  <a:srgbClr val="FFFFFF"/>
                </a:highlight>
                <a:latin typeface="Calibri" panose="020F0502020204030204" pitchFamily="34" charset="0"/>
                <a:cs typeface="Calibri" panose="020F0502020204030204" pitchFamily="34" charset="0"/>
              </a:rPr>
              <a:t>Reference counting &amp; garbage collection</a:t>
            </a:r>
            <a:endParaRPr lang="en-IE" sz="1800" dirty="0">
              <a:highlight>
                <a:srgbClr val="FFFFFF"/>
              </a:highlight>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4C8F9280-25B2-E14D-B8D2-7B5DC28819D5}"/>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316633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11</a:t>
            </a:fld>
            <a:endParaRPr/>
          </a:p>
        </p:txBody>
      </p:sp>
      <p:sp>
        <p:nvSpPr>
          <p:cNvPr id="2" name="Rectangle 1">
            <a:extLst>
              <a:ext uri="{FF2B5EF4-FFF2-40B4-BE49-F238E27FC236}">
                <a16:creationId xmlns:a16="http://schemas.microsoft.com/office/drawing/2014/main" id="{19B89298-FA88-1C45-AC6F-077F2531D723}"/>
              </a:ext>
            </a:extLst>
          </p:cNvPr>
          <p:cNvSpPr/>
          <p:nvPr/>
        </p:nvSpPr>
        <p:spPr>
          <a:xfrm>
            <a:off x="1286360" y="1146874"/>
            <a:ext cx="128636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cxnSp>
        <p:nvCxnSpPr>
          <p:cNvPr id="4" name="Straight Arrow Connector 3">
            <a:extLst>
              <a:ext uri="{FF2B5EF4-FFF2-40B4-BE49-F238E27FC236}">
                <a16:creationId xmlns:a16="http://schemas.microsoft.com/office/drawing/2014/main" id="{FC432DD9-CD07-D143-A7B4-15E34FAB802D}"/>
              </a:ext>
            </a:extLst>
          </p:cNvPr>
          <p:cNvCxnSpPr/>
          <p:nvPr/>
        </p:nvCxnSpPr>
        <p:spPr>
          <a:xfrm>
            <a:off x="640231" y="12088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945D918-A573-4045-8BB4-612758F5C1B7}"/>
              </a:ext>
            </a:extLst>
          </p:cNvPr>
          <p:cNvSpPr txBox="1"/>
          <p:nvPr/>
        </p:nvSpPr>
        <p:spPr>
          <a:xfrm>
            <a:off x="333214" y="1061634"/>
            <a:ext cx="6950989" cy="523220"/>
          </a:xfrm>
          <a:prstGeom prst="rect">
            <a:avLst/>
          </a:prstGeom>
          <a:noFill/>
        </p:spPr>
        <p:txBody>
          <a:bodyPr wrap="square" rtlCol="0">
            <a:spAutoFit/>
          </a:bodyPr>
          <a:lstStyle/>
          <a:p>
            <a:r>
              <a:rPr lang="en-US" dirty="0">
                <a:latin typeface="Courier" pitchFamily="2" charset="0"/>
              </a:rPr>
              <a:t>a		     (ref = 2) 	a = </a:t>
            </a:r>
            <a:r>
              <a:rPr lang="en-US" dirty="0" err="1">
                <a:latin typeface="Courier" pitchFamily="2" charset="0"/>
              </a:rPr>
              <a:t>np.random.random</a:t>
            </a:r>
            <a:r>
              <a:rPr lang="en-US" dirty="0">
                <a:latin typeface="Courier" pitchFamily="2" charset="0"/>
              </a:rPr>
              <a:t>(x)</a:t>
            </a:r>
          </a:p>
          <a:p>
            <a:r>
              <a:rPr lang="en-US" dirty="0">
                <a:latin typeface="Courier" pitchFamily="2" charset="0"/>
              </a:rPr>
              <a:t>b				b = </a:t>
            </a:r>
            <a:r>
              <a:rPr lang="en-US" dirty="0" err="1">
                <a:latin typeface="Courier" pitchFamily="2" charset="0"/>
              </a:rPr>
              <a:t>a.T</a:t>
            </a:r>
            <a:r>
              <a:rPr lang="en-US" dirty="0">
                <a:latin typeface="Courier" pitchFamily="2" charset="0"/>
              </a:rPr>
              <a:t> ( </a:t>
            </a:r>
            <a:r>
              <a:rPr lang="en-US" i="1" dirty="0">
                <a:latin typeface="Arial" panose="020B0604020202020204" pitchFamily="34" charset="0"/>
                <a:cs typeface="Arial" panose="020B0604020202020204" pitchFamily="34" charset="0"/>
              </a:rPr>
              <a:t>increases ref count</a:t>
            </a:r>
            <a:r>
              <a:rPr lang="en-US" dirty="0">
                <a:latin typeface="Courier" pitchFamily="2" charset="0"/>
              </a:rPr>
              <a:t> )</a:t>
            </a:r>
          </a:p>
        </p:txBody>
      </p:sp>
      <p:cxnSp>
        <p:nvCxnSpPr>
          <p:cNvPr id="8" name="Straight Arrow Connector 7">
            <a:extLst>
              <a:ext uri="{FF2B5EF4-FFF2-40B4-BE49-F238E27FC236}">
                <a16:creationId xmlns:a16="http://schemas.microsoft.com/office/drawing/2014/main" id="{A0CD0498-4858-6E4A-8D7A-EC01DDA1E838}"/>
              </a:ext>
            </a:extLst>
          </p:cNvPr>
          <p:cNvCxnSpPr/>
          <p:nvPr/>
        </p:nvCxnSpPr>
        <p:spPr>
          <a:xfrm>
            <a:off x="640231" y="145425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158D879-4A4B-2248-9DF1-ACCF20900123}"/>
              </a:ext>
            </a:extLst>
          </p:cNvPr>
          <p:cNvSpPr/>
          <p:nvPr/>
        </p:nvSpPr>
        <p:spPr>
          <a:xfrm>
            <a:off x="1286359" y="1837991"/>
            <a:ext cx="1286360" cy="5424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cxnSp>
        <p:nvCxnSpPr>
          <p:cNvPr id="10" name="Straight Arrow Connector 9">
            <a:extLst>
              <a:ext uri="{FF2B5EF4-FFF2-40B4-BE49-F238E27FC236}">
                <a16:creationId xmlns:a16="http://schemas.microsoft.com/office/drawing/2014/main" id="{BDEF2C92-B6EA-4842-B82A-AF1921A5685D}"/>
              </a:ext>
            </a:extLst>
          </p:cNvPr>
          <p:cNvCxnSpPr/>
          <p:nvPr/>
        </p:nvCxnSpPr>
        <p:spPr>
          <a:xfrm>
            <a:off x="640231" y="2096295"/>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1DAE00A-27B9-6E48-B03A-BDF5BE0C78FA}"/>
              </a:ext>
            </a:extLst>
          </p:cNvPr>
          <p:cNvSpPr txBox="1"/>
          <p:nvPr/>
        </p:nvSpPr>
        <p:spPr>
          <a:xfrm>
            <a:off x="333215" y="1942452"/>
            <a:ext cx="6950988" cy="523220"/>
          </a:xfrm>
          <a:prstGeom prst="rect">
            <a:avLst/>
          </a:prstGeom>
          <a:noFill/>
        </p:spPr>
        <p:txBody>
          <a:bodyPr wrap="square" rtlCol="0">
            <a:spAutoFit/>
          </a:bodyPr>
          <a:lstStyle/>
          <a:p>
            <a:r>
              <a:rPr lang="en-US" dirty="0">
                <a:latin typeface="Courier" pitchFamily="2" charset="0"/>
              </a:rPr>
              <a:t>c		     (ref = 1) 	c = </a:t>
            </a:r>
            <a:r>
              <a:rPr lang="en-US" dirty="0" err="1">
                <a:latin typeface="Courier" pitchFamily="2" charset="0"/>
              </a:rPr>
              <a:t>np.random.random</a:t>
            </a:r>
            <a:r>
              <a:rPr lang="en-US" dirty="0">
                <a:latin typeface="Courier" pitchFamily="2" charset="0"/>
              </a:rPr>
              <a:t>(x)</a:t>
            </a:r>
          </a:p>
          <a:p>
            <a:r>
              <a:rPr lang="en-US" dirty="0">
                <a:latin typeface="Courier" pitchFamily="2" charset="0"/>
              </a:rPr>
              <a:t>				d = </a:t>
            </a:r>
            <a:r>
              <a:rPr lang="en-US" dirty="0" err="1">
                <a:latin typeface="Courier" pitchFamily="2" charset="0"/>
              </a:rPr>
              <a:t>np.random.random</a:t>
            </a:r>
            <a:r>
              <a:rPr lang="en-US" dirty="0">
                <a:latin typeface="Courier" pitchFamily="2" charset="0"/>
              </a:rPr>
              <a:t>(x)</a:t>
            </a:r>
          </a:p>
        </p:txBody>
      </p:sp>
      <p:cxnSp>
        <p:nvCxnSpPr>
          <p:cNvPr id="13" name="Straight Arrow Connector 12">
            <a:extLst>
              <a:ext uri="{FF2B5EF4-FFF2-40B4-BE49-F238E27FC236}">
                <a16:creationId xmlns:a16="http://schemas.microsoft.com/office/drawing/2014/main" id="{357D2665-FAA5-B647-9016-7CFC4EE5AE25}"/>
              </a:ext>
            </a:extLst>
          </p:cNvPr>
          <p:cNvCxnSpPr/>
          <p:nvPr/>
        </p:nvCxnSpPr>
        <p:spPr>
          <a:xfrm>
            <a:off x="640231" y="2751296"/>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C5D1FFA-C338-224F-9F9F-0B960E558B4F}"/>
              </a:ext>
            </a:extLst>
          </p:cNvPr>
          <p:cNvSpPr/>
          <p:nvPr/>
        </p:nvSpPr>
        <p:spPr>
          <a:xfrm>
            <a:off x="1286359" y="2548501"/>
            <a:ext cx="1286360" cy="54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sp>
        <p:nvSpPr>
          <p:cNvPr id="15" name="TextBox 14">
            <a:extLst>
              <a:ext uri="{FF2B5EF4-FFF2-40B4-BE49-F238E27FC236}">
                <a16:creationId xmlns:a16="http://schemas.microsoft.com/office/drawing/2014/main" id="{4FEB49D0-8666-8D4C-92B8-6A514EACF4B6}"/>
              </a:ext>
            </a:extLst>
          </p:cNvPr>
          <p:cNvSpPr txBox="1"/>
          <p:nvPr/>
        </p:nvSpPr>
        <p:spPr>
          <a:xfrm>
            <a:off x="333215" y="2584493"/>
            <a:ext cx="6950988" cy="307777"/>
          </a:xfrm>
          <a:prstGeom prst="rect">
            <a:avLst/>
          </a:prstGeom>
          <a:noFill/>
        </p:spPr>
        <p:txBody>
          <a:bodyPr wrap="square" rtlCol="0">
            <a:spAutoFit/>
          </a:bodyPr>
          <a:lstStyle/>
          <a:p>
            <a:r>
              <a:rPr lang="en-US" dirty="0">
                <a:latin typeface="Courier" pitchFamily="2" charset="0"/>
              </a:rPr>
              <a:t>d		     (ref = 1) 	</a:t>
            </a:r>
          </a:p>
        </p:txBody>
      </p:sp>
      <p:sp>
        <p:nvSpPr>
          <p:cNvPr id="18" name="Google Shape;860;p2">
            <a:extLst>
              <a:ext uri="{FF2B5EF4-FFF2-40B4-BE49-F238E27FC236}">
                <a16:creationId xmlns:a16="http://schemas.microsoft.com/office/drawing/2014/main" id="{BB80E898-8DE3-5143-AC81-384545D2FD08}"/>
              </a:ext>
            </a:extLst>
          </p:cNvPr>
          <p:cNvSpPr txBox="1">
            <a:spLocks noGrp="1"/>
          </p:cNvSpPr>
          <p:nvPr>
            <p:ph type="title"/>
          </p:nvPr>
        </p:nvSpPr>
        <p:spPr>
          <a:xfrm>
            <a:off x="1869753" y="77954"/>
            <a:ext cx="6395217" cy="663055"/>
          </a:xfrm>
          <a:prstGeom prst="rect">
            <a:avLst/>
          </a:prstGeom>
          <a:noFill/>
          <a:ln>
            <a:noFill/>
          </a:ln>
        </p:spPr>
        <p:txBody>
          <a:bodyPr spcFirstLastPara="1" wrap="square" lIns="91425" tIns="91425" rIns="91425" bIns="91425" anchor="b" anchorCtr="0">
            <a:noAutofit/>
          </a:bodyPr>
          <a:lstStyle/>
          <a:p>
            <a:r>
              <a:rPr lang="en-IE" sz="2800" dirty="0">
                <a:highlight>
                  <a:srgbClr val="FFFFFF"/>
                </a:highlight>
                <a:latin typeface="Calibri" panose="020F0502020204030204" pitchFamily="34" charset="0"/>
                <a:cs typeface="Calibri" panose="020F0502020204030204" pitchFamily="34" charset="0"/>
              </a:rPr>
              <a:t>Reference counting &amp; garbage collection</a:t>
            </a:r>
            <a:endParaRPr lang="en-IE" sz="1800" dirty="0">
              <a:highlight>
                <a:srgbClr val="FFFFFF"/>
              </a:highlight>
              <a:latin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4E6E77A9-DED9-734E-8B5F-14FEB0EC9B31}"/>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400233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12</a:t>
            </a:fld>
            <a:endParaRPr/>
          </a:p>
        </p:txBody>
      </p:sp>
      <p:sp>
        <p:nvSpPr>
          <p:cNvPr id="2" name="Rectangle 1">
            <a:extLst>
              <a:ext uri="{FF2B5EF4-FFF2-40B4-BE49-F238E27FC236}">
                <a16:creationId xmlns:a16="http://schemas.microsoft.com/office/drawing/2014/main" id="{19B89298-FA88-1C45-AC6F-077F2531D723}"/>
              </a:ext>
            </a:extLst>
          </p:cNvPr>
          <p:cNvSpPr/>
          <p:nvPr/>
        </p:nvSpPr>
        <p:spPr>
          <a:xfrm>
            <a:off x="1286360" y="1146874"/>
            <a:ext cx="128636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cxnSp>
        <p:nvCxnSpPr>
          <p:cNvPr id="4" name="Straight Arrow Connector 3">
            <a:extLst>
              <a:ext uri="{FF2B5EF4-FFF2-40B4-BE49-F238E27FC236}">
                <a16:creationId xmlns:a16="http://schemas.microsoft.com/office/drawing/2014/main" id="{FC432DD9-CD07-D143-A7B4-15E34FAB802D}"/>
              </a:ext>
            </a:extLst>
          </p:cNvPr>
          <p:cNvCxnSpPr/>
          <p:nvPr/>
        </p:nvCxnSpPr>
        <p:spPr>
          <a:xfrm>
            <a:off x="640231" y="12088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945D918-A573-4045-8BB4-612758F5C1B7}"/>
              </a:ext>
            </a:extLst>
          </p:cNvPr>
          <p:cNvSpPr txBox="1"/>
          <p:nvPr/>
        </p:nvSpPr>
        <p:spPr>
          <a:xfrm>
            <a:off x="333214" y="1061634"/>
            <a:ext cx="6950989" cy="523220"/>
          </a:xfrm>
          <a:prstGeom prst="rect">
            <a:avLst/>
          </a:prstGeom>
          <a:noFill/>
        </p:spPr>
        <p:txBody>
          <a:bodyPr wrap="square" rtlCol="0">
            <a:spAutoFit/>
          </a:bodyPr>
          <a:lstStyle/>
          <a:p>
            <a:r>
              <a:rPr lang="en-US" dirty="0">
                <a:latin typeface="Courier" pitchFamily="2" charset="0"/>
              </a:rPr>
              <a:t>a		     (ref = 2) 	a = </a:t>
            </a:r>
            <a:r>
              <a:rPr lang="en-US" dirty="0" err="1">
                <a:latin typeface="Courier" pitchFamily="2" charset="0"/>
              </a:rPr>
              <a:t>np.random.random</a:t>
            </a:r>
            <a:r>
              <a:rPr lang="en-US" dirty="0">
                <a:latin typeface="Courier" pitchFamily="2" charset="0"/>
              </a:rPr>
              <a:t>(x)</a:t>
            </a:r>
          </a:p>
          <a:p>
            <a:r>
              <a:rPr lang="en-US" dirty="0">
                <a:latin typeface="Courier" pitchFamily="2" charset="0"/>
              </a:rPr>
              <a:t>b				b = </a:t>
            </a:r>
            <a:r>
              <a:rPr lang="en-US" dirty="0" err="1">
                <a:latin typeface="Courier" pitchFamily="2" charset="0"/>
              </a:rPr>
              <a:t>a.T</a:t>
            </a:r>
            <a:r>
              <a:rPr lang="en-US" dirty="0">
                <a:latin typeface="Courier" pitchFamily="2" charset="0"/>
              </a:rPr>
              <a:t> ( </a:t>
            </a:r>
            <a:r>
              <a:rPr lang="en-US" i="1" dirty="0">
                <a:latin typeface="Arial" panose="020B0604020202020204" pitchFamily="34" charset="0"/>
                <a:cs typeface="Arial" panose="020B0604020202020204" pitchFamily="34" charset="0"/>
              </a:rPr>
              <a:t>increases ref count</a:t>
            </a:r>
            <a:r>
              <a:rPr lang="en-US" dirty="0">
                <a:latin typeface="Courier" pitchFamily="2" charset="0"/>
              </a:rPr>
              <a:t> )</a:t>
            </a:r>
          </a:p>
        </p:txBody>
      </p:sp>
      <p:cxnSp>
        <p:nvCxnSpPr>
          <p:cNvPr id="8" name="Straight Arrow Connector 7">
            <a:extLst>
              <a:ext uri="{FF2B5EF4-FFF2-40B4-BE49-F238E27FC236}">
                <a16:creationId xmlns:a16="http://schemas.microsoft.com/office/drawing/2014/main" id="{A0CD0498-4858-6E4A-8D7A-EC01DDA1E838}"/>
              </a:ext>
            </a:extLst>
          </p:cNvPr>
          <p:cNvCxnSpPr/>
          <p:nvPr/>
        </p:nvCxnSpPr>
        <p:spPr>
          <a:xfrm>
            <a:off x="640231" y="145425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158D879-4A4B-2248-9DF1-ACCF20900123}"/>
              </a:ext>
            </a:extLst>
          </p:cNvPr>
          <p:cNvSpPr/>
          <p:nvPr/>
        </p:nvSpPr>
        <p:spPr>
          <a:xfrm>
            <a:off x="1286359" y="1837991"/>
            <a:ext cx="1286360" cy="5424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1" name="TextBox 10">
            <a:extLst>
              <a:ext uri="{FF2B5EF4-FFF2-40B4-BE49-F238E27FC236}">
                <a16:creationId xmlns:a16="http://schemas.microsoft.com/office/drawing/2014/main" id="{41DAE00A-27B9-6E48-B03A-BDF5BE0C78FA}"/>
              </a:ext>
            </a:extLst>
          </p:cNvPr>
          <p:cNvSpPr txBox="1"/>
          <p:nvPr/>
        </p:nvSpPr>
        <p:spPr>
          <a:xfrm>
            <a:off x="333214" y="1942452"/>
            <a:ext cx="6950989" cy="523220"/>
          </a:xfrm>
          <a:prstGeom prst="rect">
            <a:avLst/>
          </a:prstGeom>
          <a:noFill/>
        </p:spPr>
        <p:txBody>
          <a:bodyPr wrap="square" rtlCol="0">
            <a:spAutoFit/>
          </a:bodyPr>
          <a:lstStyle/>
          <a:p>
            <a:r>
              <a:rPr lang="en-US" dirty="0">
                <a:latin typeface="Courier" pitchFamily="2" charset="0"/>
              </a:rPr>
              <a:t>		     (ref = 0) 	c = </a:t>
            </a:r>
            <a:r>
              <a:rPr lang="en-US" dirty="0" err="1">
                <a:latin typeface="Courier" pitchFamily="2" charset="0"/>
              </a:rPr>
              <a:t>np.random.random</a:t>
            </a:r>
            <a:r>
              <a:rPr lang="en-US" dirty="0">
                <a:latin typeface="Courier" pitchFamily="2" charset="0"/>
              </a:rPr>
              <a:t>(x)</a:t>
            </a:r>
          </a:p>
          <a:p>
            <a:r>
              <a:rPr lang="en-US" dirty="0">
                <a:latin typeface="Courier" pitchFamily="2" charset="0"/>
              </a:rPr>
              <a:t>				d = </a:t>
            </a:r>
            <a:r>
              <a:rPr lang="en-US" dirty="0" err="1">
                <a:latin typeface="Courier" pitchFamily="2" charset="0"/>
              </a:rPr>
              <a:t>np.random.random</a:t>
            </a:r>
            <a:r>
              <a:rPr lang="en-US" dirty="0">
                <a:latin typeface="Courier" pitchFamily="2" charset="0"/>
              </a:rPr>
              <a:t>(x)</a:t>
            </a:r>
          </a:p>
        </p:txBody>
      </p:sp>
      <p:cxnSp>
        <p:nvCxnSpPr>
          <p:cNvPr id="13" name="Straight Arrow Connector 12">
            <a:extLst>
              <a:ext uri="{FF2B5EF4-FFF2-40B4-BE49-F238E27FC236}">
                <a16:creationId xmlns:a16="http://schemas.microsoft.com/office/drawing/2014/main" id="{357D2665-FAA5-B647-9016-7CFC4EE5AE25}"/>
              </a:ext>
            </a:extLst>
          </p:cNvPr>
          <p:cNvCxnSpPr/>
          <p:nvPr/>
        </p:nvCxnSpPr>
        <p:spPr>
          <a:xfrm>
            <a:off x="640231" y="2751296"/>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C5D1FFA-C338-224F-9F9F-0B960E558B4F}"/>
              </a:ext>
            </a:extLst>
          </p:cNvPr>
          <p:cNvSpPr/>
          <p:nvPr/>
        </p:nvSpPr>
        <p:spPr>
          <a:xfrm>
            <a:off x="1286359" y="2548501"/>
            <a:ext cx="1286360" cy="54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sp>
        <p:nvSpPr>
          <p:cNvPr id="15" name="TextBox 14">
            <a:extLst>
              <a:ext uri="{FF2B5EF4-FFF2-40B4-BE49-F238E27FC236}">
                <a16:creationId xmlns:a16="http://schemas.microsoft.com/office/drawing/2014/main" id="{4FEB49D0-8666-8D4C-92B8-6A514EACF4B6}"/>
              </a:ext>
            </a:extLst>
          </p:cNvPr>
          <p:cNvSpPr txBox="1"/>
          <p:nvPr/>
        </p:nvSpPr>
        <p:spPr>
          <a:xfrm>
            <a:off x="333215" y="2584493"/>
            <a:ext cx="6950988" cy="738664"/>
          </a:xfrm>
          <a:prstGeom prst="rect">
            <a:avLst/>
          </a:prstGeom>
          <a:noFill/>
        </p:spPr>
        <p:txBody>
          <a:bodyPr wrap="square" rtlCol="0">
            <a:spAutoFit/>
          </a:bodyPr>
          <a:lstStyle/>
          <a:p>
            <a:r>
              <a:rPr lang="en-US" dirty="0">
                <a:latin typeface="Courier" pitchFamily="2" charset="0"/>
              </a:rPr>
              <a:t>d		     (ref = 1) 	del c ( </a:t>
            </a:r>
            <a:r>
              <a:rPr lang="en-US" i="1" dirty="0">
                <a:latin typeface="Arial" panose="020B0604020202020204" pitchFamily="34" charset="0"/>
                <a:cs typeface="Arial" panose="020B0604020202020204" pitchFamily="34" charset="0"/>
              </a:rPr>
              <a:t>sets ref count to 0</a:t>
            </a:r>
            <a:r>
              <a:rPr lang="en-US" dirty="0">
                <a:latin typeface="Courier" pitchFamily="2" charset="0"/>
              </a:rPr>
              <a:t> )</a:t>
            </a:r>
          </a:p>
          <a:p>
            <a:r>
              <a:rPr lang="en-US" dirty="0">
                <a:latin typeface="Courier" pitchFamily="2" charset="0"/>
              </a:rPr>
              <a:t>					</a:t>
            </a:r>
            <a:r>
              <a:rPr lang="en-US" dirty="0">
                <a:latin typeface="Arial" panose="020B0604020202020204" pitchFamily="34" charset="0"/>
                <a:cs typeface="Arial" panose="020B0604020202020204" pitchFamily="34" charset="0"/>
              </a:rPr>
              <a:t>OR</a:t>
            </a:r>
          </a:p>
          <a:p>
            <a:r>
              <a:rPr lang="en-US" dirty="0">
                <a:latin typeface="Courier" pitchFamily="2" charset="0"/>
              </a:rPr>
              <a:t>				c = 1</a:t>
            </a:r>
          </a:p>
        </p:txBody>
      </p:sp>
      <p:sp>
        <p:nvSpPr>
          <p:cNvPr id="19" name="Google Shape;860;p2">
            <a:extLst>
              <a:ext uri="{FF2B5EF4-FFF2-40B4-BE49-F238E27FC236}">
                <a16:creationId xmlns:a16="http://schemas.microsoft.com/office/drawing/2014/main" id="{7D35D9DC-ADB4-0940-8D3A-0F493D8C3A7D}"/>
              </a:ext>
            </a:extLst>
          </p:cNvPr>
          <p:cNvSpPr txBox="1">
            <a:spLocks/>
          </p:cNvSpPr>
          <p:nvPr/>
        </p:nvSpPr>
        <p:spPr>
          <a:xfrm>
            <a:off x="1869753" y="77954"/>
            <a:ext cx="6395217" cy="663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86CD"/>
              </a:buClr>
              <a:buSzPts val="3600"/>
              <a:buFont typeface="Dosis Light"/>
              <a:buNone/>
              <a:defRPr sz="3600" b="0" i="0" u="none" strike="noStrike" cap="none">
                <a:solidFill>
                  <a:srgbClr val="0086CD"/>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IE" sz="2800">
                <a:highlight>
                  <a:srgbClr val="FFFFFF"/>
                </a:highlight>
                <a:latin typeface="Calibri" panose="020F0502020204030204" pitchFamily="34" charset="0"/>
                <a:cs typeface="Calibri" panose="020F0502020204030204" pitchFamily="34" charset="0"/>
              </a:rPr>
              <a:t>Reference counting &amp; garbage collection</a:t>
            </a:r>
            <a:endParaRPr lang="en-IE" sz="1800" dirty="0">
              <a:highlight>
                <a:srgbClr val="FFFFFF"/>
              </a:highlight>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0F2089FA-14B2-534D-8287-869EBDFCE102}"/>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283373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13</a:t>
            </a:fld>
            <a:endParaRPr/>
          </a:p>
        </p:txBody>
      </p:sp>
      <p:sp>
        <p:nvSpPr>
          <p:cNvPr id="2" name="Rectangle 1">
            <a:extLst>
              <a:ext uri="{FF2B5EF4-FFF2-40B4-BE49-F238E27FC236}">
                <a16:creationId xmlns:a16="http://schemas.microsoft.com/office/drawing/2014/main" id="{19B89298-FA88-1C45-AC6F-077F2531D723}"/>
              </a:ext>
            </a:extLst>
          </p:cNvPr>
          <p:cNvSpPr/>
          <p:nvPr/>
        </p:nvSpPr>
        <p:spPr>
          <a:xfrm>
            <a:off x="1286360" y="1146874"/>
            <a:ext cx="128636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cxnSp>
        <p:nvCxnSpPr>
          <p:cNvPr id="4" name="Straight Arrow Connector 3">
            <a:extLst>
              <a:ext uri="{FF2B5EF4-FFF2-40B4-BE49-F238E27FC236}">
                <a16:creationId xmlns:a16="http://schemas.microsoft.com/office/drawing/2014/main" id="{FC432DD9-CD07-D143-A7B4-15E34FAB802D}"/>
              </a:ext>
            </a:extLst>
          </p:cNvPr>
          <p:cNvCxnSpPr/>
          <p:nvPr/>
        </p:nvCxnSpPr>
        <p:spPr>
          <a:xfrm>
            <a:off x="640231" y="12088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945D918-A573-4045-8BB4-612758F5C1B7}"/>
              </a:ext>
            </a:extLst>
          </p:cNvPr>
          <p:cNvSpPr txBox="1"/>
          <p:nvPr/>
        </p:nvSpPr>
        <p:spPr>
          <a:xfrm>
            <a:off x="333214" y="1061634"/>
            <a:ext cx="6950989" cy="523220"/>
          </a:xfrm>
          <a:prstGeom prst="rect">
            <a:avLst/>
          </a:prstGeom>
          <a:noFill/>
        </p:spPr>
        <p:txBody>
          <a:bodyPr wrap="square" rtlCol="0">
            <a:spAutoFit/>
          </a:bodyPr>
          <a:lstStyle/>
          <a:p>
            <a:r>
              <a:rPr lang="en-US" dirty="0">
                <a:latin typeface="Courier" pitchFamily="2" charset="0"/>
              </a:rPr>
              <a:t>a		     (ref = 2) 	a = </a:t>
            </a:r>
            <a:r>
              <a:rPr lang="en-US" dirty="0" err="1">
                <a:latin typeface="Courier" pitchFamily="2" charset="0"/>
              </a:rPr>
              <a:t>np.random.random</a:t>
            </a:r>
            <a:r>
              <a:rPr lang="en-US" dirty="0">
                <a:latin typeface="Courier" pitchFamily="2" charset="0"/>
              </a:rPr>
              <a:t>(x)</a:t>
            </a:r>
          </a:p>
          <a:p>
            <a:r>
              <a:rPr lang="en-US" dirty="0">
                <a:latin typeface="Courier" pitchFamily="2" charset="0"/>
              </a:rPr>
              <a:t>b				b = </a:t>
            </a:r>
            <a:r>
              <a:rPr lang="en-US" dirty="0" err="1">
                <a:latin typeface="Courier" pitchFamily="2" charset="0"/>
              </a:rPr>
              <a:t>a.T</a:t>
            </a:r>
            <a:r>
              <a:rPr lang="en-US" dirty="0">
                <a:latin typeface="Courier" pitchFamily="2" charset="0"/>
              </a:rPr>
              <a:t> ( </a:t>
            </a:r>
            <a:r>
              <a:rPr lang="en-US" i="1" dirty="0">
                <a:latin typeface="Arial" panose="020B0604020202020204" pitchFamily="34" charset="0"/>
                <a:cs typeface="Arial" panose="020B0604020202020204" pitchFamily="34" charset="0"/>
              </a:rPr>
              <a:t>increases ref count</a:t>
            </a:r>
            <a:r>
              <a:rPr lang="en-US" dirty="0">
                <a:latin typeface="Courier" pitchFamily="2" charset="0"/>
              </a:rPr>
              <a:t> )</a:t>
            </a:r>
          </a:p>
        </p:txBody>
      </p:sp>
      <p:cxnSp>
        <p:nvCxnSpPr>
          <p:cNvPr id="8" name="Straight Arrow Connector 7">
            <a:extLst>
              <a:ext uri="{FF2B5EF4-FFF2-40B4-BE49-F238E27FC236}">
                <a16:creationId xmlns:a16="http://schemas.microsoft.com/office/drawing/2014/main" id="{A0CD0498-4858-6E4A-8D7A-EC01DDA1E838}"/>
              </a:ext>
            </a:extLst>
          </p:cNvPr>
          <p:cNvCxnSpPr/>
          <p:nvPr/>
        </p:nvCxnSpPr>
        <p:spPr>
          <a:xfrm>
            <a:off x="640231" y="145425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158D879-4A4B-2248-9DF1-ACCF20900123}"/>
              </a:ext>
            </a:extLst>
          </p:cNvPr>
          <p:cNvSpPr/>
          <p:nvPr/>
        </p:nvSpPr>
        <p:spPr>
          <a:xfrm>
            <a:off x="1286359" y="1837991"/>
            <a:ext cx="1286360" cy="5424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1" name="TextBox 10">
            <a:extLst>
              <a:ext uri="{FF2B5EF4-FFF2-40B4-BE49-F238E27FC236}">
                <a16:creationId xmlns:a16="http://schemas.microsoft.com/office/drawing/2014/main" id="{41DAE00A-27B9-6E48-B03A-BDF5BE0C78FA}"/>
              </a:ext>
            </a:extLst>
          </p:cNvPr>
          <p:cNvSpPr txBox="1"/>
          <p:nvPr/>
        </p:nvSpPr>
        <p:spPr>
          <a:xfrm>
            <a:off x="333214" y="1942452"/>
            <a:ext cx="6950989" cy="523220"/>
          </a:xfrm>
          <a:prstGeom prst="rect">
            <a:avLst/>
          </a:prstGeom>
          <a:noFill/>
        </p:spPr>
        <p:txBody>
          <a:bodyPr wrap="square" rtlCol="0">
            <a:spAutoFit/>
          </a:bodyPr>
          <a:lstStyle/>
          <a:p>
            <a:r>
              <a:rPr lang="en-US" dirty="0">
                <a:latin typeface="Courier" pitchFamily="2" charset="0"/>
              </a:rPr>
              <a:t>		     (ref = 0) 	c = </a:t>
            </a:r>
            <a:r>
              <a:rPr lang="en-US" dirty="0" err="1">
                <a:latin typeface="Courier" pitchFamily="2" charset="0"/>
              </a:rPr>
              <a:t>np.random.random</a:t>
            </a:r>
            <a:r>
              <a:rPr lang="en-US" dirty="0">
                <a:latin typeface="Courier" pitchFamily="2" charset="0"/>
              </a:rPr>
              <a:t>(x)</a:t>
            </a:r>
          </a:p>
          <a:p>
            <a:r>
              <a:rPr lang="en-US" dirty="0">
                <a:latin typeface="Courier" pitchFamily="2" charset="0"/>
              </a:rPr>
              <a:t>				d = </a:t>
            </a:r>
            <a:r>
              <a:rPr lang="en-US" dirty="0" err="1">
                <a:latin typeface="Courier" pitchFamily="2" charset="0"/>
              </a:rPr>
              <a:t>np.random.random</a:t>
            </a:r>
            <a:r>
              <a:rPr lang="en-US" dirty="0">
                <a:latin typeface="Courier" pitchFamily="2" charset="0"/>
              </a:rPr>
              <a:t>(x)</a:t>
            </a:r>
          </a:p>
        </p:txBody>
      </p:sp>
      <p:cxnSp>
        <p:nvCxnSpPr>
          <p:cNvPr id="12" name="Straight Arrow Connector 11">
            <a:extLst>
              <a:ext uri="{FF2B5EF4-FFF2-40B4-BE49-F238E27FC236}">
                <a16:creationId xmlns:a16="http://schemas.microsoft.com/office/drawing/2014/main" id="{761DD490-1576-D742-8A90-CC1A8002EB86}"/>
              </a:ext>
            </a:extLst>
          </p:cNvPr>
          <p:cNvCxnSpPr/>
          <p:nvPr/>
        </p:nvCxnSpPr>
        <p:spPr>
          <a:xfrm>
            <a:off x="640231" y="3723270"/>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57D2665-FAA5-B647-9016-7CFC4EE5AE25}"/>
              </a:ext>
            </a:extLst>
          </p:cNvPr>
          <p:cNvCxnSpPr/>
          <p:nvPr/>
        </p:nvCxnSpPr>
        <p:spPr>
          <a:xfrm>
            <a:off x="640231" y="2751296"/>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C5D1FFA-C338-224F-9F9F-0B960E558B4F}"/>
              </a:ext>
            </a:extLst>
          </p:cNvPr>
          <p:cNvSpPr/>
          <p:nvPr/>
        </p:nvSpPr>
        <p:spPr>
          <a:xfrm>
            <a:off x="1286359" y="2548501"/>
            <a:ext cx="1286360" cy="54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sp>
        <p:nvSpPr>
          <p:cNvPr id="15" name="TextBox 14">
            <a:extLst>
              <a:ext uri="{FF2B5EF4-FFF2-40B4-BE49-F238E27FC236}">
                <a16:creationId xmlns:a16="http://schemas.microsoft.com/office/drawing/2014/main" id="{4FEB49D0-8666-8D4C-92B8-6A514EACF4B6}"/>
              </a:ext>
            </a:extLst>
          </p:cNvPr>
          <p:cNvSpPr txBox="1"/>
          <p:nvPr/>
        </p:nvSpPr>
        <p:spPr>
          <a:xfrm>
            <a:off x="333215" y="2584493"/>
            <a:ext cx="6950988" cy="307777"/>
          </a:xfrm>
          <a:prstGeom prst="rect">
            <a:avLst/>
          </a:prstGeom>
          <a:noFill/>
        </p:spPr>
        <p:txBody>
          <a:bodyPr wrap="square" rtlCol="0">
            <a:spAutoFit/>
          </a:bodyPr>
          <a:lstStyle/>
          <a:p>
            <a:r>
              <a:rPr lang="en-US" dirty="0">
                <a:latin typeface="Courier" pitchFamily="2" charset="0"/>
              </a:rPr>
              <a:t>d		     (ref = 1) 	del c ( </a:t>
            </a:r>
            <a:r>
              <a:rPr lang="en-US" i="1" dirty="0">
                <a:latin typeface="Arial" panose="020B0604020202020204" pitchFamily="34" charset="0"/>
                <a:cs typeface="Arial" panose="020B0604020202020204" pitchFamily="34" charset="0"/>
              </a:rPr>
              <a:t>sets ref count to 0</a:t>
            </a:r>
            <a:r>
              <a:rPr lang="en-US" dirty="0">
                <a:latin typeface="Courier" pitchFamily="2" charset="0"/>
              </a:rPr>
              <a:t> )</a:t>
            </a:r>
          </a:p>
        </p:txBody>
      </p:sp>
      <p:sp>
        <p:nvSpPr>
          <p:cNvPr id="16" name="Rectangle 15">
            <a:extLst>
              <a:ext uri="{FF2B5EF4-FFF2-40B4-BE49-F238E27FC236}">
                <a16:creationId xmlns:a16="http://schemas.microsoft.com/office/drawing/2014/main" id="{A7A7CE5B-4C47-7040-8E16-8F6C77D85288}"/>
              </a:ext>
            </a:extLst>
          </p:cNvPr>
          <p:cNvSpPr/>
          <p:nvPr/>
        </p:nvSpPr>
        <p:spPr>
          <a:xfrm>
            <a:off x="1286359" y="3257745"/>
            <a:ext cx="1286360" cy="9345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00100111011011010110011000111011001101101001</a:t>
            </a:r>
          </a:p>
        </p:txBody>
      </p:sp>
      <p:sp>
        <p:nvSpPr>
          <p:cNvPr id="17" name="TextBox 16">
            <a:extLst>
              <a:ext uri="{FF2B5EF4-FFF2-40B4-BE49-F238E27FC236}">
                <a16:creationId xmlns:a16="http://schemas.microsoft.com/office/drawing/2014/main" id="{309EA6EC-1386-CB4D-B051-1834707C7C40}"/>
              </a:ext>
            </a:extLst>
          </p:cNvPr>
          <p:cNvSpPr txBox="1"/>
          <p:nvPr/>
        </p:nvSpPr>
        <p:spPr>
          <a:xfrm>
            <a:off x="333214" y="3569382"/>
            <a:ext cx="6950988" cy="523220"/>
          </a:xfrm>
          <a:prstGeom prst="rect">
            <a:avLst/>
          </a:prstGeom>
          <a:noFill/>
        </p:spPr>
        <p:txBody>
          <a:bodyPr wrap="square" rtlCol="0">
            <a:spAutoFit/>
          </a:bodyPr>
          <a:lstStyle/>
          <a:p>
            <a:r>
              <a:rPr lang="en-US" dirty="0">
                <a:latin typeface="Courier" pitchFamily="2" charset="0"/>
              </a:rPr>
              <a:t>e		     (ref = 1) 	e = </a:t>
            </a:r>
            <a:r>
              <a:rPr lang="en-US" dirty="0" err="1">
                <a:latin typeface="Courier" pitchFamily="2" charset="0"/>
              </a:rPr>
              <a:t>np.random.random</a:t>
            </a:r>
            <a:r>
              <a:rPr lang="en-US" dirty="0">
                <a:latin typeface="Courier" pitchFamily="2" charset="0"/>
              </a:rPr>
              <a:t>(y)</a:t>
            </a:r>
          </a:p>
          <a:p>
            <a:r>
              <a:rPr lang="en-US" dirty="0">
                <a:latin typeface="Courier" pitchFamily="2" charset="0"/>
              </a:rPr>
              <a:t>				( </a:t>
            </a:r>
            <a:r>
              <a:rPr lang="en-US" dirty="0">
                <a:latin typeface="Arial" panose="020B0604020202020204" pitchFamily="34" charset="0"/>
                <a:cs typeface="Arial" panose="020B0604020202020204" pitchFamily="34" charset="0"/>
              </a:rPr>
              <a:t>y &gt; x</a:t>
            </a:r>
            <a:r>
              <a:rPr lang="en-US" dirty="0">
                <a:latin typeface="Courier" pitchFamily="2" charset="0"/>
              </a:rPr>
              <a:t> )</a:t>
            </a:r>
          </a:p>
        </p:txBody>
      </p:sp>
      <p:sp>
        <p:nvSpPr>
          <p:cNvPr id="19" name="Google Shape;860;p2">
            <a:extLst>
              <a:ext uri="{FF2B5EF4-FFF2-40B4-BE49-F238E27FC236}">
                <a16:creationId xmlns:a16="http://schemas.microsoft.com/office/drawing/2014/main" id="{7BF750E6-319C-0E45-ADBE-75EA1FCD2F22}"/>
              </a:ext>
            </a:extLst>
          </p:cNvPr>
          <p:cNvSpPr txBox="1">
            <a:spLocks/>
          </p:cNvSpPr>
          <p:nvPr/>
        </p:nvSpPr>
        <p:spPr>
          <a:xfrm>
            <a:off x="1869753" y="77954"/>
            <a:ext cx="6395217" cy="663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86CD"/>
              </a:buClr>
              <a:buSzPts val="3600"/>
              <a:buFont typeface="Dosis Light"/>
              <a:buNone/>
              <a:defRPr sz="3600" b="0" i="0" u="none" strike="noStrike" cap="none">
                <a:solidFill>
                  <a:srgbClr val="0086CD"/>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IE" sz="2800">
                <a:highlight>
                  <a:srgbClr val="FFFFFF"/>
                </a:highlight>
                <a:latin typeface="Calibri" panose="020F0502020204030204" pitchFamily="34" charset="0"/>
                <a:cs typeface="Calibri" panose="020F0502020204030204" pitchFamily="34" charset="0"/>
              </a:rPr>
              <a:t>Reference counting &amp; garbage collection</a:t>
            </a:r>
            <a:endParaRPr lang="en-IE" sz="1800" dirty="0">
              <a:highlight>
                <a:srgbClr val="FFFFFF"/>
              </a:highlight>
              <a:latin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B38A485F-A52B-0A45-8581-11442C2846EE}"/>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354908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
          <p:cNvSpPr txBox="1">
            <a:spLocks noGrp="1"/>
          </p:cNvSpPr>
          <p:nvPr>
            <p:ph type="title"/>
          </p:nvPr>
        </p:nvSpPr>
        <p:spPr>
          <a:xfrm>
            <a:off x="1869753" y="77954"/>
            <a:ext cx="6395217" cy="663055"/>
          </a:xfrm>
          <a:prstGeom prst="rect">
            <a:avLst/>
          </a:prstGeom>
          <a:noFill/>
          <a:ln>
            <a:noFill/>
          </a:ln>
        </p:spPr>
        <p:txBody>
          <a:bodyPr spcFirstLastPara="1" wrap="square" lIns="91425" tIns="91425" rIns="91425" bIns="91425" anchor="b" anchorCtr="0">
            <a:noAutofit/>
          </a:bodyPr>
          <a:lstStyle/>
          <a:p>
            <a:r>
              <a:rPr lang="en-IE" sz="2800" dirty="0">
                <a:highlight>
                  <a:srgbClr val="FFFFFF"/>
                </a:highlight>
                <a:latin typeface="Calibri" panose="020F0502020204030204" pitchFamily="34" charset="0"/>
                <a:cs typeface="Calibri" panose="020F0502020204030204" pitchFamily="34" charset="0"/>
              </a:rPr>
              <a:t>Reference counting &amp; garbage collection</a:t>
            </a:r>
            <a:endParaRPr lang="en-IE" sz="1800" dirty="0">
              <a:highlight>
                <a:srgbClr val="FFFFFF"/>
              </a:highlight>
              <a:latin typeface="Calibri" panose="020F0502020204030204" pitchFamily="34" charset="0"/>
              <a:cs typeface="Calibri" panose="020F0502020204030204" pitchFamily="34" charset="0"/>
            </a:endParaRPr>
          </a:p>
        </p:txBody>
      </p:sp>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14</a:t>
            </a:fld>
            <a:endParaRPr/>
          </a:p>
        </p:txBody>
      </p:sp>
      <p:sp>
        <p:nvSpPr>
          <p:cNvPr id="2" name="Rectangle 1">
            <a:extLst>
              <a:ext uri="{FF2B5EF4-FFF2-40B4-BE49-F238E27FC236}">
                <a16:creationId xmlns:a16="http://schemas.microsoft.com/office/drawing/2014/main" id="{19B89298-FA88-1C45-AC6F-077F2531D723}"/>
              </a:ext>
            </a:extLst>
          </p:cNvPr>
          <p:cNvSpPr/>
          <p:nvPr/>
        </p:nvSpPr>
        <p:spPr>
          <a:xfrm>
            <a:off x="1286360" y="1146874"/>
            <a:ext cx="128636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cxnSp>
        <p:nvCxnSpPr>
          <p:cNvPr id="4" name="Straight Arrow Connector 3">
            <a:extLst>
              <a:ext uri="{FF2B5EF4-FFF2-40B4-BE49-F238E27FC236}">
                <a16:creationId xmlns:a16="http://schemas.microsoft.com/office/drawing/2014/main" id="{FC432DD9-CD07-D143-A7B4-15E34FAB802D}"/>
              </a:ext>
            </a:extLst>
          </p:cNvPr>
          <p:cNvCxnSpPr/>
          <p:nvPr/>
        </p:nvCxnSpPr>
        <p:spPr>
          <a:xfrm>
            <a:off x="640231" y="12088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8945D918-A573-4045-8BB4-612758F5C1B7}"/>
              </a:ext>
            </a:extLst>
          </p:cNvPr>
          <p:cNvSpPr txBox="1"/>
          <p:nvPr/>
        </p:nvSpPr>
        <p:spPr>
          <a:xfrm>
            <a:off x="333214" y="1061634"/>
            <a:ext cx="6950989" cy="523220"/>
          </a:xfrm>
          <a:prstGeom prst="rect">
            <a:avLst/>
          </a:prstGeom>
          <a:noFill/>
        </p:spPr>
        <p:txBody>
          <a:bodyPr wrap="square" rtlCol="0">
            <a:spAutoFit/>
          </a:bodyPr>
          <a:lstStyle/>
          <a:p>
            <a:r>
              <a:rPr lang="en-US" dirty="0">
                <a:latin typeface="Courier" pitchFamily="2" charset="0"/>
              </a:rPr>
              <a:t>a		     (ref = 2) 	a = </a:t>
            </a:r>
            <a:r>
              <a:rPr lang="en-US" dirty="0" err="1">
                <a:latin typeface="Courier" pitchFamily="2" charset="0"/>
              </a:rPr>
              <a:t>np.random.random</a:t>
            </a:r>
            <a:r>
              <a:rPr lang="en-US" dirty="0">
                <a:latin typeface="Courier" pitchFamily="2" charset="0"/>
              </a:rPr>
              <a:t>(x)</a:t>
            </a:r>
          </a:p>
          <a:p>
            <a:r>
              <a:rPr lang="en-US" dirty="0">
                <a:latin typeface="Courier" pitchFamily="2" charset="0"/>
              </a:rPr>
              <a:t>b				b = </a:t>
            </a:r>
            <a:r>
              <a:rPr lang="en-US" dirty="0" err="1">
                <a:latin typeface="Courier" pitchFamily="2" charset="0"/>
              </a:rPr>
              <a:t>a.T</a:t>
            </a:r>
            <a:r>
              <a:rPr lang="en-US" dirty="0">
                <a:latin typeface="Courier" pitchFamily="2" charset="0"/>
              </a:rPr>
              <a:t> ( </a:t>
            </a:r>
            <a:r>
              <a:rPr lang="en-US" i="1" dirty="0">
                <a:latin typeface="Arial" panose="020B0604020202020204" pitchFamily="34" charset="0"/>
                <a:cs typeface="Arial" panose="020B0604020202020204" pitchFamily="34" charset="0"/>
              </a:rPr>
              <a:t>increases ref count</a:t>
            </a:r>
            <a:r>
              <a:rPr lang="en-US" dirty="0">
                <a:latin typeface="Courier" pitchFamily="2" charset="0"/>
              </a:rPr>
              <a:t> )</a:t>
            </a:r>
          </a:p>
        </p:txBody>
      </p:sp>
      <p:cxnSp>
        <p:nvCxnSpPr>
          <p:cNvPr id="8" name="Straight Arrow Connector 7">
            <a:extLst>
              <a:ext uri="{FF2B5EF4-FFF2-40B4-BE49-F238E27FC236}">
                <a16:creationId xmlns:a16="http://schemas.microsoft.com/office/drawing/2014/main" id="{A0CD0498-4858-6E4A-8D7A-EC01DDA1E838}"/>
              </a:ext>
            </a:extLst>
          </p:cNvPr>
          <p:cNvCxnSpPr/>
          <p:nvPr/>
        </p:nvCxnSpPr>
        <p:spPr>
          <a:xfrm>
            <a:off x="640231" y="145425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158D879-4A4B-2248-9DF1-ACCF20900123}"/>
              </a:ext>
            </a:extLst>
          </p:cNvPr>
          <p:cNvSpPr/>
          <p:nvPr/>
        </p:nvSpPr>
        <p:spPr>
          <a:xfrm>
            <a:off x="1286359" y="1837991"/>
            <a:ext cx="1286360" cy="5424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0110110011011110101001</a:t>
            </a:r>
          </a:p>
        </p:txBody>
      </p:sp>
      <p:sp>
        <p:nvSpPr>
          <p:cNvPr id="11" name="TextBox 10">
            <a:extLst>
              <a:ext uri="{FF2B5EF4-FFF2-40B4-BE49-F238E27FC236}">
                <a16:creationId xmlns:a16="http://schemas.microsoft.com/office/drawing/2014/main" id="{41DAE00A-27B9-6E48-B03A-BDF5BE0C78FA}"/>
              </a:ext>
            </a:extLst>
          </p:cNvPr>
          <p:cNvSpPr txBox="1"/>
          <p:nvPr/>
        </p:nvSpPr>
        <p:spPr>
          <a:xfrm>
            <a:off x="333214" y="1942452"/>
            <a:ext cx="6950989" cy="523220"/>
          </a:xfrm>
          <a:prstGeom prst="rect">
            <a:avLst/>
          </a:prstGeom>
          <a:noFill/>
        </p:spPr>
        <p:txBody>
          <a:bodyPr wrap="square" rtlCol="0">
            <a:spAutoFit/>
          </a:bodyPr>
          <a:lstStyle/>
          <a:p>
            <a:r>
              <a:rPr lang="en-US" dirty="0">
                <a:latin typeface="Courier" pitchFamily="2" charset="0"/>
              </a:rPr>
              <a:t>f 		     (ref = 1) 	c = </a:t>
            </a:r>
            <a:r>
              <a:rPr lang="en-US" dirty="0" err="1">
                <a:latin typeface="Courier" pitchFamily="2" charset="0"/>
              </a:rPr>
              <a:t>np.random.random</a:t>
            </a:r>
            <a:r>
              <a:rPr lang="en-US" dirty="0">
                <a:latin typeface="Courier" pitchFamily="2" charset="0"/>
              </a:rPr>
              <a:t>(x)</a:t>
            </a:r>
          </a:p>
          <a:p>
            <a:r>
              <a:rPr lang="en-US" dirty="0">
                <a:latin typeface="Courier" pitchFamily="2" charset="0"/>
              </a:rPr>
              <a:t>				d = </a:t>
            </a:r>
            <a:r>
              <a:rPr lang="en-US" dirty="0" err="1">
                <a:latin typeface="Courier" pitchFamily="2" charset="0"/>
              </a:rPr>
              <a:t>np.random.random</a:t>
            </a:r>
            <a:r>
              <a:rPr lang="en-US" dirty="0">
                <a:latin typeface="Courier" pitchFamily="2" charset="0"/>
              </a:rPr>
              <a:t>(x)</a:t>
            </a:r>
          </a:p>
        </p:txBody>
      </p:sp>
      <p:cxnSp>
        <p:nvCxnSpPr>
          <p:cNvPr id="12" name="Straight Arrow Connector 11">
            <a:extLst>
              <a:ext uri="{FF2B5EF4-FFF2-40B4-BE49-F238E27FC236}">
                <a16:creationId xmlns:a16="http://schemas.microsoft.com/office/drawing/2014/main" id="{761DD490-1576-D742-8A90-CC1A8002EB86}"/>
              </a:ext>
            </a:extLst>
          </p:cNvPr>
          <p:cNvCxnSpPr/>
          <p:nvPr/>
        </p:nvCxnSpPr>
        <p:spPr>
          <a:xfrm>
            <a:off x="640231" y="3723270"/>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57D2665-FAA5-B647-9016-7CFC4EE5AE25}"/>
              </a:ext>
            </a:extLst>
          </p:cNvPr>
          <p:cNvCxnSpPr/>
          <p:nvPr/>
        </p:nvCxnSpPr>
        <p:spPr>
          <a:xfrm>
            <a:off x="640231" y="2751296"/>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C5D1FFA-C338-224F-9F9F-0B960E558B4F}"/>
              </a:ext>
            </a:extLst>
          </p:cNvPr>
          <p:cNvSpPr/>
          <p:nvPr/>
        </p:nvSpPr>
        <p:spPr>
          <a:xfrm>
            <a:off x="1286359" y="2548501"/>
            <a:ext cx="1286360" cy="54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sp>
        <p:nvSpPr>
          <p:cNvPr id="15" name="TextBox 14">
            <a:extLst>
              <a:ext uri="{FF2B5EF4-FFF2-40B4-BE49-F238E27FC236}">
                <a16:creationId xmlns:a16="http://schemas.microsoft.com/office/drawing/2014/main" id="{4FEB49D0-8666-8D4C-92B8-6A514EACF4B6}"/>
              </a:ext>
            </a:extLst>
          </p:cNvPr>
          <p:cNvSpPr txBox="1"/>
          <p:nvPr/>
        </p:nvSpPr>
        <p:spPr>
          <a:xfrm>
            <a:off x="333215" y="2584493"/>
            <a:ext cx="6950988" cy="307777"/>
          </a:xfrm>
          <a:prstGeom prst="rect">
            <a:avLst/>
          </a:prstGeom>
          <a:noFill/>
        </p:spPr>
        <p:txBody>
          <a:bodyPr wrap="square" rtlCol="0">
            <a:spAutoFit/>
          </a:bodyPr>
          <a:lstStyle/>
          <a:p>
            <a:r>
              <a:rPr lang="en-US" dirty="0">
                <a:latin typeface="Courier" pitchFamily="2" charset="0"/>
              </a:rPr>
              <a:t>d		     (ref = 1) 	del c ( </a:t>
            </a:r>
            <a:r>
              <a:rPr lang="en-US" i="1" dirty="0">
                <a:latin typeface="Arial" panose="020B0604020202020204" pitchFamily="34" charset="0"/>
                <a:cs typeface="Arial" panose="020B0604020202020204" pitchFamily="34" charset="0"/>
              </a:rPr>
              <a:t>sets ref count to 0</a:t>
            </a:r>
            <a:r>
              <a:rPr lang="en-US" dirty="0">
                <a:latin typeface="Courier" pitchFamily="2" charset="0"/>
              </a:rPr>
              <a:t> )</a:t>
            </a:r>
          </a:p>
        </p:txBody>
      </p:sp>
      <p:sp>
        <p:nvSpPr>
          <p:cNvPr id="16" name="Rectangle 15">
            <a:extLst>
              <a:ext uri="{FF2B5EF4-FFF2-40B4-BE49-F238E27FC236}">
                <a16:creationId xmlns:a16="http://schemas.microsoft.com/office/drawing/2014/main" id="{A7A7CE5B-4C47-7040-8E16-8F6C77D85288}"/>
              </a:ext>
            </a:extLst>
          </p:cNvPr>
          <p:cNvSpPr/>
          <p:nvPr/>
        </p:nvSpPr>
        <p:spPr>
          <a:xfrm>
            <a:off x="1286359" y="3257745"/>
            <a:ext cx="1286360" cy="9345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00100111011011010110011000111011001101101001</a:t>
            </a:r>
          </a:p>
        </p:txBody>
      </p:sp>
      <p:sp>
        <p:nvSpPr>
          <p:cNvPr id="17" name="TextBox 16">
            <a:extLst>
              <a:ext uri="{FF2B5EF4-FFF2-40B4-BE49-F238E27FC236}">
                <a16:creationId xmlns:a16="http://schemas.microsoft.com/office/drawing/2014/main" id="{309EA6EC-1386-CB4D-B051-1834707C7C40}"/>
              </a:ext>
            </a:extLst>
          </p:cNvPr>
          <p:cNvSpPr txBox="1"/>
          <p:nvPr/>
        </p:nvSpPr>
        <p:spPr>
          <a:xfrm>
            <a:off x="333214" y="3569382"/>
            <a:ext cx="6950988" cy="954107"/>
          </a:xfrm>
          <a:prstGeom prst="rect">
            <a:avLst/>
          </a:prstGeom>
          <a:noFill/>
        </p:spPr>
        <p:txBody>
          <a:bodyPr wrap="square" rtlCol="0">
            <a:spAutoFit/>
          </a:bodyPr>
          <a:lstStyle/>
          <a:p>
            <a:r>
              <a:rPr lang="en-US" dirty="0">
                <a:latin typeface="Courier" pitchFamily="2" charset="0"/>
              </a:rPr>
              <a:t>e		     (ref = 1) 	e = </a:t>
            </a:r>
            <a:r>
              <a:rPr lang="en-US" dirty="0" err="1">
                <a:latin typeface="Courier" pitchFamily="2" charset="0"/>
              </a:rPr>
              <a:t>np.random.random</a:t>
            </a:r>
            <a:r>
              <a:rPr lang="en-US" dirty="0">
                <a:latin typeface="Courier" pitchFamily="2" charset="0"/>
              </a:rPr>
              <a:t>(y)</a:t>
            </a:r>
          </a:p>
          <a:p>
            <a:r>
              <a:rPr lang="en-US" dirty="0">
                <a:latin typeface="Courier" pitchFamily="2" charset="0"/>
              </a:rPr>
              <a:t>				( </a:t>
            </a:r>
            <a:r>
              <a:rPr lang="en-US" dirty="0">
                <a:latin typeface="Arial" panose="020B0604020202020204" pitchFamily="34" charset="0"/>
                <a:cs typeface="Arial" panose="020B0604020202020204" pitchFamily="34" charset="0"/>
              </a:rPr>
              <a:t>y &gt; x</a:t>
            </a:r>
            <a:r>
              <a:rPr lang="en-US" dirty="0">
                <a:latin typeface="Courier" pitchFamily="2" charset="0"/>
              </a:rPr>
              <a:t> )</a:t>
            </a:r>
          </a:p>
          <a:p>
            <a:endParaRPr lang="en-US" dirty="0">
              <a:latin typeface="Courier" pitchFamily="2" charset="0"/>
            </a:endParaRPr>
          </a:p>
          <a:p>
            <a:r>
              <a:rPr lang="en-US" dirty="0">
                <a:latin typeface="Courier" pitchFamily="2" charset="0"/>
              </a:rPr>
              <a:t>				f = </a:t>
            </a:r>
            <a:r>
              <a:rPr lang="en-US" dirty="0" err="1">
                <a:latin typeface="Courier" pitchFamily="2" charset="0"/>
              </a:rPr>
              <a:t>np.random.random</a:t>
            </a:r>
            <a:r>
              <a:rPr lang="en-US" dirty="0">
                <a:latin typeface="Courier" pitchFamily="2" charset="0"/>
              </a:rPr>
              <a:t>(x)</a:t>
            </a:r>
          </a:p>
        </p:txBody>
      </p:sp>
      <p:cxnSp>
        <p:nvCxnSpPr>
          <p:cNvPr id="18" name="Straight Arrow Connector 17">
            <a:extLst>
              <a:ext uri="{FF2B5EF4-FFF2-40B4-BE49-F238E27FC236}">
                <a16:creationId xmlns:a16="http://schemas.microsoft.com/office/drawing/2014/main" id="{582F9AF1-30E0-6547-9E68-EBA706588F6D}"/>
              </a:ext>
            </a:extLst>
          </p:cNvPr>
          <p:cNvCxnSpPr/>
          <p:nvPr/>
        </p:nvCxnSpPr>
        <p:spPr>
          <a:xfrm>
            <a:off x="640231" y="21077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612F25C5-19DF-5245-A121-04C02E4E3D94}"/>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29784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3"/>
          <p:cNvSpPr txBox="1">
            <a:spLocks noGrp="1"/>
          </p:cNvSpPr>
          <p:nvPr>
            <p:ph type="title"/>
          </p:nvPr>
        </p:nvSpPr>
        <p:spPr>
          <a:xfrm>
            <a:off x="1869753" y="61549"/>
            <a:ext cx="6154800" cy="65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86CD"/>
              </a:buClr>
              <a:buSzPts val="3600"/>
              <a:buNone/>
            </a:pPr>
            <a:r>
              <a:rPr lang="en-GB" sz="2400" dirty="0">
                <a:latin typeface="Calibri" panose="020F0502020204030204" pitchFamily="34" charset="0"/>
                <a:cs typeface="Calibri" panose="020F0502020204030204" pitchFamily="34" charset="0"/>
              </a:rPr>
              <a:t>Global Interpreter Lock (GIL) in </a:t>
            </a:r>
            <a:r>
              <a:rPr lang="en-GB" sz="2400" dirty="0" err="1">
                <a:latin typeface="Calibri" panose="020F0502020204030204" pitchFamily="34" charset="0"/>
                <a:cs typeface="Calibri" panose="020F0502020204030204" pitchFamily="34" charset="0"/>
              </a:rPr>
              <a:t>CPython</a:t>
            </a:r>
            <a:endParaRPr sz="2400" dirty="0">
              <a:latin typeface="Calibri" panose="020F0502020204030204" pitchFamily="34" charset="0"/>
              <a:cs typeface="Calibri" panose="020F0502020204030204" pitchFamily="34" charset="0"/>
            </a:endParaRPr>
          </a:p>
        </p:txBody>
      </p:sp>
      <p:sp>
        <p:nvSpPr>
          <p:cNvPr id="869" name="Google Shape;869;p3"/>
          <p:cNvSpPr txBox="1">
            <a:spLocks noGrp="1"/>
          </p:cNvSpPr>
          <p:nvPr>
            <p:ph type="body" idx="1"/>
          </p:nvPr>
        </p:nvSpPr>
        <p:spPr>
          <a:xfrm>
            <a:off x="640225" y="1158175"/>
            <a:ext cx="6761100" cy="2465400"/>
          </a:xfrm>
          <a:prstGeom prst="rect">
            <a:avLst/>
          </a:prstGeom>
          <a:noFill/>
          <a:ln>
            <a:noFill/>
          </a:ln>
        </p:spPr>
        <p:txBody>
          <a:bodyPr spcFirstLastPara="1" wrap="square" lIns="91425" tIns="91425" rIns="91425" bIns="91425" anchor="t" anchorCtr="0">
            <a:noAutofit/>
          </a:bodyPr>
          <a:lstStyle/>
          <a:p>
            <a:pPr indent="-330200">
              <a:lnSpc>
                <a:spcPct val="115000"/>
              </a:lnSpc>
              <a:spcBef>
                <a:spcPts val="1000"/>
              </a:spcBef>
              <a:buClr>
                <a:schemeClr val="accent3"/>
              </a:buClr>
              <a:buSzPts val="1600"/>
              <a:buFont typeface="Arial"/>
              <a:buChar char="●"/>
            </a:pPr>
            <a:r>
              <a:rPr lang="en-GB" sz="1600" dirty="0">
                <a:solidFill>
                  <a:srgbClr val="24292E"/>
                </a:solidFill>
                <a:highlight>
                  <a:srgbClr val="FFFFFF"/>
                </a:highlight>
                <a:latin typeface="Arial"/>
                <a:ea typeface="Arial"/>
                <a:cs typeface="Arial"/>
                <a:sym typeface="Arial"/>
              </a:rPr>
              <a:t>A lock is </a:t>
            </a:r>
            <a:r>
              <a:rPr lang="en-GB" sz="1600" dirty="0">
                <a:solidFill>
                  <a:schemeClr val="tx1"/>
                </a:solidFill>
                <a:highlight>
                  <a:srgbClr val="FFFFFF"/>
                </a:highlight>
                <a:latin typeface="Arial" panose="020B0604020202020204" pitchFamily="34" charset="0"/>
                <a:ea typeface="Arial"/>
                <a:cs typeface="Arial" panose="020B0604020202020204" pitchFamily="34" charset="0"/>
                <a:sym typeface="Arial"/>
              </a:rPr>
              <a:t>a </a:t>
            </a:r>
            <a:r>
              <a:rPr lang="en-IE" sz="1600" dirty="0">
                <a:solidFill>
                  <a:schemeClr val="tx1"/>
                </a:solidFill>
                <a:highlight>
                  <a:srgbClr val="FFFFFF"/>
                </a:highlight>
                <a:latin typeface="Arial" panose="020B0604020202020204" pitchFamily="34" charset="0"/>
                <a:cs typeface="Arial" panose="020B0604020202020204" pitchFamily="34" charset="0"/>
              </a:rPr>
              <a:t>mechanism of forcing limits on access to a resource in an environment where there are many threads of execution </a:t>
            </a:r>
          </a:p>
          <a:p>
            <a:pPr indent="-330200">
              <a:lnSpc>
                <a:spcPct val="115000"/>
              </a:lnSpc>
              <a:spcBef>
                <a:spcPts val="1000"/>
              </a:spcBef>
              <a:buClr>
                <a:schemeClr val="accent3"/>
              </a:buClr>
              <a:buSzPts val="1600"/>
              <a:buFont typeface="Arial"/>
              <a:buChar char="●"/>
            </a:pPr>
            <a:endParaRPr lang="en-IE" sz="1600" dirty="0">
              <a:solidFill>
                <a:schemeClr val="tx1"/>
              </a:solidFill>
              <a:highlight>
                <a:srgbClr val="FFFFFF"/>
              </a:highlight>
              <a:latin typeface="Arial" panose="020B0604020202020204" pitchFamily="34" charset="0"/>
              <a:cs typeface="Arial" panose="020B0604020202020204" pitchFamily="34" charset="0"/>
            </a:endParaRPr>
          </a:p>
          <a:p>
            <a:pPr indent="-330200">
              <a:lnSpc>
                <a:spcPct val="115000"/>
              </a:lnSpc>
              <a:spcBef>
                <a:spcPts val="1000"/>
              </a:spcBef>
              <a:buClr>
                <a:schemeClr val="accent3"/>
              </a:buClr>
              <a:buSzPts val="1600"/>
              <a:buFont typeface="Arial"/>
              <a:buChar char="●"/>
            </a:pPr>
            <a:endParaRPr lang="en-IE" sz="1600" dirty="0">
              <a:solidFill>
                <a:schemeClr val="tx1"/>
              </a:solidFill>
              <a:highlight>
                <a:srgbClr val="FFFFFF"/>
              </a:highlight>
              <a:latin typeface="Arial" panose="020B0604020202020204" pitchFamily="34" charset="0"/>
              <a:cs typeface="Arial" panose="020B0604020202020204" pitchFamily="34" charset="0"/>
            </a:endParaRPr>
          </a:p>
          <a:p>
            <a:pPr indent="-330200">
              <a:lnSpc>
                <a:spcPct val="115000"/>
              </a:lnSpc>
              <a:spcBef>
                <a:spcPts val="1000"/>
              </a:spcBef>
              <a:buClr>
                <a:schemeClr val="accent3"/>
              </a:buClr>
              <a:buSzPts val="1600"/>
              <a:buFont typeface="Arial"/>
              <a:buChar char="●"/>
            </a:pPr>
            <a:endParaRPr lang="en-IE" sz="1600" dirty="0">
              <a:solidFill>
                <a:schemeClr val="tx1"/>
              </a:solidFill>
              <a:highlight>
                <a:srgbClr val="FFFFFF"/>
              </a:highlight>
              <a:latin typeface="Arial" panose="020B0604020202020204" pitchFamily="34" charset="0"/>
              <a:cs typeface="Arial" panose="020B0604020202020204" pitchFamily="34" charset="0"/>
            </a:endParaRPr>
          </a:p>
          <a:p>
            <a:pPr indent="-330200">
              <a:lnSpc>
                <a:spcPct val="115000"/>
              </a:lnSpc>
              <a:spcBef>
                <a:spcPts val="1000"/>
              </a:spcBef>
              <a:buClr>
                <a:schemeClr val="accent3"/>
              </a:buClr>
              <a:buSzPts val="1600"/>
              <a:buFont typeface="Arial"/>
              <a:buChar char="●"/>
            </a:pPr>
            <a:endParaRPr lang="en-IE" sz="1600" dirty="0">
              <a:solidFill>
                <a:schemeClr val="tx1"/>
              </a:solidFill>
              <a:highlight>
                <a:srgbClr val="FFFFFF"/>
              </a:highlight>
              <a:latin typeface="Arial" panose="020B0604020202020204" pitchFamily="34" charset="0"/>
              <a:cs typeface="Arial" panose="020B0604020202020204" pitchFamily="34" charset="0"/>
            </a:endParaRPr>
          </a:p>
          <a:p>
            <a:pPr indent="-330200">
              <a:lnSpc>
                <a:spcPct val="115000"/>
              </a:lnSpc>
              <a:spcBef>
                <a:spcPts val="1000"/>
              </a:spcBef>
              <a:buClr>
                <a:schemeClr val="accent3"/>
              </a:buClr>
              <a:buSzPts val="1600"/>
              <a:buFont typeface="Arial"/>
              <a:buChar char="●"/>
            </a:pPr>
            <a:r>
              <a:rPr lang="en-IE" sz="1600" dirty="0">
                <a:highlight>
                  <a:srgbClr val="FFFFFF"/>
                </a:highlight>
                <a:latin typeface="Arial" panose="020B0604020202020204" pitchFamily="34" charset="0"/>
                <a:cs typeface="Arial" panose="020B0604020202020204" pitchFamily="34" charset="0"/>
              </a:rPr>
              <a:t>Two methods</a:t>
            </a:r>
          </a:p>
          <a:p>
            <a:pPr lvl="1" indent="-330200">
              <a:lnSpc>
                <a:spcPct val="115000"/>
              </a:lnSpc>
              <a:spcBef>
                <a:spcPts val="1000"/>
              </a:spcBef>
              <a:buClr>
                <a:schemeClr val="accent3"/>
              </a:buClr>
              <a:buSzPts val="1600"/>
              <a:buFont typeface="Arial"/>
              <a:buChar char="●"/>
            </a:pPr>
            <a:r>
              <a:rPr lang="en-IE" sz="1600" dirty="0">
                <a:solidFill>
                  <a:schemeClr val="tx1"/>
                </a:solidFill>
                <a:highlight>
                  <a:srgbClr val="FFFFFF"/>
                </a:highlight>
                <a:latin typeface="Courier" pitchFamily="2" charset="0"/>
                <a:cs typeface="Arial" panose="020B0604020202020204" pitchFamily="34" charset="0"/>
              </a:rPr>
              <a:t>acquire()</a:t>
            </a:r>
          </a:p>
          <a:p>
            <a:pPr lvl="1" indent="-330200">
              <a:lnSpc>
                <a:spcPct val="115000"/>
              </a:lnSpc>
              <a:spcBef>
                <a:spcPts val="1000"/>
              </a:spcBef>
              <a:buClr>
                <a:schemeClr val="accent3"/>
              </a:buClr>
              <a:buSzPts val="1600"/>
              <a:buFont typeface="Arial"/>
              <a:buChar char="●"/>
            </a:pPr>
            <a:r>
              <a:rPr lang="en-IE" sz="1600" dirty="0">
                <a:solidFill>
                  <a:schemeClr val="tx1"/>
                </a:solidFill>
                <a:highlight>
                  <a:srgbClr val="FFFFFF"/>
                </a:highlight>
                <a:latin typeface="Courier" pitchFamily="2" charset="0"/>
                <a:cs typeface="Arial" panose="020B0604020202020204" pitchFamily="34" charset="0"/>
              </a:rPr>
              <a:t>release()</a:t>
            </a:r>
          </a:p>
          <a:p>
            <a:pPr marL="457200" lvl="0" indent="-330200" algn="l" rtl="0">
              <a:lnSpc>
                <a:spcPct val="115000"/>
              </a:lnSpc>
              <a:spcBef>
                <a:spcPts val="1000"/>
              </a:spcBef>
              <a:spcAft>
                <a:spcPts val="0"/>
              </a:spcAft>
              <a:buClr>
                <a:schemeClr val="accent3"/>
              </a:buClr>
              <a:buSzPts val="1600"/>
              <a:buFont typeface="Arial"/>
              <a:buChar char="●"/>
            </a:pPr>
            <a:endParaRPr sz="1600" dirty="0">
              <a:solidFill>
                <a:srgbClr val="24292E"/>
              </a:solidFill>
              <a:highlight>
                <a:srgbClr val="FFFFFF"/>
              </a:highlight>
              <a:latin typeface="Arial"/>
              <a:ea typeface="Arial"/>
              <a:cs typeface="Arial"/>
              <a:sym typeface="Arial"/>
            </a:endParaRPr>
          </a:p>
        </p:txBody>
      </p:sp>
      <p:sp>
        <p:nvSpPr>
          <p:cNvPr id="870" name="Google Shape;870;p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15</a:t>
            </a:fld>
            <a:endParaRPr/>
          </a:p>
        </p:txBody>
      </p:sp>
      <p:pic>
        <p:nvPicPr>
          <p:cNvPr id="3073" name="Picture 1" descr="page17image28804320">
            <a:extLst>
              <a:ext uri="{FF2B5EF4-FFF2-40B4-BE49-F238E27FC236}">
                <a16:creationId xmlns:a16="http://schemas.microsoft.com/office/drawing/2014/main" id="{56FC71AB-B308-7D4E-A641-4EB88F8EE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575" y="1947175"/>
            <a:ext cx="4470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5A2A770-E4D7-4D4D-91BD-4E4DD274496B}"/>
              </a:ext>
            </a:extLst>
          </p:cNvPr>
          <p:cNvPicPr>
            <a:picLocks noChangeAspect="1"/>
          </p:cNvPicPr>
          <p:nvPr/>
        </p:nvPicPr>
        <p:blipFill rotWithShape="1">
          <a:blip r:embed="rId4">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
          <p:cNvSpPr txBox="1">
            <a:spLocks noGrp="1"/>
          </p:cNvSpPr>
          <p:nvPr>
            <p:ph type="title"/>
          </p:nvPr>
        </p:nvSpPr>
        <p:spPr>
          <a:xfrm>
            <a:off x="1869753" y="8140"/>
            <a:ext cx="6910764"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86CD"/>
              </a:buClr>
              <a:buSzPts val="3600"/>
              <a:buNone/>
            </a:pPr>
            <a:r>
              <a:rPr lang="en-GB" sz="3200" dirty="0">
                <a:latin typeface="Calibri" panose="020F0502020204030204" pitchFamily="34" charset="0"/>
                <a:cs typeface="Calibri" panose="020F0502020204030204" pitchFamily="34" charset="0"/>
              </a:rPr>
              <a:t>Parallelisation Strategies for Python</a:t>
            </a:r>
            <a:endParaRPr sz="3200" dirty="0">
              <a:latin typeface="Calibri" panose="020F0502020204030204" pitchFamily="34" charset="0"/>
              <a:cs typeface="Calibri" panose="020F0502020204030204" pitchFamily="34" charset="0"/>
            </a:endParaRPr>
          </a:p>
        </p:txBody>
      </p:sp>
      <p:sp>
        <p:nvSpPr>
          <p:cNvPr id="877" name="Google Shape;877;p4"/>
          <p:cNvSpPr txBox="1">
            <a:spLocks noGrp="1"/>
          </p:cNvSpPr>
          <p:nvPr>
            <p:ph type="body" idx="1"/>
          </p:nvPr>
        </p:nvSpPr>
        <p:spPr>
          <a:xfrm>
            <a:off x="640231" y="816450"/>
            <a:ext cx="6761100" cy="3510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chemeClr val="accent3"/>
              </a:buClr>
              <a:buSzPts val="1600"/>
              <a:buFont typeface="Arial" panose="020B0604020202020204" pitchFamily="34" charset="0"/>
              <a:buChar char="•"/>
            </a:pPr>
            <a:r>
              <a:rPr lang="en-GB" sz="1600" dirty="0">
                <a:solidFill>
                  <a:srgbClr val="24292E"/>
                </a:solidFill>
                <a:latin typeface="Arial"/>
                <a:ea typeface="Arial"/>
                <a:cs typeface="Arial"/>
                <a:sym typeface="Arial"/>
              </a:rPr>
              <a:t>Array based communications using NumPy</a:t>
            </a:r>
          </a:p>
          <a:p>
            <a:pPr marL="457200" lvl="0" indent="-330200" algn="l" rtl="0">
              <a:lnSpc>
                <a:spcPct val="115000"/>
              </a:lnSpc>
              <a:spcBef>
                <a:spcPts val="1200"/>
              </a:spcBef>
              <a:spcAft>
                <a:spcPts val="0"/>
              </a:spcAft>
              <a:buClr>
                <a:schemeClr val="accent3"/>
              </a:buClr>
              <a:buSzPts val="1600"/>
              <a:buFont typeface="Arial" panose="020B0604020202020204" pitchFamily="34" charset="0"/>
              <a:buChar char="•"/>
            </a:pPr>
            <a:r>
              <a:rPr lang="en-GB" sz="1600" dirty="0">
                <a:solidFill>
                  <a:srgbClr val="24292E"/>
                </a:solidFill>
                <a:highlight>
                  <a:srgbClr val="FFFFFF"/>
                </a:highlight>
                <a:latin typeface="Arial"/>
                <a:ea typeface="Arial"/>
                <a:cs typeface="Arial"/>
                <a:sym typeface="Arial"/>
              </a:rPr>
              <a:t>Using caching based techniques</a:t>
            </a:r>
          </a:p>
          <a:p>
            <a:pPr marL="457200" lvl="0" indent="-330200" algn="l" rtl="0">
              <a:lnSpc>
                <a:spcPct val="115000"/>
              </a:lnSpc>
              <a:spcBef>
                <a:spcPts val="1200"/>
              </a:spcBef>
              <a:spcAft>
                <a:spcPts val="0"/>
              </a:spcAft>
              <a:buClr>
                <a:schemeClr val="accent3"/>
              </a:buClr>
              <a:buSzPts val="1600"/>
              <a:buFont typeface="Arial" panose="020B0604020202020204" pitchFamily="34" charset="0"/>
              <a:buChar char="•"/>
            </a:pPr>
            <a:r>
              <a:rPr lang="en-GB" sz="1600" dirty="0">
                <a:solidFill>
                  <a:srgbClr val="24292E"/>
                </a:solidFill>
                <a:highlight>
                  <a:srgbClr val="FFFFFF"/>
                </a:highlight>
                <a:latin typeface="Arial"/>
                <a:ea typeface="Arial"/>
                <a:cs typeface="Arial"/>
                <a:sym typeface="Arial"/>
              </a:rPr>
              <a:t>JIT (just in time) compilation with </a:t>
            </a:r>
            <a:r>
              <a:rPr lang="en-GB" sz="1600" dirty="0" err="1">
                <a:solidFill>
                  <a:srgbClr val="24292E"/>
                </a:solidFill>
                <a:highlight>
                  <a:srgbClr val="FFFFFF"/>
                </a:highlight>
                <a:latin typeface="Arial"/>
                <a:ea typeface="Arial"/>
                <a:cs typeface="Arial"/>
                <a:sym typeface="Arial"/>
              </a:rPr>
              <a:t>Numba</a:t>
            </a:r>
            <a:endParaRPr lang="en-GB" sz="1600" dirty="0">
              <a:solidFill>
                <a:srgbClr val="24292E"/>
              </a:solidFill>
              <a:highlight>
                <a:srgbClr val="FFFFFF"/>
              </a:highlight>
              <a:latin typeface="Arial"/>
              <a:ea typeface="Arial"/>
              <a:cs typeface="Arial"/>
              <a:sym typeface="Arial"/>
            </a:endParaRPr>
          </a:p>
          <a:p>
            <a:pPr marL="457200" lvl="0" indent="-330200" algn="l" rtl="0">
              <a:lnSpc>
                <a:spcPct val="115000"/>
              </a:lnSpc>
              <a:spcBef>
                <a:spcPts val="1200"/>
              </a:spcBef>
              <a:spcAft>
                <a:spcPts val="0"/>
              </a:spcAft>
              <a:buClr>
                <a:schemeClr val="accent3"/>
              </a:buClr>
              <a:buSzPts val="1600"/>
              <a:buFont typeface="Arial" panose="020B0604020202020204" pitchFamily="34" charset="0"/>
              <a:buChar char="•"/>
            </a:pPr>
            <a:r>
              <a:rPr lang="en-GB" sz="1600" dirty="0">
                <a:solidFill>
                  <a:srgbClr val="24292E"/>
                </a:solidFill>
                <a:highlight>
                  <a:srgbClr val="FFFFFF"/>
                </a:highlight>
                <a:latin typeface="Arial"/>
                <a:ea typeface="Arial"/>
                <a:cs typeface="Arial"/>
                <a:sym typeface="Arial"/>
              </a:rPr>
              <a:t>Using extended </a:t>
            </a:r>
            <a:r>
              <a:rPr lang="en-GB" sz="1600" dirty="0" err="1">
                <a:solidFill>
                  <a:srgbClr val="24292E"/>
                </a:solidFill>
                <a:highlight>
                  <a:srgbClr val="FFFFFF"/>
                </a:highlight>
                <a:latin typeface="Arial"/>
                <a:ea typeface="Arial"/>
                <a:cs typeface="Arial"/>
                <a:sym typeface="Arial"/>
              </a:rPr>
              <a:t>Cython</a:t>
            </a:r>
            <a:r>
              <a:rPr lang="en-GB" sz="1600" dirty="0">
                <a:solidFill>
                  <a:srgbClr val="24292E"/>
                </a:solidFill>
                <a:highlight>
                  <a:srgbClr val="FFFFFF"/>
                </a:highlight>
                <a:latin typeface="Arial"/>
                <a:ea typeface="Arial"/>
                <a:cs typeface="Arial"/>
                <a:sym typeface="Arial"/>
              </a:rPr>
              <a:t> programming language</a:t>
            </a:r>
          </a:p>
          <a:p>
            <a:pPr marL="457200" lvl="0" indent="-330200" algn="l" rtl="0">
              <a:lnSpc>
                <a:spcPct val="115000"/>
              </a:lnSpc>
              <a:spcBef>
                <a:spcPts val="1200"/>
              </a:spcBef>
              <a:spcAft>
                <a:spcPts val="0"/>
              </a:spcAft>
              <a:buClr>
                <a:schemeClr val="accent3"/>
              </a:buClr>
              <a:buSzPts val="1600"/>
              <a:buFont typeface="Arial" panose="020B0604020202020204" pitchFamily="34" charset="0"/>
              <a:buChar char="•"/>
            </a:pPr>
            <a:r>
              <a:rPr lang="en-GB" sz="1600" dirty="0">
                <a:solidFill>
                  <a:srgbClr val="24292E"/>
                </a:solidFill>
                <a:highlight>
                  <a:srgbClr val="FFFFFF"/>
                </a:highlight>
                <a:latin typeface="Arial"/>
                <a:ea typeface="Arial"/>
                <a:cs typeface="Arial"/>
                <a:sym typeface="Arial"/>
              </a:rPr>
              <a:t>Embed compiled code in a Python program</a:t>
            </a:r>
          </a:p>
          <a:p>
            <a:pPr lvl="1" indent="-330200">
              <a:lnSpc>
                <a:spcPct val="115000"/>
              </a:lnSpc>
              <a:spcBef>
                <a:spcPts val="1200"/>
              </a:spcBef>
              <a:buClr>
                <a:schemeClr val="accent3"/>
              </a:buClr>
              <a:buSzPts val="1600"/>
              <a:buFont typeface="Arial" panose="020B0604020202020204" pitchFamily="34" charset="0"/>
              <a:buChar char="•"/>
            </a:pPr>
            <a:r>
              <a:rPr lang="en-GB" sz="1400" dirty="0">
                <a:solidFill>
                  <a:srgbClr val="24292E"/>
                </a:solidFill>
                <a:highlight>
                  <a:srgbClr val="FFFFFF"/>
                </a:highlight>
                <a:latin typeface="Arial"/>
                <a:ea typeface="Arial"/>
                <a:cs typeface="Arial"/>
                <a:sym typeface="Arial"/>
              </a:rPr>
              <a:t>C, Fortran</a:t>
            </a:r>
          </a:p>
          <a:p>
            <a:pPr marL="457200" lvl="0" indent="-330200" algn="l" rtl="0">
              <a:lnSpc>
                <a:spcPct val="115000"/>
              </a:lnSpc>
              <a:spcBef>
                <a:spcPts val="1200"/>
              </a:spcBef>
              <a:spcAft>
                <a:spcPts val="0"/>
              </a:spcAft>
              <a:buClr>
                <a:schemeClr val="accent3"/>
              </a:buClr>
              <a:buSzPts val="1600"/>
              <a:buFont typeface="Arial" panose="020B0604020202020204" pitchFamily="34" charset="0"/>
              <a:buChar char="•"/>
            </a:pPr>
            <a:r>
              <a:rPr lang="en-GB" sz="1600" dirty="0">
                <a:solidFill>
                  <a:srgbClr val="24292E"/>
                </a:solidFill>
                <a:highlight>
                  <a:srgbClr val="FFFFFF"/>
                </a:highlight>
                <a:latin typeface="Arial"/>
                <a:ea typeface="Arial"/>
                <a:cs typeface="Arial"/>
                <a:sym typeface="Arial"/>
              </a:rPr>
              <a:t>Utilise parallel programming</a:t>
            </a:r>
          </a:p>
          <a:p>
            <a:pPr lvl="1" indent="-330200">
              <a:lnSpc>
                <a:spcPct val="115000"/>
              </a:lnSpc>
              <a:spcBef>
                <a:spcPts val="1200"/>
              </a:spcBef>
              <a:buClr>
                <a:schemeClr val="accent3"/>
              </a:buClr>
              <a:buSzPts val="1600"/>
              <a:buFont typeface="Arial" panose="020B0604020202020204" pitchFamily="34" charset="0"/>
              <a:buChar char="•"/>
            </a:pPr>
            <a:r>
              <a:rPr lang="en-GB" sz="1400" dirty="0">
                <a:solidFill>
                  <a:srgbClr val="24292E"/>
                </a:solidFill>
                <a:highlight>
                  <a:srgbClr val="FFFFFF"/>
                </a:highlight>
                <a:latin typeface="Arial"/>
                <a:ea typeface="Arial"/>
                <a:cs typeface="Arial"/>
                <a:sym typeface="Arial"/>
              </a:rPr>
              <a:t>Multiprocessing, MPI</a:t>
            </a:r>
          </a:p>
          <a:p>
            <a:pPr indent="-330200">
              <a:lnSpc>
                <a:spcPct val="115000"/>
              </a:lnSpc>
              <a:spcBef>
                <a:spcPts val="1200"/>
              </a:spcBef>
              <a:buClr>
                <a:schemeClr val="accent3"/>
              </a:buClr>
              <a:buSzPts val="1600"/>
              <a:buFont typeface="Arial" panose="020B0604020202020204" pitchFamily="34" charset="0"/>
              <a:buChar char="•"/>
            </a:pPr>
            <a:r>
              <a:rPr lang="en-GB" sz="1600" dirty="0">
                <a:solidFill>
                  <a:srgbClr val="24292E"/>
                </a:solidFill>
                <a:highlight>
                  <a:srgbClr val="FFFFFF"/>
                </a:highlight>
                <a:latin typeface="Arial"/>
                <a:ea typeface="Arial"/>
                <a:cs typeface="Arial"/>
                <a:sym typeface="Arial"/>
              </a:rPr>
              <a:t>Use of libraries such as </a:t>
            </a:r>
            <a:r>
              <a:rPr lang="en-GB" sz="1600" dirty="0" err="1">
                <a:solidFill>
                  <a:srgbClr val="24292E"/>
                </a:solidFill>
                <a:highlight>
                  <a:srgbClr val="FFFFFF"/>
                </a:highlight>
                <a:latin typeface="Arial"/>
                <a:ea typeface="Arial"/>
                <a:cs typeface="Arial"/>
                <a:sym typeface="Arial"/>
              </a:rPr>
              <a:t>Dask</a:t>
            </a:r>
            <a:r>
              <a:rPr lang="en-GB" sz="1600" dirty="0">
                <a:solidFill>
                  <a:srgbClr val="24292E"/>
                </a:solidFill>
                <a:highlight>
                  <a:srgbClr val="FFFFFF"/>
                </a:highlight>
                <a:latin typeface="Arial"/>
                <a:ea typeface="Arial"/>
                <a:cs typeface="Arial"/>
                <a:sym typeface="Arial"/>
              </a:rPr>
              <a:t> for simpler methodologies</a:t>
            </a:r>
          </a:p>
        </p:txBody>
      </p:sp>
      <p:sp>
        <p:nvSpPr>
          <p:cNvPr id="878" name="Google Shape;878;p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16</a:t>
            </a:fld>
            <a:endParaRPr/>
          </a:p>
        </p:txBody>
      </p:sp>
      <p:pic>
        <p:nvPicPr>
          <p:cNvPr id="6" name="Picture 5">
            <a:extLst>
              <a:ext uri="{FF2B5EF4-FFF2-40B4-BE49-F238E27FC236}">
                <a16:creationId xmlns:a16="http://schemas.microsoft.com/office/drawing/2014/main" id="{E0C9AF0B-6880-2545-AED6-9C1723B6C168}"/>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
          <p:cNvSpPr txBox="1">
            <a:spLocks noGrp="1"/>
          </p:cNvSpPr>
          <p:nvPr>
            <p:ph type="title"/>
          </p:nvPr>
        </p:nvSpPr>
        <p:spPr>
          <a:xfrm>
            <a:off x="2000382" y="-30183"/>
            <a:ext cx="6910764"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86CD"/>
              </a:buClr>
              <a:buSzPts val="3600"/>
              <a:buNone/>
            </a:pPr>
            <a:r>
              <a:rPr lang="en-GB" sz="3200" dirty="0">
                <a:latin typeface="Calibri" panose="020F0502020204030204" pitchFamily="34" charset="0"/>
                <a:cs typeface="Calibri" panose="020F0502020204030204" pitchFamily="34" charset="0"/>
              </a:rPr>
              <a:t>Setting up</a:t>
            </a:r>
            <a:endParaRPr sz="3200" dirty="0">
              <a:latin typeface="Calibri" panose="020F0502020204030204" pitchFamily="34" charset="0"/>
              <a:cs typeface="Calibri" panose="020F0502020204030204" pitchFamily="34" charset="0"/>
            </a:endParaRPr>
          </a:p>
        </p:txBody>
      </p:sp>
      <p:sp>
        <p:nvSpPr>
          <p:cNvPr id="877" name="Google Shape;877;p4"/>
          <p:cNvSpPr txBox="1">
            <a:spLocks noGrp="1"/>
          </p:cNvSpPr>
          <p:nvPr>
            <p:ph type="body" idx="1"/>
          </p:nvPr>
        </p:nvSpPr>
        <p:spPr>
          <a:xfrm>
            <a:off x="711157" y="962617"/>
            <a:ext cx="6761100" cy="3510600"/>
          </a:xfrm>
          <a:prstGeom prst="rect">
            <a:avLst/>
          </a:prstGeom>
          <a:noFill/>
          <a:ln>
            <a:noFill/>
          </a:ln>
        </p:spPr>
        <p:txBody>
          <a:bodyPr spcFirstLastPara="1" wrap="square" lIns="91425" tIns="91425" rIns="91425" bIns="91425" anchor="t" anchorCtr="0">
            <a:noAutofit/>
          </a:bodyPr>
          <a:lstStyle/>
          <a:p>
            <a:pPr marL="469900" lvl="0" indent="-342900" algn="l" rtl="0">
              <a:lnSpc>
                <a:spcPct val="115000"/>
              </a:lnSpc>
              <a:spcBef>
                <a:spcPts val="1200"/>
              </a:spcBef>
              <a:spcAft>
                <a:spcPts val="0"/>
              </a:spcAft>
              <a:buClr>
                <a:schemeClr val="accent3"/>
              </a:buClr>
              <a:buSzPts val="1600"/>
              <a:buFont typeface="+mj-lt"/>
              <a:buAutoNum type="arabicPeriod"/>
            </a:pPr>
            <a:r>
              <a:rPr lang="en-GB" sz="1800" dirty="0">
                <a:solidFill>
                  <a:srgbClr val="24292E"/>
                </a:solidFill>
                <a:latin typeface="Arial"/>
                <a:ea typeface="Arial"/>
                <a:cs typeface="Arial"/>
                <a:sym typeface="Arial"/>
              </a:rPr>
              <a:t>Log into Kay</a:t>
            </a:r>
          </a:p>
          <a:p>
            <a:pPr marL="469900" lvl="0" indent="-342900" algn="l" rtl="0">
              <a:lnSpc>
                <a:spcPct val="115000"/>
              </a:lnSpc>
              <a:spcBef>
                <a:spcPts val="1200"/>
              </a:spcBef>
              <a:spcAft>
                <a:spcPts val="0"/>
              </a:spcAft>
              <a:buClr>
                <a:schemeClr val="accent3"/>
              </a:buClr>
              <a:buSzPts val="1600"/>
              <a:buFont typeface="+mj-lt"/>
              <a:buAutoNum type="arabicPeriod"/>
            </a:pPr>
            <a:r>
              <a:rPr lang="en-GB" sz="1800" dirty="0">
                <a:solidFill>
                  <a:srgbClr val="24292E"/>
                </a:solidFill>
                <a:highlight>
                  <a:srgbClr val="FFFFFF"/>
                </a:highlight>
                <a:latin typeface="Arial"/>
                <a:ea typeface="Arial"/>
                <a:cs typeface="Arial"/>
                <a:sym typeface="Arial"/>
              </a:rPr>
              <a:t>Load modules</a:t>
            </a:r>
          </a:p>
          <a:p>
            <a:pPr marL="469900" lvl="0" indent="-342900" algn="l" rtl="0">
              <a:lnSpc>
                <a:spcPct val="115000"/>
              </a:lnSpc>
              <a:spcBef>
                <a:spcPts val="1200"/>
              </a:spcBef>
              <a:spcAft>
                <a:spcPts val="0"/>
              </a:spcAft>
              <a:buClr>
                <a:schemeClr val="accent3"/>
              </a:buClr>
              <a:buSzPts val="1600"/>
              <a:buFont typeface="+mj-lt"/>
              <a:buAutoNum type="arabicPeriod"/>
            </a:pPr>
            <a:r>
              <a:rPr lang="en-GB" sz="1800" dirty="0">
                <a:solidFill>
                  <a:srgbClr val="24292E"/>
                </a:solidFill>
                <a:highlight>
                  <a:srgbClr val="FFFFFF"/>
                </a:highlight>
                <a:latin typeface="Arial"/>
                <a:ea typeface="Arial"/>
                <a:cs typeface="Arial"/>
                <a:sym typeface="Arial"/>
              </a:rPr>
              <a:t>Create </a:t>
            </a:r>
            <a:r>
              <a:rPr lang="en-GB" sz="1800" dirty="0" err="1">
                <a:solidFill>
                  <a:srgbClr val="24292E"/>
                </a:solidFill>
                <a:highlight>
                  <a:srgbClr val="FFFFFF"/>
                </a:highlight>
                <a:latin typeface="Arial"/>
                <a:ea typeface="Arial"/>
                <a:cs typeface="Arial"/>
                <a:sym typeface="Arial"/>
              </a:rPr>
              <a:t>ssh</a:t>
            </a:r>
            <a:r>
              <a:rPr lang="en-GB" sz="1800" dirty="0">
                <a:solidFill>
                  <a:srgbClr val="24292E"/>
                </a:solidFill>
                <a:highlight>
                  <a:srgbClr val="FFFFFF"/>
                </a:highlight>
                <a:latin typeface="Arial"/>
                <a:ea typeface="Arial"/>
                <a:cs typeface="Arial"/>
                <a:sym typeface="Arial"/>
              </a:rPr>
              <a:t> tunnel</a:t>
            </a:r>
          </a:p>
          <a:p>
            <a:pPr marL="469900" lvl="0" indent="-342900" algn="l" rtl="0">
              <a:lnSpc>
                <a:spcPct val="115000"/>
              </a:lnSpc>
              <a:spcBef>
                <a:spcPts val="1200"/>
              </a:spcBef>
              <a:spcAft>
                <a:spcPts val="0"/>
              </a:spcAft>
              <a:buClr>
                <a:schemeClr val="accent3"/>
              </a:buClr>
              <a:buSzPts val="1600"/>
              <a:buFont typeface="+mj-lt"/>
              <a:buAutoNum type="arabicPeriod"/>
            </a:pPr>
            <a:r>
              <a:rPr lang="en-GB" sz="1800" dirty="0">
                <a:solidFill>
                  <a:srgbClr val="24292E"/>
                </a:solidFill>
                <a:highlight>
                  <a:srgbClr val="FFFFFF"/>
                </a:highlight>
                <a:latin typeface="Arial"/>
                <a:ea typeface="Arial"/>
                <a:cs typeface="Arial"/>
                <a:sym typeface="Arial"/>
              </a:rPr>
              <a:t>Open </a:t>
            </a:r>
            <a:r>
              <a:rPr lang="en-GB" sz="1800" dirty="0" err="1">
                <a:solidFill>
                  <a:srgbClr val="24292E"/>
                </a:solidFill>
                <a:highlight>
                  <a:srgbClr val="FFFFFF"/>
                </a:highlight>
                <a:latin typeface="Arial"/>
                <a:ea typeface="Arial"/>
                <a:cs typeface="Arial"/>
                <a:sym typeface="Arial"/>
              </a:rPr>
              <a:t>JupyterHub</a:t>
            </a:r>
            <a:endParaRPr lang="en-GB" sz="1800" dirty="0">
              <a:solidFill>
                <a:srgbClr val="24292E"/>
              </a:solidFill>
              <a:highlight>
                <a:srgbClr val="FFFFFF"/>
              </a:highlight>
              <a:latin typeface="Arial"/>
              <a:ea typeface="Arial"/>
              <a:cs typeface="Arial"/>
              <a:sym typeface="Arial"/>
            </a:endParaRPr>
          </a:p>
          <a:p>
            <a:pPr marL="469900" lvl="0" indent="-342900" algn="l" rtl="0">
              <a:lnSpc>
                <a:spcPct val="115000"/>
              </a:lnSpc>
              <a:spcBef>
                <a:spcPts val="1200"/>
              </a:spcBef>
              <a:spcAft>
                <a:spcPts val="0"/>
              </a:spcAft>
              <a:buClr>
                <a:schemeClr val="accent3"/>
              </a:buClr>
              <a:buSzPts val="1600"/>
              <a:buFont typeface="+mj-lt"/>
              <a:buAutoNum type="arabicPeriod"/>
            </a:pPr>
            <a:r>
              <a:rPr lang="en-GB" sz="1800" dirty="0">
                <a:solidFill>
                  <a:srgbClr val="24292E"/>
                </a:solidFill>
                <a:highlight>
                  <a:srgbClr val="FFFFFF"/>
                </a:highlight>
                <a:latin typeface="Arial"/>
                <a:ea typeface="Arial"/>
                <a:cs typeface="Arial"/>
                <a:sym typeface="Arial"/>
              </a:rPr>
              <a:t>Set up the environment</a:t>
            </a:r>
            <a:endParaRPr lang="en-GB" sz="1600" dirty="0">
              <a:solidFill>
                <a:srgbClr val="24292E"/>
              </a:solidFill>
              <a:highlight>
                <a:srgbClr val="FFFFFF"/>
              </a:highlight>
              <a:latin typeface="Arial"/>
              <a:ea typeface="Arial"/>
              <a:cs typeface="Arial"/>
              <a:sym typeface="Arial"/>
            </a:endParaRPr>
          </a:p>
        </p:txBody>
      </p:sp>
      <p:sp>
        <p:nvSpPr>
          <p:cNvPr id="878" name="Google Shape;878;p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17</a:t>
            </a:fld>
            <a:endParaRPr/>
          </a:p>
        </p:txBody>
      </p:sp>
      <p:pic>
        <p:nvPicPr>
          <p:cNvPr id="6" name="Picture 5">
            <a:extLst>
              <a:ext uri="{FF2B5EF4-FFF2-40B4-BE49-F238E27FC236}">
                <a16:creationId xmlns:a16="http://schemas.microsoft.com/office/drawing/2014/main" id="{E0C9AF0B-6880-2545-AED6-9C1723B6C168}"/>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82966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
          <p:cNvSpPr txBox="1">
            <a:spLocks noGrp="1"/>
          </p:cNvSpPr>
          <p:nvPr>
            <p:ph type="title"/>
          </p:nvPr>
        </p:nvSpPr>
        <p:spPr>
          <a:xfrm>
            <a:off x="1961284" y="158600"/>
            <a:ext cx="43919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86CD"/>
              </a:buClr>
              <a:buSzPts val="3600"/>
              <a:buNone/>
            </a:pPr>
            <a:r>
              <a:rPr lang="en-GB" sz="2400" dirty="0">
                <a:latin typeface="Calibri" panose="020F0502020204030204" pitchFamily="34" charset="0"/>
                <a:cs typeface="Calibri" panose="020F0502020204030204" pitchFamily="34" charset="0"/>
              </a:rPr>
              <a:t>PRACE – Partnership for Advanced Computing in Europe</a:t>
            </a:r>
            <a:endParaRPr sz="2400" dirty="0">
              <a:latin typeface="Calibri" panose="020F0502020204030204" pitchFamily="34" charset="0"/>
              <a:cs typeface="Calibri" panose="020F0502020204030204" pitchFamily="34" charset="0"/>
            </a:endParaRPr>
          </a:p>
        </p:txBody>
      </p:sp>
      <p:sp>
        <p:nvSpPr>
          <p:cNvPr id="861" name="Google Shape;861;p2"/>
          <p:cNvSpPr txBox="1">
            <a:spLocks noGrp="1"/>
          </p:cNvSpPr>
          <p:nvPr>
            <p:ph type="body" idx="1"/>
          </p:nvPr>
        </p:nvSpPr>
        <p:spPr>
          <a:xfrm>
            <a:off x="711157" y="962617"/>
            <a:ext cx="4875982" cy="3510600"/>
          </a:xfrm>
          <a:prstGeom prst="rect">
            <a:avLst/>
          </a:prstGeom>
          <a:noFill/>
          <a:ln>
            <a:noFill/>
          </a:ln>
        </p:spPr>
        <p:txBody>
          <a:bodyPr spcFirstLastPara="1" wrap="square" lIns="91425" tIns="91425" rIns="91425" bIns="91425" anchor="t" anchorCtr="0">
            <a:noAutofit/>
          </a:bodyPr>
          <a:lstStyle/>
          <a:p>
            <a:pPr>
              <a:buFont typeface="Wingdings" pitchFamily="2" charset="2"/>
              <a:buChar char="§"/>
            </a:pPr>
            <a:r>
              <a:rPr lang="en-IE" sz="2000" dirty="0">
                <a:highlight>
                  <a:srgbClr val="FFFFFF"/>
                </a:highlight>
                <a:latin typeface="Arial" panose="020B0604020202020204" pitchFamily="34" charset="0"/>
                <a:cs typeface="Arial" panose="020B0604020202020204" pitchFamily="34" charset="0"/>
              </a:rPr>
              <a:t>ICHEC is a member of PRACE, which has 20+ member countries </a:t>
            </a:r>
            <a:endParaRPr lang="en-IE" sz="1400" dirty="0">
              <a:highlight>
                <a:srgbClr val="FFFFFF"/>
              </a:highlight>
              <a:latin typeface="Arial" panose="020B0604020202020204" pitchFamily="34" charset="0"/>
              <a:cs typeface="Arial" panose="020B0604020202020204" pitchFamily="34" charset="0"/>
            </a:endParaRPr>
          </a:p>
          <a:p>
            <a:pPr>
              <a:buFont typeface="Wingdings" pitchFamily="2" charset="2"/>
              <a:buChar char="§"/>
            </a:pPr>
            <a:r>
              <a:rPr lang="en-IE" sz="2000" dirty="0">
                <a:highlight>
                  <a:srgbClr val="FFFFFF"/>
                </a:highlight>
                <a:latin typeface="Arial" panose="020B0604020202020204" pitchFamily="34" charset="0"/>
                <a:cs typeface="Arial" panose="020B0604020202020204" pitchFamily="34" charset="0"/>
              </a:rPr>
              <a:t>Provides a range of organisations from academia to industry with access to Europe’s supercomputers via host members </a:t>
            </a:r>
            <a:endParaRPr lang="en-IE" sz="1400" dirty="0">
              <a:highlight>
                <a:srgbClr val="FFFFFF"/>
              </a:highlight>
              <a:latin typeface="Arial" panose="020B0604020202020204" pitchFamily="34" charset="0"/>
              <a:cs typeface="Arial" panose="020B0604020202020204" pitchFamily="34" charset="0"/>
            </a:endParaRPr>
          </a:p>
          <a:p>
            <a:pPr>
              <a:buFont typeface="Wingdings" pitchFamily="2" charset="2"/>
              <a:buChar char="§"/>
            </a:pPr>
            <a:r>
              <a:rPr lang="en-IE" sz="2000" dirty="0">
                <a:highlight>
                  <a:srgbClr val="FFFFFF"/>
                </a:highlight>
                <a:latin typeface="Arial" panose="020B0604020202020204" pitchFamily="34" charset="0"/>
                <a:cs typeface="Arial" panose="020B0604020202020204" pitchFamily="34" charset="0"/>
              </a:rPr>
              <a:t>PRACE’s training helps scientists and engineers make optimal use of the machines in their quest for new discoveries </a:t>
            </a:r>
            <a:endParaRPr lang="en-IE" sz="1400" dirty="0">
              <a:highlight>
                <a:srgbClr val="FFFFFF"/>
              </a:highlight>
              <a:latin typeface="Arial" panose="020B0604020202020204" pitchFamily="34" charset="0"/>
              <a:cs typeface="Arial" panose="020B0604020202020204" pitchFamily="34" charset="0"/>
            </a:endParaRPr>
          </a:p>
        </p:txBody>
      </p:sp>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2</a:t>
            </a:fld>
            <a:endParaRPr/>
          </a:p>
        </p:txBody>
      </p:sp>
      <p:pic>
        <p:nvPicPr>
          <p:cNvPr id="2050" name="Picture 2" descr="page3image28400128">
            <a:extLst>
              <a:ext uri="{FF2B5EF4-FFF2-40B4-BE49-F238E27FC236}">
                <a16:creationId xmlns:a16="http://schemas.microsoft.com/office/drawing/2014/main" id="{81B2708E-4407-FA45-B5E2-EC12F4C01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837" y="36309"/>
            <a:ext cx="16002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age3image28400544">
            <a:extLst>
              <a:ext uri="{FF2B5EF4-FFF2-40B4-BE49-F238E27FC236}">
                <a16:creationId xmlns:a16="http://schemas.microsoft.com/office/drawing/2014/main" id="{8DAACE56-4CD1-1A42-96E0-3B38A40E1E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07" y="1037777"/>
            <a:ext cx="3274017" cy="41057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2C4CFCE-68E6-4049-8A8E-ED6AD67C21A9}"/>
              </a:ext>
            </a:extLst>
          </p:cNvPr>
          <p:cNvPicPr>
            <a:picLocks noChangeAspect="1"/>
          </p:cNvPicPr>
          <p:nvPr/>
        </p:nvPicPr>
        <p:blipFill rotWithShape="1">
          <a:blip r:embed="rId6">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9" name="Google Shape;869;p3"/>
          <p:cNvSpPr txBox="1">
            <a:spLocks noGrp="1"/>
          </p:cNvSpPr>
          <p:nvPr>
            <p:ph type="body" idx="1"/>
          </p:nvPr>
        </p:nvSpPr>
        <p:spPr>
          <a:xfrm>
            <a:off x="700445" y="691816"/>
            <a:ext cx="6761100" cy="2465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000"/>
              </a:spcBef>
              <a:spcAft>
                <a:spcPts val="0"/>
              </a:spcAft>
              <a:buClr>
                <a:srgbClr val="24292E"/>
              </a:buClr>
              <a:buSzPts val="1600"/>
              <a:buFont typeface="Arial"/>
              <a:buChar char="●"/>
            </a:pPr>
            <a:r>
              <a:rPr lang="en-GB" sz="1600" dirty="0">
                <a:solidFill>
                  <a:srgbClr val="24292E"/>
                </a:solidFill>
                <a:latin typeface="Arial"/>
                <a:ea typeface="Arial"/>
                <a:cs typeface="Arial"/>
                <a:sym typeface="Arial"/>
              </a:rPr>
              <a:t>Ensure you can log into Kay</a:t>
            </a:r>
          </a:p>
          <a:p>
            <a:pPr marL="584200" lvl="1" indent="0" algn="ctr">
              <a:lnSpc>
                <a:spcPct val="115000"/>
              </a:lnSpc>
              <a:spcBef>
                <a:spcPts val="1000"/>
              </a:spcBef>
              <a:buClr>
                <a:srgbClr val="24292E"/>
              </a:buClr>
              <a:buSzPts val="1600"/>
              <a:buNone/>
            </a:pPr>
            <a:r>
              <a:rPr lang="en-GB" sz="1600" dirty="0" err="1">
                <a:solidFill>
                  <a:srgbClr val="24292E"/>
                </a:solidFill>
                <a:latin typeface="Courier" pitchFamily="2" charset="0"/>
                <a:ea typeface="Arial"/>
                <a:cs typeface="Arial"/>
                <a:sym typeface="Arial"/>
              </a:rPr>
              <a:t>ssh</a:t>
            </a:r>
            <a:r>
              <a:rPr lang="en-GB" sz="1600" dirty="0">
                <a:solidFill>
                  <a:srgbClr val="24292E"/>
                </a:solidFill>
                <a:latin typeface="Courier" pitchFamily="2" charset="0"/>
                <a:ea typeface="Arial"/>
                <a:cs typeface="Arial"/>
                <a:sym typeface="Arial"/>
              </a:rPr>
              <a:t> </a:t>
            </a:r>
            <a:r>
              <a:rPr lang="en-GB" sz="1600" dirty="0" err="1">
                <a:solidFill>
                  <a:srgbClr val="24292E"/>
                </a:solidFill>
                <a:latin typeface="Courier" pitchFamily="2" charset="0"/>
                <a:ea typeface="Arial"/>
                <a:cs typeface="Arial"/>
                <a:sym typeface="Arial"/>
              </a:rPr>
              <a:t>course</a:t>
            </a:r>
            <a:r>
              <a:rPr lang="en-GB" sz="1600" dirty="0" err="1">
                <a:solidFill>
                  <a:srgbClr val="FF0000"/>
                </a:solidFill>
                <a:latin typeface="Courier" pitchFamily="2" charset="0"/>
                <a:ea typeface="Arial"/>
                <a:cs typeface="Arial"/>
                <a:sym typeface="Arial"/>
              </a:rPr>
              <a:t>XX</a:t>
            </a:r>
            <a:r>
              <a:rPr lang="en-GB" sz="1600" dirty="0" err="1">
                <a:solidFill>
                  <a:srgbClr val="24292E"/>
                </a:solidFill>
                <a:latin typeface="Courier" pitchFamily="2" charset="0"/>
                <a:ea typeface="Arial"/>
                <a:cs typeface="Arial"/>
                <a:sym typeface="Arial"/>
              </a:rPr>
              <a:t>@kay.ichec.ie</a:t>
            </a:r>
            <a:endParaRPr lang="en-GB" sz="1600" dirty="0">
              <a:solidFill>
                <a:srgbClr val="24292E"/>
              </a:solidFill>
              <a:latin typeface="Courier" pitchFamily="2" charset="0"/>
              <a:ea typeface="Arial"/>
              <a:cs typeface="Arial"/>
              <a:sym typeface="Arial"/>
            </a:endParaRPr>
          </a:p>
          <a:p>
            <a:pPr marL="457200" lvl="0" indent="-330200" algn="l" rtl="0">
              <a:lnSpc>
                <a:spcPct val="115000"/>
              </a:lnSpc>
              <a:spcBef>
                <a:spcPts val="1000"/>
              </a:spcBef>
              <a:spcAft>
                <a:spcPts val="0"/>
              </a:spcAft>
              <a:buClr>
                <a:srgbClr val="24292E"/>
              </a:buClr>
              <a:buSzPts val="1600"/>
              <a:buFont typeface="Arial"/>
              <a:buChar char="●"/>
            </a:pPr>
            <a:r>
              <a:rPr lang="en-GB" sz="1600" dirty="0">
                <a:solidFill>
                  <a:srgbClr val="24292E"/>
                </a:solidFill>
                <a:latin typeface="Arial"/>
                <a:ea typeface="Arial"/>
                <a:cs typeface="Arial"/>
                <a:sym typeface="Arial"/>
              </a:rPr>
              <a:t>If you can, sit back and relax!</a:t>
            </a:r>
          </a:p>
          <a:p>
            <a:pPr marL="457200" lvl="0" indent="-330200" algn="l" rtl="0">
              <a:lnSpc>
                <a:spcPct val="115000"/>
              </a:lnSpc>
              <a:spcBef>
                <a:spcPts val="1000"/>
              </a:spcBef>
              <a:spcAft>
                <a:spcPts val="0"/>
              </a:spcAft>
              <a:buClr>
                <a:srgbClr val="24292E"/>
              </a:buClr>
              <a:buSzPts val="1600"/>
              <a:buFont typeface="Arial"/>
              <a:buChar char="●"/>
            </a:pPr>
            <a:endParaRPr lang="en-GB" sz="1600" dirty="0">
              <a:solidFill>
                <a:srgbClr val="24292E"/>
              </a:solidFill>
              <a:latin typeface="Arial"/>
              <a:ea typeface="Arial"/>
              <a:cs typeface="Arial"/>
              <a:sym typeface="Arial"/>
            </a:endParaRPr>
          </a:p>
          <a:p>
            <a:pPr marL="457200" lvl="0" indent="-330200" algn="l" rtl="0">
              <a:lnSpc>
                <a:spcPct val="115000"/>
              </a:lnSpc>
              <a:spcBef>
                <a:spcPts val="1000"/>
              </a:spcBef>
              <a:spcAft>
                <a:spcPts val="0"/>
              </a:spcAft>
              <a:buClr>
                <a:srgbClr val="24292E"/>
              </a:buClr>
              <a:buSzPts val="1600"/>
              <a:buFont typeface="Arial"/>
              <a:buChar char="●"/>
            </a:pPr>
            <a:r>
              <a:rPr lang="en-GB" sz="1600" dirty="0">
                <a:solidFill>
                  <a:srgbClr val="24292E"/>
                </a:solidFill>
                <a:latin typeface="Arial"/>
                <a:ea typeface="Arial"/>
                <a:cs typeface="Arial"/>
                <a:sym typeface="Arial"/>
              </a:rPr>
              <a:t>If you have not set up an </a:t>
            </a:r>
            <a:r>
              <a:rPr lang="en-GB" sz="1600" dirty="0" err="1">
                <a:solidFill>
                  <a:srgbClr val="24292E"/>
                </a:solidFill>
                <a:latin typeface="Arial"/>
                <a:ea typeface="Arial"/>
                <a:cs typeface="Arial"/>
                <a:sym typeface="Arial"/>
              </a:rPr>
              <a:t>ssh</a:t>
            </a:r>
            <a:r>
              <a:rPr lang="en-GB" sz="1600" dirty="0">
                <a:solidFill>
                  <a:srgbClr val="24292E"/>
                </a:solidFill>
                <a:latin typeface="Arial"/>
                <a:ea typeface="Arial"/>
                <a:cs typeface="Arial"/>
                <a:sym typeface="Arial"/>
              </a:rPr>
              <a:t> key, YOU MUST DO IT NOW!</a:t>
            </a:r>
          </a:p>
          <a:p>
            <a:pPr marL="584200" lvl="1" indent="0" algn="ctr">
              <a:lnSpc>
                <a:spcPct val="115000"/>
              </a:lnSpc>
              <a:spcBef>
                <a:spcPts val="1000"/>
              </a:spcBef>
              <a:buClr>
                <a:srgbClr val="24292E"/>
              </a:buClr>
              <a:buSzPts val="1600"/>
              <a:buNone/>
            </a:pPr>
            <a:r>
              <a:rPr lang="en-GB" sz="1600" dirty="0" err="1">
                <a:solidFill>
                  <a:srgbClr val="24292E"/>
                </a:solidFill>
                <a:latin typeface="Courier" pitchFamily="2" charset="0"/>
                <a:ea typeface="Arial"/>
                <a:cs typeface="Arial"/>
                <a:sym typeface="Arial"/>
              </a:rPr>
              <a:t>ssh</a:t>
            </a:r>
            <a:r>
              <a:rPr lang="en-GB" sz="1600" dirty="0">
                <a:solidFill>
                  <a:srgbClr val="24292E"/>
                </a:solidFill>
                <a:latin typeface="Courier" pitchFamily="2" charset="0"/>
                <a:ea typeface="Arial"/>
                <a:cs typeface="Arial"/>
                <a:sym typeface="Arial"/>
              </a:rPr>
              <a:t>-keygen –t ed25519</a:t>
            </a:r>
          </a:p>
          <a:p>
            <a:pPr lvl="1" indent="-330200">
              <a:lnSpc>
                <a:spcPct val="115000"/>
              </a:lnSpc>
              <a:spcBef>
                <a:spcPts val="1000"/>
              </a:spcBef>
              <a:buClr>
                <a:srgbClr val="24292E"/>
              </a:buClr>
              <a:buSzPts val="1600"/>
              <a:buFont typeface="Arial"/>
              <a:buChar char="●"/>
            </a:pPr>
            <a:r>
              <a:rPr lang="en-GB" sz="1600" dirty="0">
                <a:solidFill>
                  <a:srgbClr val="24292E"/>
                </a:solidFill>
                <a:latin typeface="Arial"/>
                <a:ea typeface="Arial"/>
                <a:cs typeface="Arial"/>
                <a:sym typeface="Arial"/>
              </a:rPr>
              <a:t>Copy the FULL KEY generated in id_ed25519.pub and send to either </a:t>
            </a:r>
            <a:r>
              <a:rPr lang="en-GB" sz="1600" dirty="0">
                <a:solidFill>
                  <a:srgbClr val="24292E"/>
                </a:solidFill>
                <a:latin typeface="Arial"/>
                <a:ea typeface="Arial"/>
                <a:cs typeface="Arial"/>
                <a:sym typeface="Arial"/>
                <a:hlinkClick r:id="rId3"/>
              </a:rPr>
              <a:t>fionnuala.solomon@ichec.ie</a:t>
            </a:r>
            <a:r>
              <a:rPr lang="en-GB" sz="1600" dirty="0">
                <a:solidFill>
                  <a:srgbClr val="24292E"/>
                </a:solidFill>
                <a:latin typeface="Arial"/>
                <a:ea typeface="Arial"/>
                <a:cs typeface="Arial"/>
                <a:sym typeface="Arial"/>
              </a:rPr>
              <a:t> or </a:t>
            </a:r>
            <a:r>
              <a:rPr lang="en-GB" sz="1600" dirty="0">
                <a:solidFill>
                  <a:srgbClr val="24292E"/>
                </a:solidFill>
                <a:latin typeface="Arial"/>
                <a:ea typeface="Arial"/>
                <a:cs typeface="Arial"/>
                <a:sym typeface="Arial"/>
                <a:hlinkClick r:id="rId4"/>
              </a:rPr>
              <a:t>adam.ralph@ichec.ie</a:t>
            </a:r>
            <a:r>
              <a:rPr lang="en-GB" sz="1600" dirty="0">
                <a:solidFill>
                  <a:srgbClr val="24292E"/>
                </a:solidFill>
                <a:latin typeface="Arial"/>
                <a:ea typeface="Arial"/>
                <a:cs typeface="Arial"/>
                <a:sym typeface="Arial"/>
              </a:rPr>
              <a:t> </a:t>
            </a:r>
          </a:p>
          <a:p>
            <a:pPr indent="-330200">
              <a:lnSpc>
                <a:spcPct val="115000"/>
              </a:lnSpc>
              <a:spcBef>
                <a:spcPts val="1000"/>
              </a:spcBef>
              <a:buClr>
                <a:srgbClr val="24292E"/>
              </a:buClr>
              <a:buSzPts val="1600"/>
              <a:buFont typeface="Arial"/>
              <a:buChar char="●"/>
            </a:pPr>
            <a:r>
              <a:rPr lang="en-GB" sz="1600" dirty="0">
                <a:solidFill>
                  <a:srgbClr val="24292E"/>
                </a:solidFill>
                <a:latin typeface="Arial"/>
                <a:ea typeface="Arial"/>
                <a:cs typeface="Arial"/>
                <a:sym typeface="Arial"/>
              </a:rPr>
              <a:t>If you do not know your course number and the log in password, check your emails &amp; junk folder for a message titled “Python in HPC @ ICHEC” sent on Monday</a:t>
            </a:r>
          </a:p>
          <a:p>
            <a:pPr marL="127000" indent="0">
              <a:lnSpc>
                <a:spcPct val="115000"/>
              </a:lnSpc>
              <a:spcBef>
                <a:spcPts val="1000"/>
              </a:spcBef>
              <a:buClr>
                <a:srgbClr val="24292E"/>
              </a:buClr>
              <a:buSzPts val="1600"/>
              <a:buNone/>
            </a:pPr>
            <a:endParaRPr lang="en-GB" sz="1600" dirty="0">
              <a:solidFill>
                <a:srgbClr val="24292E"/>
              </a:solidFill>
              <a:latin typeface="Arial"/>
              <a:ea typeface="Arial"/>
              <a:cs typeface="Arial"/>
              <a:sym typeface="Arial"/>
            </a:endParaRPr>
          </a:p>
          <a:p>
            <a:pPr marL="457200" lvl="0" indent="-330200" algn="l" rtl="0">
              <a:lnSpc>
                <a:spcPct val="115000"/>
              </a:lnSpc>
              <a:spcBef>
                <a:spcPts val="1000"/>
              </a:spcBef>
              <a:spcAft>
                <a:spcPts val="0"/>
              </a:spcAft>
              <a:buClr>
                <a:srgbClr val="24292E"/>
              </a:buClr>
              <a:buSzPts val="1600"/>
              <a:buFont typeface="Arial"/>
              <a:buChar char="●"/>
            </a:pPr>
            <a:endParaRPr sz="1600" dirty="0">
              <a:solidFill>
                <a:srgbClr val="24292E"/>
              </a:solidFill>
              <a:highlight>
                <a:srgbClr val="FFFFFF"/>
              </a:highlight>
              <a:latin typeface="Arial"/>
              <a:ea typeface="Arial"/>
              <a:cs typeface="Arial"/>
              <a:sym typeface="Arial"/>
            </a:endParaRPr>
          </a:p>
        </p:txBody>
      </p:sp>
      <p:sp>
        <p:nvSpPr>
          <p:cNvPr id="870" name="Google Shape;870;p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3</a:t>
            </a:fld>
            <a:endParaRPr/>
          </a:p>
        </p:txBody>
      </p:sp>
      <p:sp>
        <p:nvSpPr>
          <p:cNvPr id="6" name="Title 1">
            <a:extLst>
              <a:ext uri="{FF2B5EF4-FFF2-40B4-BE49-F238E27FC236}">
                <a16:creationId xmlns:a16="http://schemas.microsoft.com/office/drawing/2014/main" id="{5BF52D92-59AC-9C4F-BBAE-3173AE36B48E}"/>
              </a:ext>
            </a:extLst>
          </p:cNvPr>
          <p:cNvSpPr txBox="1">
            <a:spLocks/>
          </p:cNvSpPr>
          <p:nvPr/>
        </p:nvSpPr>
        <p:spPr>
          <a:xfrm>
            <a:off x="1984136" y="0"/>
            <a:ext cx="5017482" cy="720436"/>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86CD"/>
              </a:buClr>
              <a:buSzPts val="3600"/>
              <a:buFont typeface="Dosis Light"/>
              <a:buNone/>
              <a:defRPr sz="3600" b="0" i="0" u="none" strike="noStrike" cap="none">
                <a:solidFill>
                  <a:srgbClr val="0086CD"/>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en-IE" dirty="0">
                <a:latin typeface="Calibri" panose="020F0502020204030204" pitchFamily="34" charset="0"/>
                <a:cs typeface="Calibri" panose="020F0502020204030204" pitchFamily="34" charset="0"/>
              </a:rPr>
              <a:t>To start: 5 mins</a:t>
            </a:r>
          </a:p>
        </p:txBody>
      </p:sp>
      <p:pic>
        <p:nvPicPr>
          <p:cNvPr id="7" name="Picture 6">
            <a:extLst>
              <a:ext uri="{FF2B5EF4-FFF2-40B4-BE49-F238E27FC236}">
                <a16:creationId xmlns:a16="http://schemas.microsoft.com/office/drawing/2014/main" id="{EED56C6D-90DC-5B4B-B921-D09B67E35BD1}"/>
              </a:ext>
            </a:extLst>
          </p:cNvPr>
          <p:cNvPicPr>
            <a:picLocks noChangeAspect="1"/>
          </p:cNvPicPr>
          <p:nvPr/>
        </p:nvPicPr>
        <p:blipFill rotWithShape="1">
          <a:blip r:embed="rId5">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4137941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202281224"/>
              </p:ext>
            </p:extLst>
          </p:nvPr>
        </p:nvGraphicFramePr>
        <p:xfrm>
          <a:off x="550190" y="1431491"/>
          <a:ext cx="6893435" cy="3234822"/>
        </p:xfrm>
        <a:graphic>
          <a:graphicData uri="http://schemas.openxmlformats.org/drawingml/2006/table">
            <a:tbl>
              <a:tblPr firstRow="1" bandRow="1">
                <a:tableStyleId>{1FECB4D8-DB02-4DC6-A0A2-4F2EBAE1DC90}</a:tableStyleId>
              </a:tblPr>
              <a:tblGrid>
                <a:gridCol w="1189827">
                  <a:extLst>
                    <a:ext uri="{9D8B030D-6E8A-4147-A177-3AD203B41FA5}">
                      <a16:colId xmlns:a16="http://schemas.microsoft.com/office/drawing/2014/main" val="20000"/>
                    </a:ext>
                  </a:extLst>
                </a:gridCol>
                <a:gridCol w="5703608">
                  <a:extLst>
                    <a:ext uri="{9D8B030D-6E8A-4147-A177-3AD203B41FA5}">
                      <a16:colId xmlns:a16="http://schemas.microsoft.com/office/drawing/2014/main" val="20001"/>
                    </a:ext>
                  </a:extLst>
                </a:gridCol>
              </a:tblGrid>
              <a:tr h="539137">
                <a:tc>
                  <a:txBody>
                    <a:bodyPr/>
                    <a:lstStyle/>
                    <a:p>
                      <a:r>
                        <a:rPr lang="en-IE" sz="1800" b="1" dirty="0"/>
                        <a:t>Time</a:t>
                      </a:r>
                    </a:p>
                  </a:txBody>
                  <a:tcPr/>
                </a:tc>
                <a:tc>
                  <a:txBody>
                    <a:bodyPr/>
                    <a:lstStyle/>
                    <a:p>
                      <a:pPr algn="ctr"/>
                      <a:r>
                        <a:rPr lang="en-IE" sz="1800" dirty="0"/>
                        <a:t>Topic</a:t>
                      </a:r>
                    </a:p>
                  </a:txBody>
                  <a:tcPr/>
                </a:tc>
                <a:extLst>
                  <a:ext uri="{0D108BD9-81ED-4DB2-BD59-A6C34878D82A}">
                    <a16:rowId xmlns:a16="http://schemas.microsoft.com/office/drawing/2014/main" val="2601120379"/>
                  </a:ext>
                </a:extLst>
              </a:tr>
              <a:tr h="539137">
                <a:tc>
                  <a:txBody>
                    <a:bodyPr/>
                    <a:lstStyle/>
                    <a:p>
                      <a:r>
                        <a:rPr lang="en-IE" sz="1800" b="1" dirty="0"/>
                        <a:t>13:00</a:t>
                      </a:r>
                    </a:p>
                  </a:txBody>
                  <a:tcPr/>
                </a:tc>
                <a:tc>
                  <a:txBody>
                    <a:bodyPr/>
                    <a:lstStyle/>
                    <a:p>
                      <a:pPr algn="ctr"/>
                      <a:r>
                        <a:rPr lang="en-US" sz="1800" b="0" u="none" strike="noStrike" cap="none" dirty="0">
                          <a:solidFill>
                            <a:schemeClr val="dk1"/>
                          </a:solidFill>
                          <a:effectLst/>
                          <a:sym typeface="Arial"/>
                        </a:rPr>
                        <a:t>Introduction, Welcome and Setup</a:t>
                      </a:r>
                      <a:endParaRPr lang="en-IE" sz="1800" dirty="0"/>
                    </a:p>
                  </a:txBody>
                  <a:tcPr/>
                </a:tc>
                <a:extLst>
                  <a:ext uri="{0D108BD9-81ED-4DB2-BD59-A6C34878D82A}">
                    <a16:rowId xmlns:a16="http://schemas.microsoft.com/office/drawing/2014/main" val="10001"/>
                  </a:ext>
                </a:extLst>
              </a:tr>
              <a:tr h="539137">
                <a:tc>
                  <a:txBody>
                    <a:bodyPr/>
                    <a:lstStyle/>
                    <a:p>
                      <a:r>
                        <a:rPr lang="en-IE" sz="1800" b="1" dirty="0"/>
                        <a:t>13:45</a:t>
                      </a:r>
                    </a:p>
                  </a:txBody>
                  <a:tcPr/>
                </a:tc>
                <a:tc>
                  <a:txBody>
                    <a:bodyPr/>
                    <a:lstStyle/>
                    <a:p>
                      <a:pPr algn="ctr"/>
                      <a:r>
                        <a:rPr lang="en-US" sz="1800" b="0" u="none" strike="noStrike" cap="none" dirty="0">
                          <a:solidFill>
                            <a:schemeClr val="dk1"/>
                          </a:solidFill>
                          <a:effectLst/>
                          <a:sym typeface="Arial"/>
                        </a:rPr>
                        <a:t>Fundamentals</a:t>
                      </a:r>
                      <a:endParaRPr lang="en-IE" sz="1400" i="1" dirty="0"/>
                    </a:p>
                  </a:txBody>
                  <a:tcPr/>
                </a:tc>
                <a:extLst>
                  <a:ext uri="{0D108BD9-81ED-4DB2-BD59-A6C34878D82A}">
                    <a16:rowId xmlns:a16="http://schemas.microsoft.com/office/drawing/2014/main" val="10002"/>
                  </a:ext>
                </a:extLst>
              </a:tr>
              <a:tr h="539137">
                <a:tc>
                  <a:txBody>
                    <a:bodyPr/>
                    <a:lstStyle/>
                    <a:p>
                      <a:r>
                        <a:rPr lang="en-IE" sz="1800" b="1" dirty="0"/>
                        <a:t>14:45</a:t>
                      </a:r>
                    </a:p>
                  </a:txBody>
                  <a:tcPr/>
                </a:tc>
                <a:tc>
                  <a:txBody>
                    <a:bodyPr/>
                    <a:lstStyle/>
                    <a:p>
                      <a:pPr algn="ctr"/>
                      <a:r>
                        <a:rPr lang="en-US" sz="1800" b="1" u="none" strike="noStrike" cap="none" dirty="0">
                          <a:solidFill>
                            <a:schemeClr val="dk1"/>
                          </a:solidFill>
                          <a:effectLst/>
                          <a:sym typeface="Arial"/>
                        </a:rPr>
                        <a:t>BREAK</a:t>
                      </a:r>
                      <a:endParaRPr lang="en-IE" sz="1800" b="1" dirty="0"/>
                    </a:p>
                  </a:txBody>
                  <a:tcPr/>
                </a:tc>
                <a:extLst>
                  <a:ext uri="{0D108BD9-81ED-4DB2-BD59-A6C34878D82A}">
                    <a16:rowId xmlns:a16="http://schemas.microsoft.com/office/drawing/2014/main" val="10003"/>
                  </a:ext>
                </a:extLst>
              </a:tr>
              <a:tr h="539137">
                <a:tc>
                  <a:txBody>
                    <a:bodyPr/>
                    <a:lstStyle/>
                    <a:p>
                      <a:r>
                        <a:rPr lang="en-IE" sz="1800" b="1" dirty="0"/>
                        <a:t>15:00</a:t>
                      </a:r>
                    </a:p>
                  </a:txBody>
                  <a:tcPr/>
                </a:tc>
                <a:tc>
                  <a:txBody>
                    <a:bodyPr/>
                    <a:lstStyle/>
                    <a:p>
                      <a:pPr algn="ctr"/>
                      <a:r>
                        <a:rPr lang="en-IE" sz="1800" b="0" dirty="0" err="1"/>
                        <a:t>Numba</a:t>
                      </a:r>
                      <a:endParaRPr lang="en-IE" sz="1800" b="0" i="1" dirty="0"/>
                    </a:p>
                  </a:txBody>
                  <a:tcPr/>
                </a:tc>
                <a:extLst>
                  <a:ext uri="{0D108BD9-81ED-4DB2-BD59-A6C34878D82A}">
                    <a16:rowId xmlns:a16="http://schemas.microsoft.com/office/drawing/2014/main" val="10004"/>
                  </a:ext>
                </a:extLst>
              </a:tr>
              <a:tr h="539137">
                <a:tc>
                  <a:txBody>
                    <a:bodyPr/>
                    <a:lstStyle/>
                    <a:p>
                      <a:r>
                        <a:rPr lang="en-IE" sz="1800" b="1" dirty="0"/>
                        <a:t>16:00</a:t>
                      </a:r>
                    </a:p>
                  </a:txBody>
                  <a:tcPr/>
                </a:tc>
                <a:tc>
                  <a:txBody>
                    <a:bodyPr/>
                    <a:lstStyle/>
                    <a:p>
                      <a:pPr algn="ctr"/>
                      <a:r>
                        <a:rPr lang="en-IE" sz="1800" b="0" i="1" dirty="0"/>
                        <a:t>Session End</a:t>
                      </a:r>
                    </a:p>
                  </a:txBody>
                  <a:tcPr/>
                </a:tc>
                <a:extLst>
                  <a:ext uri="{0D108BD9-81ED-4DB2-BD59-A6C34878D82A}">
                    <a16:rowId xmlns:a16="http://schemas.microsoft.com/office/drawing/2014/main" val="170828133"/>
                  </a:ext>
                </a:extLst>
              </a:tr>
            </a:tbl>
          </a:graphicData>
        </a:graphic>
      </p:graphicFrame>
      <p:sp>
        <p:nvSpPr>
          <p:cNvPr id="8" name="Title 1">
            <a:extLst>
              <a:ext uri="{FF2B5EF4-FFF2-40B4-BE49-F238E27FC236}">
                <a16:creationId xmlns:a16="http://schemas.microsoft.com/office/drawing/2014/main" id="{09F1402F-2745-0E47-AE70-84DF0B4B1BB0}"/>
              </a:ext>
            </a:extLst>
          </p:cNvPr>
          <p:cNvSpPr>
            <a:spLocks noGrp="1"/>
          </p:cNvSpPr>
          <p:nvPr>
            <p:ph type="title"/>
          </p:nvPr>
        </p:nvSpPr>
        <p:spPr>
          <a:xfrm>
            <a:off x="1984136" y="0"/>
            <a:ext cx="5017482" cy="720436"/>
          </a:xfrm>
        </p:spPr>
        <p:txBody>
          <a:bodyPr/>
          <a:lstStyle/>
          <a:p>
            <a:r>
              <a:rPr lang="en-IE" dirty="0">
                <a:latin typeface="Calibri" panose="020F0502020204030204" pitchFamily="34" charset="0"/>
                <a:cs typeface="Calibri" panose="020F0502020204030204" pitchFamily="34" charset="0"/>
              </a:rPr>
              <a:t>Schedule – Day 1</a:t>
            </a:r>
          </a:p>
        </p:txBody>
      </p:sp>
      <p:pic>
        <p:nvPicPr>
          <p:cNvPr id="9" name="Picture 8">
            <a:extLst>
              <a:ext uri="{FF2B5EF4-FFF2-40B4-BE49-F238E27FC236}">
                <a16:creationId xmlns:a16="http://schemas.microsoft.com/office/drawing/2014/main" id="{2B88472B-7438-E942-81DA-DB452288AF53}"/>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168236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98957366"/>
              </p:ext>
            </p:extLst>
          </p:nvPr>
        </p:nvGraphicFramePr>
        <p:xfrm>
          <a:off x="557939" y="974291"/>
          <a:ext cx="6893435" cy="3773959"/>
        </p:xfrm>
        <a:graphic>
          <a:graphicData uri="http://schemas.openxmlformats.org/drawingml/2006/table">
            <a:tbl>
              <a:tblPr firstRow="1" bandRow="1">
                <a:tableStyleId>{1FECB4D8-DB02-4DC6-A0A2-4F2EBAE1DC90}</a:tableStyleId>
              </a:tblPr>
              <a:tblGrid>
                <a:gridCol w="1189827">
                  <a:extLst>
                    <a:ext uri="{9D8B030D-6E8A-4147-A177-3AD203B41FA5}">
                      <a16:colId xmlns:a16="http://schemas.microsoft.com/office/drawing/2014/main" val="20000"/>
                    </a:ext>
                  </a:extLst>
                </a:gridCol>
                <a:gridCol w="5703608">
                  <a:extLst>
                    <a:ext uri="{9D8B030D-6E8A-4147-A177-3AD203B41FA5}">
                      <a16:colId xmlns:a16="http://schemas.microsoft.com/office/drawing/2014/main" val="20001"/>
                    </a:ext>
                  </a:extLst>
                </a:gridCol>
              </a:tblGrid>
              <a:tr h="539137">
                <a:tc>
                  <a:txBody>
                    <a:bodyPr/>
                    <a:lstStyle/>
                    <a:p>
                      <a:r>
                        <a:rPr lang="en-IE" sz="1800" b="1" dirty="0"/>
                        <a:t>Time</a:t>
                      </a:r>
                    </a:p>
                  </a:txBody>
                  <a:tcPr/>
                </a:tc>
                <a:tc>
                  <a:txBody>
                    <a:bodyPr/>
                    <a:lstStyle/>
                    <a:p>
                      <a:pPr algn="ctr"/>
                      <a:r>
                        <a:rPr lang="en-IE" sz="1800" dirty="0"/>
                        <a:t>Topic</a:t>
                      </a:r>
                    </a:p>
                  </a:txBody>
                  <a:tcPr/>
                </a:tc>
                <a:extLst>
                  <a:ext uri="{0D108BD9-81ED-4DB2-BD59-A6C34878D82A}">
                    <a16:rowId xmlns:a16="http://schemas.microsoft.com/office/drawing/2014/main" val="2601120379"/>
                  </a:ext>
                </a:extLst>
              </a:tr>
              <a:tr h="539137">
                <a:tc>
                  <a:txBody>
                    <a:bodyPr/>
                    <a:lstStyle/>
                    <a:p>
                      <a:r>
                        <a:rPr lang="en-IE" sz="1800" b="1" dirty="0"/>
                        <a:t>13:00</a:t>
                      </a:r>
                    </a:p>
                  </a:txBody>
                  <a:tcPr/>
                </a:tc>
                <a:tc>
                  <a:txBody>
                    <a:bodyPr/>
                    <a:lstStyle/>
                    <a:p>
                      <a:pPr algn="ctr"/>
                      <a:r>
                        <a:rPr lang="en-US" sz="1800" b="0" u="none" strike="noStrike" cap="none" dirty="0" err="1">
                          <a:solidFill>
                            <a:schemeClr val="dk1"/>
                          </a:solidFill>
                          <a:effectLst/>
                          <a:sym typeface="Arial"/>
                        </a:rPr>
                        <a:t>Cython</a:t>
                      </a:r>
                      <a:endParaRPr lang="en-IE" sz="1800" dirty="0"/>
                    </a:p>
                  </a:txBody>
                  <a:tcPr/>
                </a:tc>
                <a:extLst>
                  <a:ext uri="{0D108BD9-81ED-4DB2-BD59-A6C34878D82A}">
                    <a16:rowId xmlns:a16="http://schemas.microsoft.com/office/drawing/2014/main" val="10001"/>
                  </a:ext>
                </a:extLst>
              </a:tr>
              <a:tr h="539137">
                <a:tc>
                  <a:txBody>
                    <a:bodyPr/>
                    <a:lstStyle/>
                    <a:p>
                      <a:r>
                        <a:rPr lang="en-IE" sz="1800" b="1" dirty="0"/>
                        <a:t>14:00</a:t>
                      </a:r>
                    </a:p>
                  </a:txBody>
                  <a:tcPr/>
                </a:tc>
                <a:tc>
                  <a:txBody>
                    <a:bodyPr/>
                    <a:lstStyle/>
                    <a:p>
                      <a:pPr algn="ctr"/>
                      <a:r>
                        <a:rPr lang="en-US" sz="1800" b="1" u="none" strike="noStrike" cap="none" dirty="0">
                          <a:solidFill>
                            <a:schemeClr val="dk1"/>
                          </a:solidFill>
                          <a:effectLst/>
                          <a:sym typeface="Arial"/>
                        </a:rPr>
                        <a:t>BREAK</a:t>
                      </a:r>
                      <a:endParaRPr lang="en-IE" sz="1400" b="1" i="1" dirty="0"/>
                    </a:p>
                  </a:txBody>
                  <a:tcPr/>
                </a:tc>
                <a:extLst>
                  <a:ext uri="{0D108BD9-81ED-4DB2-BD59-A6C34878D82A}">
                    <a16:rowId xmlns:a16="http://schemas.microsoft.com/office/drawing/2014/main" val="10002"/>
                  </a:ext>
                </a:extLst>
              </a:tr>
              <a:tr h="539137">
                <a:tc>
                  <a:txBody>
                    <a:bodyPr/>
                    <a:lstStyle/>
                    <a:p>
                      <a:r>
                        <a:rPr lang="en-IE" sz="1800" b="1" dirty="0"/>
                        <a:t>14:10</a:t>
                      </a:r>
                    </a:p>
                  </a:txBody>
                  <a:tcPr/>
                </a:tc>
                <a:tc>
                  <a:txBody>
                    <a:bodyPr/>
                    <a:lstStyle/>
                    <a:p>
                      <a:pPr algn="ctr"/>
                      <a:r>
                        <a:rPr lang="en-US" sz="1800" b="0" u="none" strike="noStrike" cap="none" dirty="0">
                          <a:solidFill>
                            <a:schemeClr val="dk1"/>
                          </a:solidFill>
                          <a:effectLst/>
                          <a:sym typeface="Arial"/>
                        </a:rPr>
                        <a:t>Interfacing with C libraries using </a:t>
                      </a:r>
                      <a:r>
                        <a:rPr lang="en-US" sz="1800" b="0" u="none" strike="noStrike" cap="none" dirty="0" err="1">
                          <a:solidFill>
                            <a:schemeClr val="dk1"/>
                          </a:solidFill>
                          <a:effectLst/>
                          <a:sym typeface="Arial"/>
                        </a:rPr>
                        <a:t>cffi</a:t>
                      </a:r>
                      <a:endParaRPr lang="en-IE" sz="1800" b="0" dirty="0"/>
                    </a:p>
                  </a:txBody>
                  <a:tcPr/>
                </a:tc>
                <a:extLst>
                  <a:ext uri="{0D108BD9-81ED-4DB2-BD59-A6C34878D82A}">
                    <a16:rowId xmlns:a16="http://schemas.microsoft.com/office/drawing/2014/main" val="10003"/>
                  </a:ext>
                </a:extLst>
              </a:tr>
              <a:tr h="539137">
                <a:tc>
                  <a:txBody>
                    <a:bodyPr/>
                    <a:lstStyle/>
                    <a:p>
                      <a:r>
                        <a:rPr lang="en-IE" sz="1800" b="1" dirty="0"/>
                        <a:t>15:00</a:t>
                      </a:r>
                    </a:p>
                  </a:txBody>
                  <a:tcPr/>
                </a:tc>
                <a:tc>
                  <a:txBody>
                    <a:bodyPr/>
                    <a:lstStyle/>
                    <a:p>
                      <a:pPr algn="ctr"/>
                      <a:r>
                        <a:rPr lang="en-IE" sz="1800" b="1" dirty="0"/>
                        <a:t>BREAK</a:t>
                      </a:r>
                      <a:endParaRPr lang="en-IE" sz="1800" b="1" i="1" dirty="0"/>
                    </a:p>
                  </a:txBody>
                  <a:tcPr/>
                </a:tc>
                <a:extLst>
                  <a:ext uri="{0D108BD9-81ED-4DB2-BD59-A6C34878D82A}">
                    <a16:rowId xmlns:a16="http://schemas.microsoft.com/office/drawing/2014/main" val="10004"/>
                  </a:ext>
                </a:extLst>
              </a:tr>
              <a:tr h="539137">
                <a:tc>
                  <a:txBody>
                    <a:bodyPr/>
                    <a:lstStyle/>
                    <a:p>
                      <a:r>
                        <a:rPr lang="en-IE" sz="1800" b="1" dirty="0"/>
                        <a:t>15:10</a:t>
                      </a:r>
                    </a:p>
                  </a:txBody>
                  <a:tcPr/>
                </a:tc>
                <a:tc>
                  <a:txBody>
                    <a:bodyPr/>
                    <a:lstStyle/>
                    <a:p>
                      <a:pPr algn="ctr"/>
                      <a:r>
                        <a:rPr lang="en-IE" sz="1800" b="0" i="0" dirty="0"/>
                        <a:t>MPI – Part 1</a:t>
                      </a:r>
                    </a:p>
                  </a:txBody>
                  <a:tcPr/>
                </a:tc>
                <a:extLst>
                  <a:ext uri="{0D108BD9-81ED-4DB2-BD59-A6C34878D82A}">
                    <a16:rowId xmlns:a16="http://schemas.microsoft.com/office/drawing/2014/main" val="854343645"/>
                  </a:ext>
                </a:extLst>
              </a:tr>
              <a:tr h="539137">
                <a:tc>
                  <a:txBody>
                    <a:bodyPr/>
                    <a:lstStyle/>
                    <a:p>
                      <a:r>
                        <a:rPr lang="en-IE" sz="1800" b="1" dirty="0"/>
                        <a:t>16:15</a:t>
                      </a:r>
                    </a:p>
                  </a:txBody>
                  <a:tcPr/>
                </a:tc>
                <a:tc>
                  <a:txBody>
                    <a:bodyPr/>
                    <a:lstStyle/>
                    <a:p>
                      <a:pPr algn="ctr"/>
                      <a:r>
                        <a:rPr lang="en-IE" sz="1800" b="0" i="1" dirty="0"/>
                        <a:t>Session End</a:t>
                      </a:r>
                    </a:p>
                  </a:txBody>
                  <a:tcPr/>
                </a:tc>
                <a:extLst>
                  <a:ext uri="{0D108BD9-81ED-4DB2-BD59-A6C34878D82A}">
                    <a16:rowId xmlns:a16="http://schemas.microsoft.com/office/drawing/2014/main" val="932461624"/>
                  </a:ext>
                </a:extLst>
              </a:tr>
            </a:tbl>
          </a:graphicData>
        </a:graphic>
      </p:graphicFrame>
      <p:sp>
        <p:nvSpPr>
          <p:cNvPr id="7" name="Title 1">
            <a:extLst>
              <a:ext uri="{FF2B5EF4-FFF2-40B4-BE49-F238E27FC236}">
                <a16:creationId xmlns:a16="http://schemas.microsoft.com/office/drawing/2014/main" id="{51D7A783-3A16-E346-B209-6CC8C3A95EC3}"/>
              </a:ext>
            </a:extLst>
          </p:cNvPr>
          <p:cNvSpPr>
            <a:spLocks noGrp="1"/>
          </p:cNvSpPr>
          <p:nvPr>
            <p:ph type="title"/>
          </p:nvPr>
        </p:nvSpPr>
        <p:spPr>
          <a:xfrm>
            <a:off x="1984136" y="0"/>
            <a:ext cx="5017482" cy="720436"/>
          </a:xfrm>
        </p:spPr>
        <p:txBody>
          <a:bodyPr/>
          <a:lstStyle/>
          <a:p>
            <a:r>
              <a:rPr lang="en-IE" dirty="0">
                <a:latin typeface="Calibri" panose="020F0502020204030204" pitchFamily="34" charset="0"/>
                <a:cs typeface="Calibri" panose="020F0502020204030204" pitchFamily="34" charset="0"/>
              </a:rPr>
              <a:t>Schedule – Day 2</a:t>
            </a:r>
          </a:p>
        </p:txBody>
      </p:sp>
      <p:pic>
        <p:nvPicPr>
          <p:cNvPr id="8" name="Picture 7">
            <a:extLst>
              <a:ext uri="{FF2B5EF4-FFF2-40B4-BE49-F238E27FC236}">
                <a16:creationId xmlns:a16="http://schemas.microsoft.com/office/drawing/2014/main" id="{F0EE670C-1A41-3C45-B63F-A0ABBF1AF91B}"/>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177422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136" y="0"/>
            <a:ext cx="5017482" cy="720436"/>
          </a:xfrm>
        </p:spPr>
        <p:txBody>
          <a:bodyPr/>
          <a:lstStyle/>
          <a:p>
            <a:r>
              <a:rPr lang="en-IE" dirty="0">
                <a:latin typeface="Calibri" panose="020F0502020204030204" pitchFamily="34" charset="0"/>
                <a:cs typeface="Calibri" panose="020F0502020204030204" pitchFamily="34" charset="0"/>
              </a:rPr>
              <a:t>Schedule – Day 3</a:t>
            </a:r>
          </a:p>
        </p:txBody>
      </p:sp>
      <p:graphicFrame>
        <p:nvGraphicFramePr>
          <p:cNvPr id="6" name="Table 5"/>
          <p:cNvGraphicFramePr>
            <a:graphicFrameLocks noGrp="1"/>
          </p:cNvGraphicFramePr>
          <p:nvPr>
            <p:extLst>
              <p:ext uri="{D42A27DB-BD31-4B8C-83A1-F6EECF244321}">
                <p14:modId xmlns:p14="http://schemas.microsoft.com/office/powerpoint/2010/main" val="812620830"/>
              </p:ext>
            </p:extLst>
          </p:nvPr>
        </p:nvGraphicFramePr>
        <p:xfrm>
          <a:off x="612183" y="974291"/>
          <a:ext cx="6893435" cy="3744000"/>
        </p:xfrm>
        <a:graphic>
          <a:graphicData uri="http://schemas.openxmlformats.org/drawingml/2006/table">
            <a:tbl>
              <a:tblPr firstRow="1" bandRow="1">
                <a:tableStyleId>{1FECB4D8-DB02-4DC6-A0A2-4F2EBAE1DC90}</a:tableStyleId>
              </a:tblPr>
              <a:tblGrid>
                <a:gridCol w="1189827">
                  <a:extLst>
                    <a:ext uri="{9D8B030D-6E8A-4147-A177-3AD203B41FA5}">
                      <a16:colId xmlns:a16="http://schemas.microsoft.com/office/drawing/2014/main" val="20000"/>
                    </a:ext>
                  </a:extLst>
                </a:gridCol>
                <a:gridCol w="5703608">
                  <a:extLst>
                    <a:ext uri="{9D8B030D-6E8A-4147-A177-3AD203B41FA5}">
                      <a16:colId xmlns:a16="http://schemas.microsoft.com/office/drawing/2014/main" val="20001"/>
                    </a:ext>
                  </a:extLst>
                </a:gridCol>
              </a:tblGrid>
              <a:tr h="468000">
                <a:tc>
                  <a:txBody>
                    <a:bodyPr/>
                    <a:lstStyle/>
                    <a:p>
                      <a:r>
                        <a:rPr lang="en-IE" sz="1800" b="1" dirty="0"/>
                        <a:t>Time</a:t>
                      </a:r>
                    </a:p>
                  </a:txBody>
                  <a:tcPr/>
                </a:tc>
                <a:tc>
                  <a:txBody>
                    <a:bodyPr/>
                    <a:lstStyle/>
                    <a:p>
                      <a:pPr algn="ctr"/>
                      <a:r>
                        <a:rPr lang="en-IE" sz="1800" dirty="0"/>
                        <a:t>Topic</a:t>
                      </a:r>
                    </a:p>
                  </a:txBody>
                  <a:tcPr/>
                </a:tc>
                <a:extLst>
                  <a:ext uri="{0D108BD9-81ED-4DB2-BD59-A6C34878D82A}">
                    <a16:rowId xmlns:a16="http://schemas.microsoft.com/office/drawing/2014/main" val="2601120379"/>
                  </a:ext>
                </a:extLst>
              </a:tr>
              <a:tr h="468000">
                <a:tc>
                  <a:txBody>
                    <a:bodyPr/>
                    <a:lstStyle/>
                    <a:p>
                      <a:r>
                        <a:rPr lang="en-IE" sz="1800" b="1" dirty="0"/>
                        <a:t>13:00</a:t>
                      </a:r>
                    </a:p>
                  </a:txBody>
                  <a:tcPr/>
                </a:tc>
                <a:tc>
                  <a:txBody>
                    <a:bodyPr/>
                    <a:lstStyle/>
                    <a:p>
                      <a:pPr algn="ctr"/>
                      <a:r>
                        <a:rPr lang="en-US" sz="1800" b="0" u="none" strike="noStrike" cap="none" dirty="0">
                          <a:solidFill>
                            <a:schemeClr val="dk1"/>
                          </a:solidFill>
                          <a:effectLst/>
                          <a:sym typeface="Arial"/>
                        </a:rPr>
                        <a:t>MPI – Part 2</a:t>
                      </a:r>
                      <a:endParaRPr lang="en-IE" sz="1800" dirty="0"/>
                    </a:p>
                  </a:txBody>
                  <a:tcPr/>
                </a:tc>
                <a:extLst>
                  <a:ext uri="{0D108BD9-81ED-4DB2-BD59-A6C34878D82A}">
                    <a16:rowId xmlns:a16="http://schemas.microsoft.com/office/drawing/2014/main" val="10001"/>
                  </a:ext>
                </a:extLst>
              </a:tr>
              <a:tr h="468000">
                <a:tc>
                  <a:txBody>
                    <a:bodyPr/>
                    <a:lstStyle/>
                    <a:p>
                      <a:r>
                        <a:rPr lang="en-IE" sz="1800" b="1" dirty="0"/>
                        <a:t>14:30</a:t>
                      </a:r>
                    </a:p>
                  </a:txBody>
                  <a:tcPr/>
                </a:tc>
                <a:tc>
                  <a:txBody>
                    <a:bodyPr/>
                    <a:lstStyle/>
                    <a:p>
                      <a:pPr algn="ctr"/>
                      <a:r>
                        <a:rPr lang="en-US" sz="1800" b="1" i="0" u="none" strike="noStrike" cap="none" dirty="0">
                          <a:solidFill>
                            <a:schemeClr val="dk1"/>
                          </a:solidFill>
                          <a:effectLst/>
                          <a:sym typeface="Arial"/>
                        </a:rPr>
                        <a:t>BREAK</a:t>
                      </a:r>
                      <a:endParaRPr lang="en-IE" sz="1400" b="1" i="0" dirty="0"/>
                    </a:p>
                  </a:txBody>
                  <a:tcPr/>
                </a:tc>
                <a:extLst>
                  <a:ext uri="{0D108BD9-81ED-4DB2-BD59-A6C34878D82A}">
                    <a16:rowId xmlns:a16="http://schemas.microsoft.com/office/drawing/2014/main" val="10002"/>
                  </a:ext>
                </a:extLst>
              </a:tr>
              <a:tr h="468000">
                <a:tc>
                  <a:txBody>
                    <a:bodyPr/>
                    <a:lstStyle/>
                    <a:p>
                      <a:r>
                        <a:rPr lang="en-IE" sz="1800" b="1" dirty="0"/>
                        <a:t>14:40</a:t>
                      </a:r>
                    </a:p>
                  </a:txBody>
                  <a:tcPr/>
                </a:tc>
                <a:tc>
                  <a:txBody>
                    <a:bodyPr/>
                    <a:lstStyle/>
                    <a:p>
                      <a:pPr algn="ctr"/>
                      <a:r>
                        <a:rPr lang="en-US" sz="1800" b="0" u="none" strike="noStrike" cap="none" dirty="0" err="1">
                          <a:solidFill>
                            <a:schemeClr val="dk1"/>
                          </a:solidFill>
                          <a:effectLst/>
                          <a:sym typeface="Arial"/>
                        </a:rPr>
                        <a:t>Dask</a:t>
                      </a:r>
                      <a:r>
                        <a:rPr lang="en-US" sz="1800" b="0" u="none" strike="noStrike" cap="none" dirty="0">
                          <a:solidFill>
                            <a:schemeClr val="dk1"/>
                          </a:solidFill>
                          <a:effectLst/>
                          <a:sym typeface="Arial"/>
                        </a:rPr>
                        <a:t> Array</a:t>
                      </a:r>
                      <a:endParaRPr lang="en-IE" sz="1800" b="0" dirty="0"/>
                    </a:p>
                  </a:txBody>
                  <a:tcPr/>
                </a:tc>
                <a:extLst>
                  <a:ext uri="{0D108BD9-81ED-4DB2-BD59-A6C34878D82A}">
                    <a16:rowId xmlns:a16="http://schemas.microsoft.com/office/drawing/2014/main" val="10003"/>
                  </a:ext>
                </a:extLst>
              </a:tr>
              <a:tr h="468000">
                <a:tc>
                  <a:txBody>
                    <a:bodyPr/>
                    <a:lstStyle/>
                    <a:p>
                      <a:r>
                        <a:rPr lang="en-IE" sz="1800" b="1" dirty="0"/>
                        <a:t>15:30</a:t>
                      </a:r>
                    </a:p>
                  </a:txBody>
                  <a:tcPr/>
                </a:tc>
                <a:tc>
                  <a:txBody>
                    <a:bodyPr/>
                    <a:lstStyle/>
                    <a:p>
                      <a:pPr algn="ctr"/>
                      <a:r>
                        <a:rPr lang="en-IE" sz="1800" b="0" dirty="0" err="1"/>
                        <a:t>Dask</a:t>
                      </a:r>
                      <a:r>
                        <a:rPr lang="en-IE" sz="1800" b="0" dirty="0"/>
                        <a:t> MPI</a:t>
                      </a:r>
                      <a:endParaRPr lang="en-IE" sz="1800" b="0" i="1" dirty="0"/>
                    </a:p>
                  </a:txBody>
                  <a:tcPr/>
                </a:tc>
                <a:extLst>
                  <a:ext uri="{0D108BD9-81ED-4DB2-BD59-A6C34878D82A}">
                    <a16:rowId xmlns:a16="http://schemas.microsoft.com/office/drawing/2014/main" val="10004"/>
                  </a:ext>
                </a:extLst>
              </a:tr>
              <a:tr h="468000">
                <a:tc>
                  <a:txBody>
                    <a:bodyPr/>
                    <a:lstStyle/>
                    <a:p>
                      <a:r>
                        <a:rPr lang="en-IE" sz="1800" b="1" dirty="0"/>
                        <a:t>15:55</a:t>
                      </a:r>
                    </a:p>
                  </a:txBody>
                  <a:tcPr/>
                </a:tc>
                <a:tc>
                  <a:txBody>
                    <a:bodyPr/>
                    <a:lstStyle/>
                    <a:p>
                      <a:pPr algn="ctr"/>
                      <a:r>
                        <a:rPr lang="en-IE" sz="1800" b="1" i="0" dirty="0"/>
                        <a:t>BREAK</a:t>
                      </a:r>
                    </a:p>
                  </a:txBody>
                  <a:tcPr/>
                </a:tc>
                <a:extLst>
                  <a:ext uri="{0D108BD9-81ED-4DB2-BD59-A6C34878D82A}">
                    <a16:rowId xmlns:a16="http://schemas.microsoft.com/office/drawing/2014/main" val="1746587761"/>
                  </a:ext>
                </a:extLst>
              </a:tr>
              <a:tr h="468000">
                <a:tc>
                  <a:txBody>
                    <a:bodyPr/>
                    <a:lstStyle/>
                    <a:p>
                      <a:r>
                        <a:rPr lang="en-IE" sz="1800" b="1" dirty="0"/>
                        <a:t>16:00</a:t>
                      </a:r>
                    </a:p>
                  </a:txBody>
                  <a:tcPr/>
                </a:tc>
                <a:tc>
                  <a:txBody>
                    <a:bodyPr/>
                    <a:lstStyle/>
                    <a:p>
                      <a:pPr algn="ctr"/>
                      <a:r>
                        <a:rPr lang="en-IE" sz="1800" b="0" i="0" dirty="0" err="1"/>
                        <a:t>Dask</a:t>
                      </a:r>
                      <a:r>
                        <a:rPr lang="en-IE" sz="1800" b="0" i="0" dirty="0"/>
                        <a:t> GPU</a:t>
                      </a:r>
                    </a:p>
                  </a:txBody>
                  <a:tcPr/>
                </a:tc>
                <a:extLst>
                  <a:ext uri="{0D108BD9-81ED-4DB2-BD59-A6C34878D82A}">
                    <a16:rowId xmlns:a16="http://schemas.microsoft.com/office/drawing/2014/main" val="854343645"/>
                  </a:ext>
                </a:extLst>
              </a:tr>
              <a:tr h="468000">
                <a:tc>
                  <a:txBody>
                    <a:bodyPr/>
                    <a:lstStyle/>
                    <a:p>
                      <a:r>
                        <a:rPr lang="en-IE" sz="1800" b="1" dirty="0"/>
                        <a:t>16:45</a:t>
                      </a:r>
                    </a:p>
                  </a:txBody>
                  <a:tcPr/>
                </a:tc>
                <a:tc>
                  <a:txBody>
                    <a:bodyPr/>
                    <a:lstStyle/>
                    <a:p>
                      <a:pPr algn="ctr"/>
                      <a:r>
                        <a:rPr lang="en-IE" sz="1800" b="0" i="1" dirty="0"/>
                        <a:t>Session End</a:t>
                      </a:r>
                    </a:p>
                  </a:txBody>
                  <a:tcPr/>
                </a:tc>
                <a:extLst>
                  <a:ext uri="{0D108BD9-81ED-4DB2-BD59-A6C34878D82A}">
                    <a16:rowId xmlns:a16="http://schemas.microsoft.com/office/drawing/2014/main" val="552735086"/>
                  </a:ext>
                </a:extLst>
              </a:tr>
            </a:tbl>
          </a:graphicData>
        </a:graphic>
      </p:graphicFrame>
      <p:pic>
        <p:nvPicPr>
          <p:cNvPr id="5" name="Picture 4">
            <a:extLst>
              <a:ext uri="{FF2B5EF4-FFF2-40B4-BE49-F238E27FC236}">
                <a16:creationId xmlns:a16="http://schemas.microsoft.com/office/drawing/2014/main" id="{8FEADEAE-E248-4D44-9360-7AFD3C9C7433}"/>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32596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3"/>
          <p:cNvSpPr txBox="1">
            <a:spLocks noGrp="1"/>
          </p:cNvSpPr>
          <p:nvPr>
            <p:ph type="title"/>
          </p:nvPr>
        </p:nvSpPr>
        <p:spPr>
          <a:xfrm>
            <a:off x="2052685" y="110740"/>
            <a:ext cx="6154800" cy="652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86CD"/>
              </a:buClr>
              <a:buSzPts val="3600"/>
              <a:buNone/>
            </a:pPr>
            <a:r>
              <a:rPr lang="en-GB" dirty="0">
                <a:latin typeface="Calibri" panose="020F0502020204030204" pitchFamily="34" charset="0"/>
                <a:cs typeface="Calibri" panose="020F0502020204030204" pitchFamily="34" charset="0"/>
              </a:rPr>
              <a:t>Zen of Python</a:t>
            </a:r>
            <a:endParaRPr dirty="0">
              <a:latin typeface="Calibri" panose="020F0502020204030204" pitchFamily="34" charset="0"/>
              <a:cs typeface="Calibri" panose="020F0502020204030204" pitchFamily="34" charset="0"/>
            </a:endParaRPr>
          </a:p>
        </p:txBody>
      </p:sp>
      <p:sp>
        <p:nvSpPr>
          <p:cNvPr id="869" name="Google Shape;869;p3"/>
          <p:cNvSpPr txBox="1">
            <a:spLocks noGrp="1"/>
          </p:cNvSpPr>
          <p:nvPr>
            <p:ph type="body" idx="1"/>
          </p:nvPr>
        </p:nvSpPr>
        <p:spPr>
          <a:xfrm>
            <a:off x="412298" y="1144454"/>
            <a:ext cx="3648258" cy="3714264"/>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IE" sz="1400" dirty="0">
                <a:latin typeface="+mn-lt"/>
              </a:rPr>
              <a:t>Beautiful is better than ugly. </a:t>
            </a:r>
            <a:endParaRPr lang="en-IE" sz="1050" dirty="0">
              <a:latin typeface="+mn-lt"/>
            </a:endParaRPr>
          </a:p>
          <a:p>
            <a:pPr>
              <a:buFont typeface="Arial" panose="020B0604020202020204" pitchFamily="34" charset="0"/>
              <a:buChar char="•"/>
            </a:pPr>
            <a:r>
              <a:rPr lang="en-IE" sz="1400" dirty="0">
                <a:latin typeface="+mn-lt"/>
              </a:rPr>
              <a:t>Explicit is better than implicit. </a:t>
            </a:r>
            <a:endParaRPr lang="en-IE" sz="1050" dirty="0">
              <a:latin typeface="+mn-lt"/>
            </a:endParaRPr>
          </a:p>
          <a:p>
            <a:pPr>
              <a:buFont typeface="Arial" panose="020B0604020202020204" pitchFamily="34" charset="0"/>
              <a:buChar char="•"/>
            </a:pPr>
            <a:r>
              <a:rPr lang="en-IE" sz="1400" dirty="0">
                <a:latin typeface="+mn-lt"/>
              </a:rPr>
              <a:t>Simple is better than complex. </a:t>
            </a:r>
            <a:endParaRPr lang="en-IE" sz="1050" dirty="0">
              <a:latin typeface="+mn-lt"/>
            </a:endParaRPr>
          </a:p>
          <a:p>
            <a:pPr>
              <a:buFont typeface="Arial" panose="020B0604020202020204" pitchFamily="34" charset="0"/>
              <a:buChar char="•"/>
            </a:pPr>
            <a:r>
              <a:rPr lang="en-IE" sz="1400" dirty="0">
                <a:latin typeface="+mn-lt"/>
              </a:rPr>
              <a:t>Complex is better than complicated. </a:t>
            </a:r>
            <a:endParaRPr lang="en-IE" sz="1050" dirty="0">
              <a:latin typeface="+mn-lt"/>
            </a:endParaRPr>
          </a:p>
          <a:p>
            <a:pPr>
              <a:buFont typeface="Arial" panose="020B0604020202020204" pitchFamily="34" charset="0"/>
              <a:buChar char="•"/>
            </a:pPr>
            <a:r>
              <a:rPr lang="en-IE" sz="1400" dirty="0">
                <a:latin typeface="+mn-lt"/>
              </a:rPr>
              <a:t>Flat is better than nested. </a:t>
            </a:r>
            <a:endParaRPr lang="en-IE" sz="1050" dirty="0">
              <a:latin typeface="+mn-lt"/>
            </a:endParaRPr>
          </a:p>
          <a:p>
            <a:pPr>
              <a:buFont typeface="Arial" panose="020B0604020202020204" pitchFamily="34" charset="0"/>
              <a:buChar char="•"/>
            </a:pPr>
            <a:r>
              <a:rPr lang="en-IE" sz="1400" dirty="0">
                <a:latin typeface="+mn-lt"/>
              </a:rPr>
              <a:t>Sparse is better than dense. </a:t>
            </a:r>
            <a:endParaRPr lang="en-IE" sz="1050" dirty="0">
              <a:latin typeface="+mn-lt"/>
            </a:endParaRPr>
          </a:p>
          <a:p>
            <a:pPr>
              <a:buFont typeface="Arial" panose="020B0604020202020204" pitchFamily="34" charset="0"/>
              <a:buChar char="•"/>
            </a:pPr>
            <a:r>
              <a:rPr lang="en-IE" sz="1400" dirty="0">
                <a:latin typeface="+mn-lt"/>
              </a:rPr>
              <a:t>Readability counts. </a:t>
            </a:r>
            <a:endParaRPr lang="en-IE" sz="1050" dirty="0">
              <a:latin typeface="+mn-lt"/>
            </a:endParaRPr>
          </a:p>
          <a:p>
            <a:pPr>
              <a:buFont typeface="Arial" panose="020B0604020202020204" pitchFamily="34" charset="0"/>
              <a:buChar char="•"/>
            </a:pPr>
            <a:r>
              <a:rPr lang="en-IE" sz="1400" dirty="0">
                <a:latin typeface="+mn-lt"/>
              </a:rPr>
              <a:t>Special cases aren't special enough to break the rules.  </a:t>
            </a:r>
            <a:endParaRPr lang="en-IE" sz="1050" dirty="0">
              <a:latin typeface="+mn-lt"/>
            </a:endParaRPr>
          </a:p>
          <a:p>
            <a:pPr>
              <a:buFont typeface="Arial" panose="020B0604020202020204" pitchFamily="34" charset="0"/>
              <a:buChar char="•"/>
            </a:pPr>
            <a:r>
              <a:rPr lang="en-IE" sz="1400" dirty="0">
                <a:latin typeface="+mn-lt"/>
              </a:rPr>
              <a:t>Errors should never pass silently, unless explicitly silenced. </a:t>
            </a:r>
            <a:endParaRPr lang="en-IE" sz="1050" dirty="0">
              <a:latin typeface="+mn-lt"/>
            </a:endParaRPr>
          </a:p>
        </p:txBody>
      </p:sp>
      <p:sp>
        <p:nvSpPr>
          <p:cNvPr id="870" name="Google Shape;870;p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7</a:t>
            </a:fld>
            <a:endParaRPr/>
          </a:p>
        </p:txBody>
      </p:sp>
      <p:sp>
        <p:nvSpPr>
          <p:cNvPr id="6" name="Google Shape;869;p3">
            <a:extLst>
              <a:ext uri="{FF2B5EF4-FFF2-40B4-BE49-F238E27FC236}">
                <a16:creationId xmlns:a16="http://schemas.microsoft.com/office/drawing/2014/main" id="{3350DA18-D9E8-5149-98BA-48CE67FA8840}"/>
              </a:ext>
            </a:extLst>
          </p:cNvPr>
          <p:cNvSpPr txBox="1">
            <a:spLocks/>
          </p:cNvSpPr>
          <p:nvPr/>
        </p:nvSpPr>
        <p:spPr>
          <a:xfrm>
            <a:off x="3936569" y="1144454"/>
            <a:ext cx="3580109" cy="24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a:buFont typeface="Arial" panose="020B0604020202020204" pitchFamily="34" charset="0"/>
              <a:buChar char="•"/>
            </a:pPr>
            <a:r>
              <a:rPr lang="en-IE" sz="1400" dirty="0">
                <a:latin typeface="+mn-lt"/>
              </a:rPr>
              <a:t>In the face of ambiguity, refuse the temptation to guess. </a:t>
            </a:r>
            <a:endParaRPr lang="en-IE" sz="1050" dirty="0">
              <a:latin typeface="+mn-lt"/>
            </a:endParaRPr>
          </a:p>
          <a:p>
            <a:pPr>
              <a:buFont typeface="Arial" panose="020B0604020202020204" pitchFamily="34" charset="0"/>
              <a:buChar char="•"/>
            </a:pPr>
            <a:r>
              <a:rPr lang="en-IE" sz="1400" dirty="0">
                <a:latin typeface="+mn-lt"/>
              </a:rPr>
              <a:t>There should be one—and preferably only one—obvious way to do it. </a:t>
            </a:r>
            <a:endParaRPr lang="en-IE" sz="1050" dirty="0">
              <a:latin typeface="+mn-lt"/>
            </a:endParaRPr>
          </a:p>
          <a:p>
            <a:pPr>
              <a:buFont typeface="Arial" panose="020B0604020202020204" pitchFamily="34" charset="0"/>
              <a:buChar char="•"/>
            </a:pPr>
            <a:r>
              <a:rPr lang="en-IE" sz="1400" dirty="0">
                <a:latin typeface="+mn-lt"/>
              </a:rPr>
              <a:t>Although that way may not be obvious at first unless you're Dutch. </a:t>
            </a:r>
            <a:endParaRPr lang="en-IE" sz="1050" dirty="0">
              <a:latin typeface="+mn-lt"/>
            </a:endParaRPr>
          </a:p>
          <a:p>
            <a:pPr>
              <a:buFont typeface="Arial" panose="020B0604020202020204" pitchFamily="34" charset="0"/>
              <a:buChar char="•"/>
            </a:pPr>
            <a:r>
              <a:rPr lang="en-IE" sz="1400" dirty="0">
                <a:latin typeface="+mn-lt"/>
              </a:rPr>
              <a:t>Now is better than never. Although never is often better than </a:t>
            </a:r>
            <a:r>
              <a:rPr lang="en-IE" sz="1400" i="1" dirty="0">
                <a:latin typeface="+mn-lt"/>
              </a:rPr>
              <a:t>right </a:t>
            </a:r>
            <a:r>
              <a:rPr lang="en-IE" sz="1400" dirty="0">
                <a:latin typeface="+mn-lt"/>
              </a:rPr>
              <a:t>now. </a:t>
            </a:r>
            <a:endParaRPr lang="en-IE" sz="1050" dirty="0">
              <a:latin typeface="+mn-lt"/>
            </a:endParaRPr>
          </a:p>
          <a:p>
            <a:pPr>
              <a:buFont typeface="Arial" panose="020B0604020202020204" pitchFamily="34" charset="0"/>
              <a:buChar char="•"/>
            </a:pPr>
            <a:r>
              <a:rPr lang="en-IE" sz="1400" dirty="0">
                <a:latin typeface="+mn-lt"/>
              </a:rPr>
              <a:t>If the implementation is hard to explain, it's a bad idea. </a:t>
            </a:r>
          </a:p>
          <a:p>
            <a:pPr>
              <a:buFont typeface="Arial" panose="020B0604020202020204" pitchFamily="34" charset="0"/>
              <a:buChar char="•"/>
            </a:pPr>
            <a:r>
              <a:rPr lang="en-IE" sz="1400" dirty="0">
                <a:latin typeface="+mn-lt"/>
              </a:rPr>
              <a:t>Namespaces are one honking great idea – lets do more of those</a:t>
            </a:r>
          </a:p>
        </p:txBody>
      </p:sp>
      <p:pic>
        <p:nvPicPr>
          <p:cNvPr id="8" name="Picture 7">
            <a:extLst>
              <a:ext uri="{FF2B5EF4-FFF2-40B4-BE49-F238E27FC236}">
                <a16:creationId xmlns:a16="http://schemas.microsoft.com/office/drawing/2014/main" id="{4F768BD5-0FE6-A640-B0E4-5148F9426255}"/>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154517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2"/>
          <p:cNvSpPr txBox="1">
            <a:spLocks noGrp="1"/>
          </p:cNvSpPr>
          <p:nvPr>
            <p:ph type="title"/>
          </p:nvPr>
        </p:nvSpPr>
        <p:spPr>
          <a:xfrm>
            <a:off x="2020807" y="-101736"/>
            <a:ext cx="4141800" cy="857400"/>
          </a:xfrm>
          <a:prstGeom prst="rect">
            <a:avLst/>
          </a:prstGeom>
          <a:noFill/>
          <a:ln>
            <a:noFill/>
          </a:ln>
        </p:spPr>
        <p:txBody>
          <a:bodyPr spcFirstLastPara="1" wrap="square" lIns="91425" tIns="91425" rIns="91425" bIns="91425" anchor="b" anchorCtr="0">
            <a:noAutofit/>
          </a:bodyPr>
          <a:lstStyle/>
          <a:p>
            <a:r>
              <a:rPr lang="en-IE" dirty="0">
                <a:highlight>
                  <a:srgbClr val="FFFFFF"/>
                </a:highlight>
                <a:latin typeface="Calibri" panose="020F0502020204030204" pitchFamily="34" charset="0"/>
                <a:cs typeface="Calibri" panose="020F0502020204030204" pitchFamily="34" charset="0"/>
              </a:rPr>
              <a:t>Python Overview </a:t>
            </a:r>
            <a:endParaRPr lang="en-IE" sz="2400" dirty="0">
              <a:highlight>
                <a:srgbClr val="FFFFFF"/>
              </a:highlight>
              <a:latin typeface="Calibri" panose="020F0502020204030204" pitchFamily="34" charset="0"/>
              <a:cs typeface="Calibri" panose="020F0502020204030204" pitchFamily="34" charset="0"/>
            </a:endParaRPr>
          </a:p>
        </p:txBody>
      </p:sp>
      <p:sp>
        <p:nvSpPr>
          <p:cNvPr id="861" name="Google Shape;861;p2"/>
          <p:cNvSpPr txBox="1">
            <a:spLocks noGrp="1"/>
          </p:cNvSpPr>
          <p:nvPr>
            <p:ph type="body" idx="1"/>
          </p:nvPr>
        </p:nvSpPr>
        <p:spPr>
          <a:xfrm>
            <a:off x="711157" y="962617"/>
            <a:ext cx="6761100" cy="3510600"/>
          </a:xfrm>
          <a:prstGeom prst="rect">
            <a:avLst/>
          </a:prstGeom>
          <a:noFill/>
          <a:ln>
            <a:noFill/>
          </a:ln>
        </p:spPr>
        <p:txBody>
          <a:bodyPr spcFirstLastPara="1" wrap="square" lIns="91425" tIns="91425" rIns="91425" bIns="91425" anchor="t" anchorCtr="0">
            <a:noAutofit/>
          </a:bodyPr>
          <a:lstStyle/>
          <a:p>
            <a:pPr>
              <a:buFont typeface="Wingdings" pitchFamily="2" charset="2"/>
              <a:buChar char="§"/>
            </a:pPr>
            <a:r>
              <a:rPr lang="en-IE" sz="2000" dirty="0">
                <a:highlight>
                  <a:srgbClr val="FFFFFF"/>
                </a:highlight>
                <a:latin typeface="+mn-lt"/>
                <a:cs typeface="Calibri" panose="020F0502020204030204" pitchFamily="34" charset="0"/>
              </a:rPr>
              <a:t>Python is an interpreted, high-level and general-purpose programming language</a:t>
            </a:r>
          </a:p>
          <a:p>
            <a:pPr lvl="1">
              <a:buFont typeface="Wingdings" pitchFamily="2" charset="2"/>
              <a:buChar char="§"/>
            </a:pPr>
            <a:r>
              <a:rPr lang="en-IE" sz="1600" dirty="0">
                <a:highlight>
                  <a:srgbClr val="FFFFFF"/>
                </a:highlight>
                <a:latin typeface="+mn-lt"/>
                <a:cs typeface="Calibri" panose="020F0502020204030204" pitchFamily="34" charset="0"/>
              </a:rPr>
              <a:t>Emphasis on code readability with use of significant whitespace</a:t>
            </a:r>
          </a:p>
          <a:p>
            <a:pPr lvl="1">
              <a:buFont typeface="Wingdings" pitchFamily="2" charset="2"/>
              <a:buChar char="§"/>
            </a:pPr>
            <a:r>
              <a:rPr lang="en-IE" sz="1600" dirty="0">
                <a:highlight>
                  <a:srgbClr val="FFFFFF"/>
                </a:highlight>
                <a:latin typeface="+mn-lt"/>
                <a:cs typeface="Calibri" panose="020F0502020204030204" pitchFamily="34" charset="0"/>
              </a:rPr>
              <a:t>Object oriented and language constructs approach promote clear and logical code writing </a:t>
            </a:r>
            <a:endParaRPr lang="en-IE" sz="1100" dirty="0">
              <a:highlight>
                <a:srgbClr val="FFFFFF"/>
              </a:highlight>
              <a:latin typeface="+mn-lt"/>
              <a:cs typeface="Calibri" panose="020F0502020204030204" pitchFamily="34" charset="0"/>
            </a:endParaRPr>
          </a:p>
          <a:p>
            <a:pPr>
              <a:buFont typeface="Wingdings" pitchFamily="2" charset="2"/>
              <a:buChar char="§"/>
            </a:pPr>
            <a:r>
              <a:rPr lang="en-IE" sz="2000" dirty="0">
                <a:highlight>
                  <a:srgbClr val="FFFFFF"/>
                </a:highlight>
                <a:latin typeface="+mn-lt"/>
                <a:cs typeface="Calibri" panose="020F0502020204030204" pitchFamily="34" charset="0"/>
              </a:rPr>
              <a:t>Objects are dynamic – can create objects that are non-static </a:t>
            </a:r>
            <a:endParaRPr lang="en-IE" sz="1400" dirty="0">
              <a:highlight>
                <a:srgbClr val="FFFFFF"/>
              </a:highlight>
              <a:latin typeface="+mn-lt"/>
              <a:cs typeface="Calibri" panose="020F0502020204030204" pitchFamily="34" charset="0"/>
            </a:endParaRPr>
          </a:p>
          <a:p>
            <a:pPr>
              <a:buFont typeface="Wingdings" pitchFamily="2" charset="2"/>
              <a:buChar char="§"/>
            </a:pPr>
            <a:r>
              <a:rPr lang="en-IE" sz="2000" dirty="0">
                <a:highlight>
                  <a:srgbClr val="FFFFFF"/>
                </a:highlight>
                <a:latin typeface="+mn-lt"/>
                <a:cs typeface="Calibri" panose="020F0502020204030204" pitchFamily="34" charset="0"/>
              </a:rPr>
              <a:t>Operations can be overloaded </a:t>
            </a:r>
            <a:endParaRPr lang="en-IE" sz="1400" dirty="0">
              <a:highlight>
                <a:srgbClr val="FFFFFF"/>
              </a:highlight>
              <a:latin typeface="+mn-lt"/>
              <a:cs typeface="Calibri" panose="020F0502020204030204" pitchFamily="34" charset="0"/>
            </a:endParaRPr>
          </a:p>
          <a:p>
            <a:pPr>
              <a:buFont typeface="Wingdings" pitchFamily="2" charset="2"/>
              <a:buChar char="§"/>
            </a:pPr>
            <a:r>
              <a:rPr lang="en-IE" sz="2000" dirty="0">
                <a:highlight>
                  <a:srgbClr val="FFFFFF"/>
                </a:highlight>
                <a:latin typeface="+mn-lt"/>
                <a:cs typeface="Calibri" panose="020F0502020204030204" pitchFamily="34" charset="0"/>
              </a:rPr>
              <a:t>Highly flexible – as close to ‘English’ as coding can get </a:t>
            </a:r>
            <a:endParaRPr lang="en-IE" sz="1400" dirty="0">
              <a:effectLst/>
              <a:highlight>
                <a:srgbClr val="FFFFFF"/>
              </a:highlight>
              <a:latin typeface="+mn-lt"/>
              <a:cs typeface="Calibri" panose="020F0502020204030204" pitchFamily="34" charset="0"/>
            </a:endParaRPr>
          </a:p>
        </p:txBody>
      </p:sp>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8</a:t>
            </a:fld>
            <a:endParaRPr/>
          </a:p>
        </p:txBody>
      </p:sp>
      <p:pic>
        <p:nvPicPr>
          <p:cNvPr id="7" name="Picture 6">
            <a:extLst>
              <a:ext uri="{FF2B5EF4-FFF2-40B4-BE49-F238E27FC236}">
                <a16:creationId xmlns:a16="http://schemas.microsoft.com/office/drawing/2014/main" id="{D8DAB6DA-DEB4-E145-939A-FF7FF5451DE8}"/>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414271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Google Shape;862;p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en-GB"/>
              <a:t>9</a:t>
            </a:fld>
            <a:endParaRPr/>
          </a:p>
        </p:txBody>
      </p:sp>
      <p:cxnSp>
        <p:nvCxnSpPr>
          <p:cNvPr id="4" name="Straight Arrow Connector 3">
            <a:extLst>
              <a:ext uri="{FF2B5EF4-FFF2-40B4-BE49-F238E27FC236}">
                <a16:creationId xmlns:a16="http://schemas.microsoft.com/office/drawing/2014/main" id="{FC432DD9-CD07-D143-A7B4-15E34FAB802D}"/>
              </a:ext>
            </a:extLst>
          </p:cNvPr>
          <p:cNvCxnSpPr/>
          <p:nvPr/>
        </p:nvCxnSpPr>
        <p:spPr>
          <a:xfrm>
            <a:off x="640231" y="1208868"/>
            <a:ext cx="646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F3C38510-78E5-B34D-B62B-F2A1FE701B2B}"/>
              </a:ext>
            </a:extLst>
          </p:cNvPr>
          <p:cNvSpPr/>
          <p:nvPr/>
        </p:nvSpPr>
        <p:spPr>
          <a:xfrm>
            <a:off x="1286360" y="1146874"/>
            <a:ext cx="1286360" cy="5424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0010011101101101011001</a:t>
            </a:r>
          </a:p>
        </p:txBody>
      </p:sp>
      <p:sp>
        <p:nvSpPr>
          <p:cNvPr id="11" name="TextBox 10">
            <a:extLst>
              <a:ext uri="{FF2B5EF4-FFF2-40B4-BE49-F238E27FC236}">
                <a16:creationId xmlns:a16="http://schemas.microsoft.com/office/drawing/2014/main" id="{37734071-FC84-3A43-821F-F7EFDBE335DF}"/>
              </a:ext>
            </a:extLst>
          </p:cNvPr>
          <p:cNvSpPr txBox="1"/>
          <p:nvPr/>
        </p:nvSpPr>
        <p:spPr>
          <a:xfrm>
            <a:off x="333214" y="1061634"/>
            <a:ext cx="6950989" cy="307777"/>
          </a:xfrm>
          <a:prstGeom prst="rect">
            <a:avLst/>
          </a:prstGeom>
          <a:noFill/>
        </p:spPr>
        <p:txBody>
          <a:bodyPr wrap="square" rtlCol="0">
            <a:spAutoFit/>
          </a:bodyPr>
          <a:lstStyle/>
          <a:p>
            <a:r>
              <a:rPr lang="en-US" dirty="0">
                <a:latin typeface="Courier" pitchFamily="2" charset="0"/>
              </a:rPr>
              <a:t>a		     (ref = 2) 	a = </a:t>
            </a:r>
            <a:r>
              <a:rPr lang="en-US" dirty="0" err="1">
                <a:latin typeface="Courier" pitchFamily="2" charset="0"/>
              </a:rPr>
              <a:t>np.random.random</a:t>
            </a:r>
            <a:r>
              <a:rPr lang="en-US" dirty="0">
                <a:latin typeface="Courier" pitchFamily="2" charset="0"/>
              </a:rPr>
              <a:t>(x)</a:t>
            </a:r>
          </a:p>
        </p:txBody>
      </p:sp>
      <p:sp>
        <p:nvSpPr>
          <p:cNvPr id="14" name="Google Shape;860;p2">
            <a:extLst>
              <a:ext uri="{FF2B5EF4-FFF2-40B4-BE49-F238E27FC236}">
                <a16:creationId xmlns:a16="http://schemas.microsoft.com/office/drawing/2014/main" id="{51E8ACBF-A3D1-4C49-B861-FC8257005B5C}"/>
              </a:ext>
            </a:extLst>
          </p:cNvPr>
          <p:cNvSpPr txBox="1">
            <a:spLocks noGrp="1"/>
          </p:cNvSpPr>
          <p:nvPr>
            <p:ph type="title"/>
          </p:nvPr>
        </p:nvSpPr>
        <p:spPr>
          <a:xfrm>
            <a:off x="1869753" y="77954"/>
            <a:ext cx="6395217" cy="663055"/>
          </a:xfrm>
          <a:prstGeom prst="rect">
            <a:avLst/>
          </a:prstGeom>
          <a:noFill/>
          <a:ln>
            <a:noFill/>
          </a:ln>
        </p:spPr>
        <p:txBody>
          <a:bodyPr spcFirstLastPara="1" wrap="square" lIns="91425" tIns="91425" rIns="91425" bIns="91425" anchor="b" anchorCtr="0">
            <a:noAutofit/>
          </a:bodyPr>
          <a:lstStyle/>
          <a:p>
            <a:r>
              <a:rPr lang="en-IE" sz="2800" dirty="0">
                <a:highlight>
                  <a:srgbClr val="FFFFFF"/>
                </a:highlight>
                <a:latin typeface="Calibri" panose="020F0502020204030204" pitchFamily="34" charset="0"/>
                <a:cs typeface="Calibri" panose="020F0502020204030204" pitchFamily="34" charset="0"/>
              </a:rPr>
              <a:t>Reference counting &amp; garbage collection</a:t>
            </a:r>
            <a:endParaRPr lang="en-IE" sz="1800" dirty="0">
              <a:highlight>
                <a:srgbClr val="FFFFFF"/>
              </a:highlight>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193BF869-724E-AF44-BEBB-70449A6DF1CB}"/>
              </a:ext>
            </a:extLst>
          </p:cNvPr>
          <p:cNvPicPr>
            <a:picLocks noChangeAspect="1"/>
          </p:cNvPicPr>
          <p:nvPr/>
        </p:nvPicPr>
        <p:blipFill rotWithShape="1">
          <a:blip r:embed="rId3">
            <a:clrChange>
              <a:clrFrom>
                <a:srgbClr val="FFFFFF"/>
              </a:clrFrom>
              <a:clrTo>
                <a:srgbClr val="FFFFFF">
                  <a:alpha val="0"/>
                </a:srgbClr>
              </a:clrTo>
            </a:clrChange>
            <a:alphaModFix/>
          </a:blip>
          <a:srcRect l="10566" t="40704" r="9737" b="36441"/>
          <a:stretch/>
        </p:blipFill>
        <p:spPr>
          <a:xfrm>
            <a:off x="91531" y="181865"/>
            <a:ext cx="1778222" cy="509951"/>
          </a:xfrm>
          <a:prstGeom prst="rect">
            <a:avLst/>
          </a:prstGeom>
        </p:spPr>
      </p:pic>
    </p:spTree>
    <p:extLst>
      <p:ext uri="{BB962C8B-B14F-4D97-AF65-F5344CB8AC3E}">
        <p14:creationId xmlns:p14="http://schemas.microsoft.com/office/powerpoint/2010/main" val="1303788395"/>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17128</TotalTime>
  <Words>2397</Words>
  <Application>Microsoft Macintosh PowerPoint</Application>
  <PresentationFormat>On-screen Show (16:9)</PresentationFormat>
  <Paragraphs>209</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Courier</vt:lpstr>
      <vt:lpstr>Dosis Light</vt:lpstr>
      <vt:lpstr>Titillium Web Light</vt:lpstr>
      <vt:lpstr>Wingdings</vt:lpstr>
      <vt:lpstr>Mowbray template</vt:lpstr>
      <vt:lpstr>Simple Light</vt:lpstr>
      <vt:lpstr>PYTHON IN HIGH-PERFORMANCE COMPUTING</vt:lpstr>
      <vt:lpstr>PRACE – Partnership for Advanced Computing in Europe</vt:lpstr>
      <vt:lpstr>PowerPoint Presentation</vt:lpstr>
      <vt:lpstr>Schedule – Day 1</vt:lpstr>
      <vt:lpstr>Schedule – Day 2</vt:lpstr>
      <vt:lpstr>Schedule – Day 3</vt:lpstr>
      <vt:lpstr>Zen of Python</vt:lpstr>
      <vt:lpstr>Python Overview </vt:lpstr>
      <vt:lpstr>Reference counting &amp; garbage collection</vt:lpstr>
      <vt:lpstr>Reference counting &amp; garbage collection</vt:lpstr>
      <vt:lpstr>Reference counting &amp; garbage collection</vt:lpstr>
      <vt:lpstr>PowerPoint Presentation</vt:lpstr>
      <vt:lpstr>PowerPoint Presentation</vt:lpstr>
      <vt:lpstr>Reference counting &amp; garbage collection</vt:lpstr>
      <vt:lpstr>Global Interpreter Lock (GIL) in CPython</vt:lpstr>
      <vt:lpstr>Parallelisation Strategies for Python</vt:lpstr>
      <vt:lpstr>Setting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HIGH-PERFORMANCE COMPUTING</dc:title>
  <cp:lastModifiedBy>Christopher Werner</cp:lastModifiedBy>
  <cp:revision>11</cp:revision>
  <dcterms:modified xsi:type="dcterms:W3CDTF">2022-05-11T10:05:16Z</dcterms:modified>
</cp:coreProperties>
</file>