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305" r:id="rId2"/>
    <p:sldId id="383" r:id="rId3"/>
    <p:sldId id="384" r:id="rId4"/>
    <p:sldId id="385" r:id="rId5"/>
    <p:sldId id="386" r:id="rId6"/>
    <p:sldId id="387" r:id="rId7"/>
    <p:sldId id="3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828"/>
    <a:srgbClr val="A6CC59"/>
    <a:srgbClr val="1FE3FF"/>
    <a:srgbClr val="161249"/>
    <a:srgbClr val="E3B217"/>
    <a:srgbClr val="B29A70"/>
    <a:srgbClr val="6C6BB1"/>
    <a:srgbClr val="345C4D"/>
    <a:srgbClr val="C16669"/>
    <a:srgbClr val="88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E1F491-1007-4831-88AB-57A56DEAF0B2}">
  <a:tblStyle styleId="{7EE1F491-1007-4831-88AB-57A56DEAF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 autoAdjust="0"/>
    <p:restoredTop sz="89869"/>
  </p:normalViewPr>
  <p:slideViewPr>
    <p:cSldViewPr snapToObjects="1">
      <p:cViewPr varScale="1">
        <p:scale>
          <a:sx n="123" d="100"/>
          <a:sy n="123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340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CD"/>
              </a:buClr>
              <a:buSzPts val="4800"/>
              <a:buNone/>
              <a:defRPr sz="4800">
                <a:solidFill>
                  <a:srgbClr val="0086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6CD"/>
              </a:buClr>
              <a:buSzPts val="3600"/>
              <a:buNone/>
              <a:defRPr>
                <a:solidFill>
                  <a:srgbClr val="0086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11560" y="2571750"/>
            <a:ext cx="568863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500" dirty="0" err="1">
                <a:latin typeface="Dubai" charset="0"/>
                <a:ea typeface="Dubai" charset="0"/>
                <a:cs typeface="Dubai" charset="0"/>
              </a:rPr>
              <a:t>QuantEx</a:t>
            </a:r>
            <a:r>
              <a:rPr lang="en-US" sz="3500" dirty="0">
                <a:latin typeface="Dubai" charset="0"/>
                <a:ea typeface="Dubai" charset="0"/>
                <a:cs typeface="Dubai" charset="0"/>
              </a:rPr>
              <a:t> : Project Kick-Off</a:t>
            </a:r>
            <a:br>
              <a:rPr lang="en-US" sz="3500" dirty="0">
                <a:latin typeface="Dubai" charset="0"/>
                <a:ea typeface="Dubai" charset="0"/>
                <a:cs typeface="Dubai" charset="0"/>
              </a:rPr>
            </a:br>
            <a:r>
              <a:rPr lang="en-IE" sz="1800" dirty="0"/>
              <a:t>Efficient Quantum Circuit Simulation on </a:t>
            </a:r>
            <a:r>
              <a:rPr lang="en-IE" sz="1800" dirty="0" err="1"/>
              <a:t>Exascale</a:t>
            </a:r>
            <a:r>
              <a:rPr lang="en-IE" sz="1800" dirty="0"/>
              <a:t> Systems </a:t>
            </a:r>
            <a:br>
              <a:rPr lang="en-IE" sz="1800" dirty="0"/>
            </a:br>
            <a:r>
              <a:rPr lang="en-US" sz="1400" dirty="0">
                <a:latin typeface="Dubai" charset="0"/>
                <a:ea typeface="Dubai" charset="0"/>
                <a:cs typeface="Dubai" charset="0"/>
              </a:rPr>
              <a:t>January 2020</a:t>
            </a:r>
            <a:endParaRPr sz="1400" dirty="0">
              <a:latin typeface="Dubai" charset="0"/>
              <a:ea typeface="Dubai" charset="0"/>
              <a:cs typeface="Duba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713747" cy="12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Context PRACE 6IP WP8</a:t>
            </a:r>
          </a:p>
          <a:p>
            <a:r>
              <a:rPr lang="en-IE" dirty="0"/>
              <a:t>Staffing</a:t>
            </a:r>
          </a:p>
          <a:p>
            <a:r>
              <a:rPr lang="en-IE" dirty="0"/>
              <a:t>Timeline</a:t>
            </a:r>
          </a:p>
          <a:p>
            <a:r>
              <a:rPr lang="en-IE" dirty="0"/>
              <a:t>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PRACE 6IP-WP8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sz="1400" dirty="0"/>
              <a:t>Objectives:</a:t>
            </a:r>
          </a:p>
          <a:p>
            <a:pPr lvl="1"/>
            <a:r>
              <a:rPr lang="en-GB" sz="1400" dirty="0"/>
              <a:t>Deliver solutions in the form of </a:t>
            </a:r>
            <a:r>
              <a:rPr lang="en-GB" sz="1400" b="1" dirty="0"/>
              <a:t>high quality</a:t>
            </a:r>
            <a:r>
              <a:rPr lang="en-GB" sz="1400" dirty="0"/>
              <a:t>, </a:t>
            </a:r>
            <a:r>
              <a:rPr lang="en-GB" sz="1400" b="1" dirty="0"/>
              <a:t>transversal software </a:t>
            </a:r>
            <a:r>
              <a:rPr lang="en-GB" sz="1400" dirty="0"/>
              <a:t>that address challenges posed by the rapidly changing HPC pre-</a:t>
            </a:r>
            <a:r>
              <a:rPr lang="en-GB" sz="1400" dirty="0" err="1"/>
              <a:t>Exascale</a:t>
            </a:r>
            <a:r>
              <a:rPr lang="en-GB" sz="1400" dirty="0"/>
              <a:t> landscape to HPC users and scientific communities. </a:t>
            </a:r>
            <a:endParaRPr lang="en-IE" sz="1400" dirty="0"/>
          </a:p>
          <a:p>
            <a:pPr lvl="1"/>
            <a:r>
              <a:rPr lang="en-GB" sz="1400" dirty="0"/>
              <a:t>Advance strategic projects, selected in a transparent and competitive process, that require a long-term and significant dedicated effort. </a:t>
            </a:r>
            <a:endParaRPr lang="en-IE" sz="1400" dirty="0"/>
          </a:p>
          <a:p>
            <a:pPr lvl="1"/>
            <a:r>
              <a:rPr lang="en-GB" sz="1400" dirty="0"/>
              <a:t>Allow for</a:t>
            </a:r>
            <a:r>
              <a:rPr lang="en-GB" sz="1400" b="1" dirty="0"/>
              <a:t> disruptive approaches </a:t>
            </a:r>
            <a:r>
              <a:rPr lang="en-GB" sz="1400" dirty="0"/>
              <a:t>to modernize HPC software, leveraging of software technologies adopted, developed, and maintained by the big players in IT</a:t>
            </a:r>
          </a:p>
          <a:p>
            <a:r>
              <a:rPr lang="en-GB" sz="1400" dirty="0"/>
              <a:t>10 Projects funded: Initial eight started mid 2019, final two January 2020</a:t>
            </a:r>
          </a:p>
          <a:p>
            <a:r>
              <a:rPr lang="en-GB" sz="1400" dirty="0"/>
              <a:t>Key Performance Indicators (draft)</a:t>
            </a:r>
          </a:p>
          <a:p>
            <a:pPr lvl="1"/>
            <a:r>
              <a:rPr lang="en-GB" sz="1400" dirty="0"/>
              <a:t>Percentage of projects that release software</a:t>
            </a:r>
          </a:p>
          <a:p>
            <a:pPr lvl="1"/>
            <a:r>
              <a:rPr lang="en-GB" sz="1400" dirty="0"/>
              <a:t>Percentage of projects that run codes efficiently on pre exa-scale machines</a:t>
            </a:r>
          </a:p>
          <a:p>
            <a:pPr lvl="1"/>
            <a:r>
              <a:rPr lang="en-GB" sz="1400" dirty="0"/>
              <a:t>Percentage of projects that are </a:t>
            </a:r>
            <a:r>
              <a:rPr lang="en-US" sz="1400" dirty="0"/>
              <a:t>adopted by scientists</a:t>
            </a:r>
            <a:endParaRPr lang="en-IE" sz="1400" dirty="0"/>
          </a:p>
          <a:p>
            <a:endParaRPr lang="en-I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Staffing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sz="2000" dirty="0"/>
              <a:t>Project is 22 months and 66 PM: 3 FTE (2 at ICHEC and 1 at LRZ)</a:t>
            </a:r>
          </a:p>
          <a:p>
            <a:r>
              <a:rPr lang="en-IE" sz="2000" dirty="0"/>
              <a:t>Current estimates:</a:t>
            </a:r>
          </a:p>
          <a:p>
            <a:pPr lvl="1"/>
            <a:r>
              <a:rPr lang="en-IE" sz="2000" dirty="0"/>
              <a:t>January to March: 0.93 – 1.33 FTE</a:t>
            </a:r>
          </a:p>
          <a:p>
            <a:pPr lvl="2"/>
            <a:r>
              <a:rPr lang="en-IE" sz="2000" dirty="0"/>
              <a:t>ICHEC: Niall 60-80%, Lee 0-20% ~ 60-100%</a:t>
            </a:r>
          </a:p>
          <a:p>
            <a:pPr lvl="2"/>
            <a:r>
              <a:rPr lang="en-IE" sz="2000" dirty="0"/>
              <a:t>LRZ: Luigi 33%</a:t>
            </a:r>
          </a:p>
          <a:p>
            <a:pPr lvl="1"/>
            <a:r>
              <a:rPr lang="en-IE" sz="2000" dirty="0"/>
              <a:t>March onwards: 3 FTE</a:t>
            </a:r>
          </a:p>
          <a:p>
            <a:pPr lvl="2"/>
            <a:r>
              <a:rPr lang="en-IE" sz="2000" dirty="0"/>
              <a:t>ICHEC: Niall 60%, Lee 40%, New hire 100%</a:t>
            </a:r>
          </a:p>
          <a:p>
            <a:pPr lvl="2"/>
            <a:r>
              <a:rPr lang="en-IE" sz="2000" dirty="0"/>
              <a:t>LRZ: New hire 100%</a:t>
            </a:r>
          </a:p>
          <a:p>
            <a:r>
              <a:rPr lang="en-IE" sz="2000" dirty="0"/>
              <a:t>Aim to make up 2-3 PM during busy times </a:t>
            </a:r>
          </a:p>
          <a:p>
            <a:pPr lvl="2"/>
            <a:endParaRPr lang="en-IE" sz="1400" dirty="0"/>
          </a:p>
          <a:p>
            <a:endParaRPr lang="en-I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737CB853-C8B9-9440-B6E3-879FCABE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56742"/>
            <a:ext cx="4032448" cy="14351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8D117-4CD5-C746-9959-C91B708B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836436"/>
            <a:ext cx="6221860" cy="29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M01-M03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80B93-FE98-C54B-B248-1798D5F7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648928"/>
            <a:ext cx="3730677" cy="252028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87977D7-EAC3-324E-8B58-72BFD696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3466795" cy="3510452"/>
          </a:xfrm>
        </p:spPr>
        <p:txBody>
          <a:bodyPr/>
          <a:lstStyle/>
          <a:p>
            <a:r>
              <a:rPr lang="en-IE" sz="1600" dirty="0"/>
              <a:t>Identify simple use cases</a:t>
            </a:r>
          </a:p>
          <a:p>
            <a:pPr lvl="1"/>
            <a:r>
              <a:rPr lang="en-IE" sz="1600" dirty="0"/>
              <a:t>Scripts which generate circuit descriptions QASM</a:t>
            </a:r>
          </a:p>
          <a:p>
            <a:r>
              <a:rPr lang="en-IE" sz="1600" dirty="0"/>
              <a:t>End to end prototype (write one to throw away)</a:t>
            </a:r>
          </a:p>
          <a:p>
            <a:r>
              <a:rPr lang="en-IE" sz="1600" dirty="0"/>
              <a:t>Evaluate available software:</a:t>
            </a:r>
          </a:p>
          <a:p>
            <a:pPr lvl="1"/>
            <a:r>
              <a:rPr lang="en-IE" sz="1600" dirty="0" err="1"/>
              <a:t>ExaTensor</a:t>
            </a:r>
            <a:endParaRPr lang="en-IE" sz="1600" dirty="0"/>
          </a:p>
          <a:p>
            <a:pPr lvl="1"/>
            <a:r>
              <a:rPr lang="en-IE" sz="1600" dirty="0"/>
              <a:t>TAL-SH</a:t>
            </a:r>
          </a:p>
          <a:p>
            <a:pPr lvl="1"/>
            <a:r>
              <a:rPr lang="en-IE" sz="1600" dirty="0"/>
              <a:t>CUTENSOR</a:t>
            </a:r>
          </a:p>
          <a:p>
            <a:pPr lvl="1"/>
            <a:r>
              <a:rPr lang="en-IE" sz="1600" dirty="0" err="1"/>
              <a:t>Qflex</a:t>
            </a:r>
            <a:endParaRPr lang="en-IE" sz="1600" dirty="0"/>
          </a:p>
          <a:p>
            <a:pPr lvl="1"/>
            <a:r>
              <a:rPr lang="en-IE" sz="1600" dirty="0" err="1"/>
              <a:t>Itensor</a:t>
            </a:r>
            <a:endParaRPr lang="en-IE" sz="1600" dirty="0"/>
          </a:p>
          <a:p>
            <a:pPr lvl="1"/>
            <a:r>
              <a:rPr lang="en-IE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831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sz="1800" dirty="0"/>
              <a:t>Gitlab for code and project management, central repository at ICHEC, mirror repository at LRZ and elsewhere as needed</a:t>
            </a:r>
          </a:p>
          <a:p>
            <a:r>
              <a:rPr lang="en-IE" sz="1800" dirty="0"/>
              <a:t>Class C project created at ICHEC to get access to resources, test account at LRZ and will watch for access to pre exa-scale machines</a:t>
            </a:r>
          </a:p>
          <a:p>
            <a:r>
              <a:rPr lang="en-IE" sz="1800" dirty="0"/>
              <a:t>Meeting every two weeks at initial project stages</a:t>
            </a:r>
          </a:p>
          <a:p>
            <a:r>
              <a:rPr lang="en-IE" sz="1800" dirty="0"/>
              <a:t>Face to face meeting to be arranged for April/May</a:t>
            </a:r>
          </a:p>
          <a:p>
            <a:r>
              <a:rPr lang="en-IE" sz="1800" dirty="0"/>
              <a:t>To arrange initial stakeholder/user meeting, suggestions for additional stakeholders welcome</a:t>
            </a:r>
          </a:p>
          <a:p>
            <a:r>
              <a:rPr lang="en-IE" sz="1800" dirty="0"/>
              <a:t>Slack group (if possible to add external members)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955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356</Words>
  <Application>Microsoft Macintosh PowerPoint</Application>
  <PresentationFormat>On-screen Show (16:9)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Dosis Light</vt:lpstr>
      <vt:lpstr>Dubai</vt:lpstr>
      <vt:lpstr>Titillium Web Light</vt:lpstr>
      <vt:lpstr>Mowbray template</vt:lpstr>
      <vt:lpstr>QuantEx : Project Kick-Off Efficient Quantum Circuit Simulation on Exascale Systems  January 2020</vt:lpstr>
      <vt:lpstr>Overview</vt:lpstr>
      <vt:lpstr>PRACE 6IP-WP8</vt:lpstr>
      <vt:lpstr>Staffing</vt:lpstr>
      <vt:lpstr>Timeline</vt:lpstr>
      <vt:lpstr>M01-M03 tasks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Moran, Niall</cp:lastModifiedBy>
  <cp:revision>234</cp:revision>
  <cp:lastPrinted>2018-07-31T15:55:09Z</cp:lastPrinted>
  <dcterms:modified xsi:type="dcterms:W3CDTF">2020-01-20T12:31:45Z</dcterms:modified>
</cp:coreProperties>
</file>