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4DE4-958F-4517-9C99-915F9B96515E}" type="datetimeFigureOut">
              <a:rPr lang="en-IE" smtClean="0"/>
              <a:t>18/02/2019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C43E-1B99-4D9F-97EB-114ED2CF8E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981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8C43E-1B99-4D9F-97EB-114ED2CF8EB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67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7" b="28000"/>
          <a:stretch/>
        </p:blipFill>
        <p:spPr>
          <a:xfrm>
            <a:off x="6583680" y="0"/>
            <a:ext cx="560832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20755" y="0"/>
            <a:ext cx="12212755" cy="6858000"/>
          </a:xfrm>
          <a:prstGeom prst="rect">
            <a:avLst/>
          </a:prstGeom>
          <a:gradFill flip="none" rotWithShape="1">
            <a:gsLst>
              <a:gs pos="25000">
                <a:schemeClr val="accent1">
                  <a:lumMod val="67000"/>
                </a:schemeClr>
              </a:gs>
              <a:gs pos="6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7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2396" y="6464459"/>
            <a:ext cx="2679032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Intel labs </a:t>
            </a:r>
          </a:p>
        </p:txBody>
      </p:sp>
    </p:spTree>
    <p:extLst>
      <p:ext uri="{BB962C8B-B14F-4D97-AF65-F5344CB8AC3E}">
        <p14:creationId xmlns:p14="http://schemas.microsoft.com/office/powerpoint/2010/main" val="23357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9623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76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6689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22546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8162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8624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0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" y="0"/>
            <a:ext cx="12177853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147" y="0"/>
            <a:ext cx="1217785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7000">
                <a:schemeClr val="accent1">
                  <a:lumMod val="95000"/>
                  <a:lumOff val="5000"/>
                  <a:alpha val="38000"/>
                </a:schemeClr>
              </a:gs>
              <a:gs pos="8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2395" y="6464459"/>
            <a:ext cx="4723138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Intel Labs </a:t>
            </a:r>
            <a:r>
              <a:rPr lang="en-US" sz="1467" kern="12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Europe  - Orchestration &amp; Control Research Lab (</a:t>
            </a:r>
            <a:r>
              <a:rPr lang="en-US" sz="1467" kern="1200" dirty="0" err="1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ocrl</a:t>
            </a:r>
            <a:r>
              <a:rPr lang="en-US" sz="1467" kern="12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)</a:t>
            </a:r>
          </a:p>
          <a:p>
            <a:pPr defTabSz="609585"/>
            <a:endParaRPr lang="en-US" sz="1467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8087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6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343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54856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2018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1922" y="162417"/>
            <a:ext cx="77152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25</a:t>
            </a:r>
            <a:r>
              <a:rPr lang="en-US" sz="2000" b="1" baseline="30000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th</a:t>
            </a:r>
            <a:r>
              <a:rPr lang="en-US" sz="2000" b="1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February 2019 - Short Status Update</a:t>
            </a:r>
            <a:endParaRPr lang="en-IE" sz="2000" b="1" dirty="0">
              <a:solidFill>
                <a:prstClr val="black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2596" y="862087"/>
            <a:ext cx="4402411" cy="4345469"/>
            <a:chOff x="242596" y="862086"/>
            <a:chExt cx="4402411" cy="5561023"/>
          </a:xfrm>
        </p:grpSpPr>
        <p:sp>
          <p:nvSpPr>
            <p:cNvPr id="15" name="Rounded Rectangle 14"/>
            <p:cNvSpPr/>
            <p:nvPr/>
          </p:nvSpPr>
          <p:spPr>
            <a:xfrm>
              <a:off x="242596" y="862086"/>
              <a:ext cx="4351184" cy="5561023"/>
            </a:xfrm>
            <a:prstGeom prst="roundRect">
              <a:avLst>
                <a:gd name="adj" fmla="val 4153"/>
              </a:avLst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149" y="1016384"/>
              <a:ext cx="4341858" cy="447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472C4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 Status of prior 3 weeks: </a:t>
              </a:r>
              <a:r>
                <a:rPr lang="en-IE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en-IE" sz="1600" dirty="0">
                  <a:solidFill>
                    <a:schemeClr val="accent5"/>
                  </a:solidFill>
                  <a:sym typeface="Wingdings" panose="05000000000000000000" pitchFamily="2" charset="2"/>
                </a:rPr>
                <a:t> </a:t>
              </a:r>
              <a:r>
                <a:rPr lang="en-IE" sz="1600" dirty="0">
                  <a:solidFill>
                    <a:schemeClr val="accent4"/>
                  </a:solidFill>
                  <a:sym typeface="Wingdings" panose="05000000000000000000" pitchFamily="2" charset="2"/>
                </a:rPr>
                <a:t> </a:t>
              </a:r>
              <a:r>
                <a:rPr lang="en-IE" sz="1600" dirty="0">
                  <a:solidFill>
                    <a:schemeClr val="accent5"/>
                  </a:solidFill>
                  <a:sym typeface="Wingdings" panose="05000000000000000000" pitchFamily="2" charset="2"/>
                </a:rPr>
                <a:t></a:t>
              </a:r>
              <a:br>
                <a:rPr lang="en-US" sz="1600" dirty="0">
                  <a:solidFill>
                    <a:srgbClr val="4472C4"/>
                  </a:solidFill>
                  <a:latin typeface="Intel Clear Light" panose="020B0404020203020204" pitchFamily="34" charset="0"/>
                  <a:ea typeface="Intel Clear Light" panose="020B0404020203020204" pitchFamily="34" charset="0"/>
                  <a:cs typeface="Intel Clear Light" panose="020B0404020203020204" pitchFamily="34" charset="0"/>
                </a:rPr>
              </a:br>
              <a:endParaRPr lang="en-US" sz="1300" dirty="0">
                <a:solidFill>
                  <a:srgbClr val="4472C4"/>
                </a:solidFill>
                <a:ea typeface="Intel Clear Light" panose="020B0404020203020204" pitchFamily="34" charset="0"/>
                <a:cs typeface="Intel Clear Light" panose="020B0404020203020204" pitchFamily="34" charset="0"/>
              </a:endParaRPr>
            </a:p>
            <a:p>
              <a:pPr defTabSz="914354"/>
              <a:r>
                <a:rPr lang="en-IE" sz="1100" dirty="0">
                  <a:solidFill>
                    <a:prstClr val="black"/>
                  </a:solidFill>
                </a:rPr>
                <a:t>Task #1: </a:t>
              </a:r>
              <a:r>
                <a:rPr lang="en-US" sz="1100" dirty="0">
                  <a:solidFill>
                    <a:prstClr val="black"/>
                  </a:solidFill>
                </a:rPr>
                <a:t>ISC  2019</a:t>
              </a:r>
              <a:r>
                <a:rPr lang="en-IE" sz="1100" dirty="0">
                  <a:solidFill>
                    <a:prstClr val="black"/>
                  </a:solidFill>
                </a:rPr>
                <a:t> : </a:t>
              </a:r>
              <a:r>
                <a:rPr lang="en-US" sz="1100" dirty="0">
                  <a:solidFill>
                    <a:prstClr val="black"/>
                  </a:solidFill>
                </a:rPr>
                <a:t>Poster to be sent to JK for validation before submission </a:t>
              </a:r>
              <a:r>
                <a:rPr lang="en-IE" sz="1100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endParaRPr lang="en-IE" sz="1100" dirty="0">
                <a:solidFill>
                  <a:prstClr val="black"/>
                </a:solidFill>
              </a:endParaRPr>
            </a:p>
            <a:p>
              <a:pPr defTabSz="914354"/>
              <a:endParaRPr lang="en-IE" sz="1100" dirty="0">
                <a:solidFill>
                  <a:prstClr val="black"/>
                </a:solidFill>
              </a:endParaRPr>
            </a:p>
            <a:p>
              <a:pPr defTabSz="914354"/>
              <a:r>
                <a:rPr lang="en-IE" sz="1100" dirty="0">
                  <a:solidFill>
                    <a:prstClr val="black"/>
                  </a:solidFill>
                </a:rPr>
                <a:t>Task #2 </a:t>
              </a:r>
              <a:r>
                <a:rPr lang="en-US" sz="1100" dirty="0">
                  <a:solidFill>
                    <a:prstClr val="black"/>
                  </a:solidFill>
                </a:rPr>
                <a:t>EQTC 2019, Grenoble. ICHEC (LOR, VK) to meet Intel if they are present</a:t>
              </a:r>
              <a:r>
                <a:rPr lang="en-IE" sz="1100" dirty="0">
                  <a:solidFill>
                    <a:prstClr val="black"/>
                  </a:solidFill>
                </a:rPr>
                <a:t> </a:t>
              </a:r>
              <a:r>
                <a:rPr lang="en-IE" sz="1100" dirty="0">
                  <a:solidFill>
                    <a:schemeClr val="accent4"/>
                  </a:solidFill>
                  <a:sym typeface="Wingdings" panose="05000000000000000000" pitchFamily="2" charset="2"/>
                </a:rPr>
                <a:t></a:t>
              </a:r>
            </a:p>
            <a:p>
              <a:pPr defTabSz="914354"/>
              <a:endParaRPr lang="en-IE" sz="1100" dirty="0">
                <a:solidFill>
                  <a:schemeClr val="accent4"/>
                </a:solidFill>
                <a:sym typeface="Wingdings" panose="05000000000000000000" pitchFamily="2" charset="2"/>
              </a:endParaRPr>
            </a:p>
            <a:p>
              <a:pPr defTabSz="914354"/>
              <a:r>
                <a:rPr lang="en-IE" sz="1100" dirty="0">
                  <a:solidFill>
                    <a:prstClr val="black"/>
                  </a:solidFill>
                </a:rPr>
                <a:t>Task #3:</a:t>
              </a:r>
              <a:r>
                <a:rPr lang="en-IE" sz="1100" dirty="0">
                  <a:solidFill>
                    <a:prstClr val="black"/>
                  </a:solidFill>
                  <a:sym typeface="Wingdings" panose="05000000000000000000" pitchFamily="2" charset="2"/>
                </a:rPr>
                <a:t> Press release, BQ to close off for circulation </a:t>
              </a:r>
              <a:r>
                <a:rPr lang="en-IE" sz="1100" dirty="0">
                  <a:solidFill>
                    <a:schemeClr val="accent4"/>
                  </a:solidFill>
                  <a:sym typeface="Wingdings" panose="05000000000000000000" pitchFamily="2" charset="2"/>
                </a:rPr>
                <a:t></a:t>
              </a:r>
              <a:endParaRPr lang="en-IE" sz="1100" dirty="0">
                <a:solidFill>
                  <a:prstClr val="black"/>
                </a:solidFill>
                <a:sym typeface="Wingdings" panose="05000000000000000000" pitchFamily="2" charset="2"/>
              </a:endParaRPr>
            </a:p>
            <a:p>
              <a:pPr defTabSz="914354"/>
              <a:endParaRPr lang="en-IE" sz="1100" dirty="0">
                <a:solidFill>
                  <a:prstClr val="black"/>
                </a:solidFill>
                <a:sym typeface="Wingdings" panose="05000000000000000000" pitchFamily="2" charset="2"/>
              </a:endParaRPr>
            </a:p>
            <a:p>
              <a:pPr defTabSz="914354"/>
              <a:r>
                <a:rPr lang="en-IE" sz="1100" dirty="0">
                  <a:solidFill>
                    <a:prstClr val="black"/>
                  </a:solidFill>
                </a:rPr>
                <a:t>Task #4: </a:t>
              </a:r>
              <a:r>
                <a:rPr lang="en-US" sz="1100" dirty="0">
                  <a:solidFill>
                    <a:prstClr val="black"/>
                  </a:solidFill>
                </a:rPr>
                <a:t>Follow up call to be arranged between MD and FB to discussions issues identified during install </a:t>
              </a:r>
              <a:r>
                <a:rPr lang="en-IE" sz="1100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</a:p>
            <a:p>
              <a:pPr defTabSz="914354"/>
              <a:endParaRPr lang="en-IE" sz="1100" dirty="0">
                <a:solidFill>
                  <a:srgbClr val="00B050"/>
                </a:solidFill>
                <a:sym typeface="Wingdings" panose="05000000000000000000" pitchFamily="2" charset="2"/>
              </a:endParaRPr>
            </a:p>
            <a:p>
              <a:pPr defTabSz="914354"/>
              <a:r>
                <a:rPr lang="en-IE" sz="1100" dirty="0">
                  <a:solidFill>
                    <a:prstClr val="black"/>
                  </a:solidFill>
                </a:rPr>
                <a:t>Task #5:   Documentation for best practices and example implementations </a:t>
              </a:r>
              <a:r>
                <a:rPr lang="en-IE" sz="1100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endParaRPr lang="en-IE" sz="1100" dirty="0">
                <a:solidFill>
                  <a:prstClr val="black"/>
                </a:solidFill>
                <a:sym typeface="Wingdings" panose="05000000000000000000" pitchFamily="2" charset="2"/>
              </a:endParaRPr>
            </a:p>
            <a:p>
              <a:pPr defTabSz="914354"/>
              <a:endParaRPr lang="en-IE" sz="1100" dirty="0">
                <a:solidFill>
                  <a:prstClr val="black"/>
                </a:solidFill>
                <a:sym typeface="Wingdings" panose="05000000000000000000" pitchFamily="2" charset="2"/>
              </a:endParaRPr>
            </a:p>
            <a:p>
              <a:pPr defTabSz="914354"/>
              <a:r>
                <a:rPr lang="en-IE" sz="1100" dirty="0">
                  <a:solidFill>
                    <a:prstClr val="black"/>
                  </a:solidFill>
                </a:rPr>
                <a:t>Task #5: </a:t>
              </a:r>
              <a:r>
                <a:rPr lang="en-US" sz="1100" dirty="0">
                  <a:solidFill>
                    <a:prstClr val="black"/>
                  </a:solidFill>
                </a:rPr>
                <a:t>One slide to describe this project in “layman’s” terms to be produced </a:t>
              </a:r>
              <a:r>
                <a:rPr lang="en-IE" sz="1100" dirty="0">
                  <a:solidFill>
                    <a:schemeClr val="accent5"/>
                  </a:solidFill>
                  <a:sym typeface="Wingdings" panose="05000000000000000000" pitchFamily="2" charset="2"/>
                </a:rPr>
                <a:t></a:t>
              </a:r>
              <a:endParaRPr lang="en-IE" sz="1100" dirty="0">
                <a:solidFill>
                  <a:prstClr val="black"/>
                </a:solidFill>
              </a:endParaRPr>
            </a:p>
            <a:p>
              <a:pPr defTabSz="914354"/>
              <a:endParaRPr lang="en-IE" sz="1100" dirty="0">
                <a:solidFill>
                  <a:schemeClr val="accent4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96233" y="862085"/>
            <a:ext cx="4462093" cy="4345471"/>
            <a:chOff x="4696233" y="862087"/>
            <a:chExt cx="4462093" cy="2514539"/>
          </a:xfrm>
        </p:grpSpPr>
        <p:sp>
          <p:nvSpPr>
            <p:cNvPr id="13" name="Rounded Rectangle 12"/>
            <p:cNvSpPr/>
            <p:nvPr/>
          </p:nvSpPr>
          <p:spPr>
            <a:xfrm>
              <a:off x="4696233" y="862087"/>
              <a:ext cx="4351184" cy="2514539"/>
            </a:xfrm>
            <a:prstGeom prst="roundRect">
              <a:avLst>
                <a:gd name="adj" fmla="val 3261"/>
              </a:avLst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07141" y="931857"/>
              <a:ext cx="4351185" cy="685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defRPr>
              </a:lvl1pPr>
            </a:lstStyle>
            <a:p>
              <a:r>
                <a:rPr lang="en-US" sz="1600" dirty="0">
                  <a:solidFill>
                    <a:srgbClr val="4472C4"/>
                  </a:solidFill>
                </a:rPr>
                <a:t> Plans for next three weeks:</a:t>
              </a:r>
              <a:br>
                <a:rPr lang="en-US" sz="1600" b="0" dirty="0">
                  <a:solidFill>
                    <a:srgbClr val="4472C4"/>
                  </a:solidFill>
                  <a:latin typeface="Intel Clear Light" panose="020B0404020203020204" pitchFamily="34" charset="0"/>
                  <a:ea typeface="Intel Clear Light" panose="020B0404020203020204" pitchFamily="34" charset="0"/>
                  <a:cs typeface="Intel Clear Light" panose="020B0404020203020204" pitchFamily="34" charset="0"/>
                </a:rPr>
              </a:br>
              <a:endParaRPr lang="en-US" sz="1100" b="0" dirty="0">
                <a:solidFill>
                  <a:srgbClr val="4472C4"/>
                </a:solidFill>
                <a:latin typeface="+mn-lt"/>
                <a:ea typeface="Intel Clear Light" panose="020B0404020203020204" pitchFamily="34" charset="0"/>
                <a:cs typeface="Intel Clear Light" panose="020B0404020203020204" pitchFamily="34" charset="0"/>
              </a:endParaRPr>
            </a:p>
            <a:p>
              <a:pPr defTabSz="914354"/>
              <a:r>
                <a:rPr lang="en-IE" sz="1100" b="0" dirty="0">
                  <a:solidFill>
                    <a:prstClr val="black"/>
                  </a:solidFill>
                  <a:latin typeface="+mn-lt"/>
                </a:rPr>
                <a:t>Task #1 : Continued documentation of best practices</a:t>
              </a:r>
            </a:p>
            <a:p>
              <a:pPr marL="171450" indent="-171450" defTabSz="914354">
                <a:buFont typeface="Arial" panose="020B0604020202020204" pitchFamily="34" charset="0"/>
                <a:buChar char="•"/>
              </a:pPr>
              <a:endParaRPr lang="en-IE" sz="1100" b="0" dirty="0">
                <a:solidFill>
                  <a:prstClr val="black"/>
                </a:solidFill>
                <a:latin typeface="+mn-lt"/>
              </a:endParaRPr>
            </a:p>
            <a:p>
              <a:pPr defTabSz="914354"/>
              <a:r>
                <a:rPr lang="en-IE" sz="1100" b="0" dirty="0">
                  <a:solidFill>
                    <a:prstClr val="black"/>
                  </a:solidFill>
                  <a:latin typeface="+mn-lt"/>
                </a:rPr>
                <a:t>Task #2</a:t>
              </a:r>
            </a:p>
            <a:p>
              <a:pPr defTabSz="914354"/>
              <a:r>
                <a:rPr lang="en-IE" sz="1100" b="0" dirty="0">
                  <a:solidFill>
                    <a:prstClr val="black"/>
                  </a:solidFill>
                  <a:latin typeface="+mn-lt"/>
                </a:rPr>
                <a:t>…….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596" y="5289269"/>
            <a:ext cx="4402411" cy="926278"/>
            <a:chOff x="582308" y="6393531"/>
            <a:chExt cx="4402411" cy="2004701"/>
          </a:xfrm>
        </p:grpSpPr>
        <p:sp>
          <p:nvSpPr>
            <p:cNvPr id="16" name="Rounded Rectangle 15"/>
            <p:cNvSpPr/>
            <p:nvPr/>
          </p:nvSpPr>
          <p:spPr>
            <a:xfrm>
              <a:off x="582308" y="6393531"/>
              <a:ext cx="4351184" cy="2004701"/>
            </a:xfrm>
            <a:prstGeom prst="round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prstClr val="black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535" y="6477625"/>
              <a:ext cx="4351184" cy="152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sz="1600" dirty="0">
                  <a:solidFill>
                    <a:srgbClr val="4472C4"/>
                  </a:solidFill>
                </a:rPr>
                <a:t> Issues </a:t>
              </a:r>
              <a:r>
                <a:rPr lang="en-US" sz="1600" b="0" dirty="0">
                  <a:solidFill>
                    <a:srgbClr val="4472C4"/>
                  </a:solidFill>
                  <a:latin typeface="Intel Clear Light" panose="020B0404020203020204" pitchFamily="34" charset="0"/>
                  <a:ea typeface="Intel Clear Light" panose="020B0404020203020204" pitchFamily="34" charset="0"/>
                  <a:cs typeface="Intel Clear Light" panose="020B0404020203020204" pitchFamily="34" charset="0"/>
                </a:rPr>
                <a:t>– roadblocks:</a:t>
              </a:r>
            </a:p>
            <a:p>
              <a:pPr marL="228594" indent="-228594" defTabSz="914354">
                <a:buFontTx/>
                <a:buChar char="-"/>
              </a:pPr>
              <a:r>
                <a:rPr lang="en-US" sz="1100" b="0" dirty="0" err="1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BigMPI</a:t>
              </a:r>
              <a:r>
                <a:rPr lang="en-US" sz="1100" b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 issue to be resolved</a:t>
              </a:r>
              <a:endParaRPr lang="en-IE" sz="1100" b="0" dirty="0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  <a:p>
              <a:pPr defTabSz="914354"/>
              <a:endParaRPr lang="en-US" sz="1100" b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9167652" y="867436"/>
            <a:ext cx="2906229" cy="5348113"/>
          </a:xfrm>
          <a:prstGeom prst="roundRect">
            <a:avLst>
              <a:gd name="adj" fmla="val 6746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prstClr val="black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High Level Dashboard</a:t>
            </a:r>
          </a:p>
          <a:p>
            <a:endParaRPr lang="en-US" sz="900" dirty="0">
              <a:solidFill>
                <a:srgbClr val="44546A"/>
              </a:solidFill>
              <a:latin typeface="+mj-lt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r>
              <a:rPr lang="en-US" sz="1200" b="1" dirty="0">
                <a:solidFill>
                  <a:srgbClr val="44546A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Project Team</a:t>
            </a:r>
            <a:br>
              <a:rPr lang="en-US" sz="1200" dirty="0">
                <a:solidFill>
                  <a:srgbClr val="44546A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1100" dirty="0">
                <a:solidFill>
                  <a:prstClr val="black"/>
                </a:solidFill>
              </a:rPr>
              <a:t>Venkatesh Kannan, ICHEC</a:t>
            </a:r>
            <a:br>
              <a:rPr lang="en-US" sz="1100" dirty="0">
                <a:solidFill>
                  <a:prstClr val="black"/>
                </a:solidFill>
              </a:rPr>
            </a:br>
            <a:r>
              <a:rPr lang="en-US" sz="1100" dirty="0">
                <a:solidFill>
                  <a:prstClr val="black"/>
                </a:solidFill>
              </a:rPr>
              <a:t>Lee James </a:t>
            </a:r>
            <a:r>
              <a:rPr lang="en-US" sz="1100" dirty="0" err="1">
                <a:solidFill>
                  <a:prstClr val="black"/>
                </a:solidFill>
              </a:rPr>
              <a:t>O'Riordan</a:t>
            </a:r>
            <a:r>
              <a:rPr lang="en-US" sz="1100" dirty="0">
                <a:solidFill>
                  <a:prstClr val="black"/>
                </a:solidFill>
              </a:rPr>
              <a:t>, ICHEC</a:t>
            </a:r>
            <a:br>
              <a:rPr lang="en-US" sz="1100" dirty="0">
                <a:solidFill>
                  <a:prstClr val="black"/>
                </a:solidFill>
              </a:rPr>
            </a:br>
            <a:r>
              <a:rPr lang="en-US" sz="1100" dirty="0">
                <a:solidFill>
                  <a:prstClr val="black"/>
                </a:solidFill>
              </a:rPr>
              <a:t>Myles Doyle, ICHEC</a:t>
            </a:r>
          </a:p>
          <a:p>
            <a:r>
              <a:rPr lang="en-US" sz="1100" dirty="0">
                <a:solidFill>
                  <a:prstClr val="black"/>
                </a:solidFill>
              </a:rPr>
              <a:t>Brian Quinn, Intel Ireland</a:t>
            </a:r>
            <a:endParaRPr lang="en-IE" sz="1100" dirty="0">
              <a:solidFill>
                <a:prstClr val="black"/>
              </a:solidFill>
            </a:endParaRPr>
          </a:p>
          <a:p>
            <a:r>
              <a:rPr lang="en-US" sz="1100" dirty="0">
                <a:solidFill>
                  <a:prstClr val="black"/>
                </a:solidFill>
              </a:rPr>
              <a:t>Jim Kenneally, Intel Ireland</a:t>
            </a:r>
            <a:br>
              <a:rPr lang="en-US" sz="1100" dirty="0">
                <a:solidFill>
                  <a:prstClr val="black"/>
                </a:solidFill>
              </a:rPr>
            </a:br>
            <a:r>
              <a:rPr lang="en-US" sz="1100" dirty="0">
                <a:solidFill>
                  <a:prstClr val="black"/>
                </a:solidFill>
              </a:rPr>
              <a:t>Fabio </a:t>
            </a:r>
            <a:r>
              <a:rPr lang="en-US" sz="1100" dirty="0" err="1">
                <a:solidFill>
                  <a:prstClr val="black"/>
                </a:solidFill>
              </a:rPr>
              <a:t>Baruffa</a:t>
            </a:r>
            <a:r>
              <a:rPr lang="en-US" sz="1100" dirty="0">
                <a:solidFill>
                  <a:prstClr val="black"/>
                </a:solidFill>
              </a:rPr>
              <a:t>, Intel Deutschland</a:t>
            </a:r>
          </a:p>
          <a:p>
            <a:r>
              <a:rPr lang="en-US" sz="1100" dirty="0">
                <a:solidFill>
                  <a:prstClr val="black"/>
                </a:solidFill>
              </a:rPr>
              <a:t>Peter Woods, ICHEC</a:t>
            </a:r>
          </a:p>
          <a:p>
            <a:endParaRPr lang="en-US" sz="1200" b="1" dirty="0">
              <a:solidFill>
                <a:srgbClr val="44546A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r>
              <a:rPr lang="en-US" sz="1200" b="1" dirty="0">
                <a:solidFill>
                  <a:srgbClr val="44546A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Deliverables </a:t>
            </a:r>
          </a:p>
          <a:p>
            <a:pPr marL="228600" indent="-228600">
              <a:buAutoNum type="alphaLcParenR"/>
            </a:pPr>
            <a:r>
              <a:rPr lang="en-IE" sz="1200" dirty="0">
                <a:solidFill>
                  <a:schemeClr val="tx1"/>
                </a:solidFill>
              </a:rPr>
              <a:t>?</a:t>
            </a:r>
            <a:r>
              <a:rPr lang="en-US" sz="1200" dirty="0">
                <a:solidFill>
                  <a:schemeClr val="tx1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.</a:t>
            </a:r>
          </a:p>
          <a:p>
            <a:pPr marL="228600" indent="-228600">
              <a:buAutoNum type="alphaLcParenR"/>
            </a:pPr>
            <a:r>
              <a:rPr lang="en-IE" sz="1200" dirty="0"/>
              <a:t>?</a:t>
            </a:r>
            <a:endParaRPr lang="en-US" sz="1200" dirty="0">
              <a:solidFill>
                <a:schemeClr val="tx1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endParaRPr lang="en-IE" sz="1200" dirty="0">
              <a:solidFill>
                <a:schemeClr val="tx1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17000" y="208584"/>
            <a:ext cx="29751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Date: 25/02/2019</a:t>
            </a:r>
            <a:endParaRPr lang="en-IE" sz="2000" b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96233" y="5289269"/>
            <a:ext cx="4384097" cy="996672"/>
            <a:chOff x="4592117" y="3695146"/>
            <a:chExt cx="4455300" cy="2822341"/>
          </a:xfrm>
        </p:grpSpPr>
        <p:sp>
          <p:nvSpPr>
            <p:cNvPr id="14" name="Rounded Rectangle 13"/>
            <p:cNvSpPr/>
            <p:nvPr/>
          </p:nvSpPr>
          <p:spPr>
            <a:xfrm>
              <a:off x="4592117" y="3695146"/>
              <a:ext cx="4455300" cy="2623011"/>
            </a:xfrm>
            <a:prstGeom prst="round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6233" y="3873782"/>
              <a:ext cx="4351184" cy="264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 b="1"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defRPr>
              </a:lvl1pPr>
            </a:lstStyle>
            <a:p>
              <a:pPr>
                <a:spcAft>
                  <a:spcPts val="200"/>
                </a:spcAft>
              </a:pPr>
              <a:r>
                <a:rPr lang="en-US" sz="1600" dirty="0">
                  <a:solidFill>
                    <a:srgbClr val="4472C4"/>
                  </a:solidFill>
                </a:rPr>
                <a:t> Help Needed from ILE Staff:</a:t>
              </a:r>
              <a:endParaRPr lang="en-US" sz="1300" b="0" dirty="0">
                <a:solidFill>
                  <a:prstClr val="black"/>
                </a:solidFill>
              </a:endParaRPr>
            </a:p>
            <a:p>
              <a:pPr marL="228594" indent="-228594" defTabSz="914354">
                <a:buFontTx/>
                <a:buChar char="-"/>
              </a:pPr>
              <a:r>
                <a:rPr lang="en-IE" sz="1100" b="0" dirty="0">
                  <a:solidFill>
                    <a:prstClr val="black"/>
                  </a:solidFill>
                </a:rPr>
                <a:t>?</a:t>
              </a:r>
            </a:p>
            <a:p>
              <a:pPr marL="228594" indent="-228594" defTabSz="914354">
                <a:buFontTx/>
                <a:buChar char="-"/>
              </a:pPr>
              <a:endParaRPr lang="en-IE" sz="1300" b="0" dirty="0">
                <a:solidFill>
                  <a:prstClr val="black"/>
                </a:solidFill>
              </a:endParaRPr>
            </a:p>
            <a:p>
              <a:endParaRPr lang="en-US" sz="1300" b="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2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51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Intel Clear</vt:lpstr>
      <vt:lpstr>Intel Clear Light</vt:lpstr>
      <vt:lpstr>Intel Clear Pro</vt:lpstr>
      <vt:lpstr>Wingdings</vt:lpstr>
      <vt:lpstr>Int_PPT Template_ClearPro_16x9</vt:lpstr>
      <vt:lpstr>PowerPoint Presentation</vt:lpstr>
    </vt:vector>
  </TitlesOfParts>
  <Company>Intel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IOTG INDUSTRIAL SECTOR VISIT to ILE</dc:title>
  <dc:creator>Kenneally, Jim</dc:creator>
  <cp:keywords>CTPClassification=CTP_NT</cp:keywords>
  <cp:lastModifiedBy>Woods, Peter</cp:lastModifiedBy>
  <cp:revision>202</cp:revision>
  <dcterms:created xsi:type="dcterms:W3CDTF">2018-11-07T20:46:06Z</dcterms:created>
  <dcterms:modified xsi:type="dcterms:W3CDTF">2019-02-18T11:59:09Z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a03ea203-e7e1-4d82-9632-b06da1eacf99</vt:lpwstr>
  </property>
  <property fmtid="{D5CDD505-2E9C-101B-9397-08002B2CF9AE}" pid="3" name="CTP_TimeStamp">
    <vt:lpwstr>2019-02-05 10:05:35Z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