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58" r:id="rId4"/>
    <p:sldId id="259" r:id="rId5"/>
    <p:sldId id="270" r:id="rId6"/>
    <p:sldId id="260" r:id="rId7"/>
    <p:sldId id="264" r:id="rId8"/>
    <p:sldId id="265" r:id="rId9"/>
    <p:sldId id="266" r:id="rId10"/>
    <p:sldId id="267" r:id="rId11"/>
    <p:sldId id="263" r:id="rId12"/>
    <p:sldId id="262"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6"/>
    <p:restoredTop sz="94592"/>
  </p:normalViewPr>
  <p:slideViewPr>
    <p:cSldViewPr snapToGrid="0" snapToObjects="1">
      <p:cViewPr varScale="1">
        <p:scale>
          <a:sx n="110" d="100"/>
          <a:sy n="110"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509FD-6623-3641-B9BE-592BA6DF484E}"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3F8C2-72B0-F242-AD4F-ED952BE71AE8}" type="slidenum">
              <a:rPr lang="en-US" smtClean="0"/>
              <a:t>‹#›</a:t>
            </a:fld>
            <a:endParaRPr lang="en-US"/>
          </a:p>
        </p:txBody>
      </p:sp>
    </p:spTree>
    <p:extLst>
      <p:ext uri="{BB962C8B-B14F-4D97-AF65-F5344CB8AC3E}">
        <p14:creationId xmlns:p14="http://schemas.microsoft.com/office/powerpoint/2010/main" val="176949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F8C2-72B0-F242-AD4F-ED952BE71AE8}" type="slidenum">
              <a:rPr lang="en-US" smtClean="0"/>
              <a:t>2</a:t>
            </a:fld>
            <a:endParaRPr lang="en-US"/>
          </a:p>
        </p:txBody>
      </p:sp>
    </p:spTree>
    <p:extLst>
      <p:ext uri="{BB962C8B-B14F-4D97-AF65-F5344CB8AC3E}">
        <p14:creationId xmlns:p14="http://schemas.microsoft.com/office/powerpoint/2010/main" val="149278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F8C2-72B0-F242-AD4F-ED952BE71AE8}" type="slidenum">
              <a:rPr lang="en-US" smtClean="0"/>
              <a:t>5</a:t>
            </a:fld>
            <a:endParaRPr lang="en-US"/>
          </a:p>
        </p:txBody>
      </p:sp>
    </p:spTree>
    <p:extLst>
      <p:ext uri="{BB962C8B-B14F-4D97-AF65-F5344CB8AC3E}">
        <p14:creationId xmlns:p14="http://schemas.microsoft.com/office/powerpoint/2010/main" val="168138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817EC9-9140-1442-9539-C7F310BDD65E}" type="datetime1">
              <a:rPr lang="en-IE" smtClean="0"/>
              <a:t>14/01/2019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
        <p:nvSpPr>
          <p:cNvPr id="6" name="Slide Number Placeholder 5"/>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34808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D4C63-D0AF-FD46-910B-BE8DC54D5402}" type="datetime1">
              <a:rPr lang="en-IE" smtClean="0"/>
              <a:t>14/01/2019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
        <p:nvSpPr>
          <p:cNvPr id="6" name="Slide Number Placeholder 5"/>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59998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DD5DC6-A5A5-A74E-B939-1AE73721DCAE}" type="datetime1">
              <a:rPr lang="en-IE" smtClean="0"/>
              <a:t>14/01/2019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
        <p:nvSpPr>
          <p:cNvPr id="6" name="Slide Number Placeholder 5"/>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859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CDC938-65FF-1F42-819A-900B45043E44}" type="datetime1">
              <a:rPr lang="en-IE" smtClean="0"/>
              <a:t>14/01/2019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
        <p:nvSpPr>
          <p:cNvPr id="6" name="Slide Number Placeholder 5"/>
          <p:cNvSpPr>
            <a:spLocks noGrp="1"/>
          </p:cNvSpPr>
          <p:nvPr>
            <p:ph type="sldNum" sz="quarter" idx="12"/>
          </p:nvPr>
        </p:nvSpPr>
        <p:spPr/>
        <p:txBody>
          <a:bodyPr/>
          <a:lstStyle/>
          <a:p>
            <a:fld id="{310BEE25-D794-E34B-A916-7232859D8982}" type="slidenum">
              <a:rPr lang="en-US" smtClean="0"/>
              <a:t>‹#›</a:t>
            </a:fld>
            <a:endParaRPr lang="en-US"/>
          </a:p>
        </p:txBody>
      </p:sp>
      <p:grpSp>
        <p:nvGrpSpPr>
          <p:cNvPr id="7" name="Group 6"/>
          <p:cNvGrpSpPr/>
          <p:nvPr userDrawn="1"/>
        </p:nvGrpSpPr>
        <p:grpSpPr>
          <a:xfrm>
            <a:off x="9342383" y="365125"/>
            <a:ext cx="2377309" cy="853089"/>
            <a:chOff x="9342383" y="174817"/>
            <a:chExt cx="2377309" cy="853089"/>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383" y="174817"/>
              <a:ext cx="1279634" cy="85308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66" y="301623"/>
              <a:ext cx="904126" cy="599475"/>
            </a:xfrm>
            <a:prstGeom prst="rect">
              <a:avLst/>
            </a:prstGeom>
          </p:spPr>
        </p:pic>
      </p:grpSp>
    </p:spTree>
    <p:extLst>
      <p:ext uri="{BB962C8B-B14F-4D97-AF65-F5344CB8AC3E}">
        <p14:creationId xmlns:p14="http://schemas.microsoft.com/office/powerpoint/2010/main" val="53730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10FF76-1BA1-8445-BC02-CCD9AC4DCECC}" type="datetime1">
              <a:rPr lang="en-IE" smtClean="0"/>
              <a:t>14/01/2019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
        <p:nvSpPr>
          <p:cNvPr id="6" name="Slide Number Placeholder 5"/>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38260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57CE68-F06E-A240-B548-7AEA55B21518}" type="datetime1">
              <a:rPr lang="en-IE" smtClean="0"/>
              <a:t>14/01/2019</a:t>
            </a:fld>
            <a:endParaRPr lang="en-US"/>
          </a:p>
        </p:txBody>
      </p:sp>
      <p:sp>
        <p:nvSpPr>
          <p:cNvPr id="6" name="Footer Placeholder 5"/>
          <p:cNvSpPr>
            <a:spLocks noGrp="1"/>
          </p:cNvSpPr>
          <p:nvPr>
            <p:ph type="ftr" sz="quarter" idx="11"/>
          </p:nvPr>
        </p:nvSpPr>
        <p:spPr/>
        <p:txBody>
          <a:bodyPr/>
          <a:lstStyle/>
          <a:p>
            <a:r>
              <a:rPr lang="en-US" smtClean="0"/>
              <a:t>ICHEC-Intel QNLP Kick-off Meeting, 14-Jan-2019.</a:t>
            </a:r>
            <a:endParaRPr lang="en-US"/>
          </a:p>
        </p:txBody>
      </p:sp>
      <p:sp>
        <p:nvSpPr>
          <p:cNvPr id="7" name="Slide Number Placeholder 6"/>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82809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5729D4-6459-E04D-A596-82C3FA176550}" type="datetime1">
              <a:rPr lang="en-IE" smtClean="0"/>
              <a:t>14/01/2019</a:t>
            </a:fld>
            <a:endParaRPr lang="en-US"/>
          </a:p>
        </p:txBody>
      </p:sp>
      <p:sp>
        <p:nvSpPr>
          <p:cNvPr id="8" name="Footer Placeholder 7"/>
          <p:cNvSpPr>
            <a:spLocks noGrp="1"/>
          </p:cNvSpPr>
          <p:nvPr>
            <p:ph type="ftr" sz="quarter" idx="11"/>
          </p:nvPr>
        </p:nvSpPr>
        <p:spPr/>
        <p:txBody>
          <a:bodyPr/>
          <a:lstStyle/>
          <a:p>
            <a:r>
              <a:rPr lang="en-US" smtClean="0"/>
              <a:t>ICHEC-Intel QNLP Kick-off Meeting, 14-Jan-2019.</a:t>
            </a:r>
            <a:endParaRPr lang="en-US"/>
          </a:p>
        </p:txBody>
      </p:sp>
      <p:sp>
        <p:nvSpPr>
          <p:cNvPr id="9" name="Slide Number Placeholder 8"/>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208599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5B05A-FA70-F847-8B27-88A60E3C4379}" type="datetime1">
              <a:rPr lang="en-IE" smtClean="0"/>
              <a:t>14/01/2019</a:t>
            </a:fld>
            <a:endParaRPr lang="en-US"/>
          </a:p>
        </p:txBody>
      </p:sp>
      <p:sp>
        <p:nvSpPr>
          <p:cNvPr id="4" name="Footer Placeholder 3"/>
          <p:cNvSpPr>
            <a:spLocks noGrp="1"/>
          </p:cNvSpPr>
          <p:nvPr>
            <p:ph type="ftr" sz="quarter" idx="11"/>
          </p:nvPr>
        </p:nvSpPr>
        <p:spPr/>
        <p:txBody>
          <a:bodyPr/>
          <a:lstStyle/>
          <a:p>
            <a:r>
              <a:rPr lang="en-US" smtClean="0"/>
              <a:t>ICHEC-Intel QNLP Kick-off Meeting, 14-Jan-2019.</a:t>
            </a:r>
            <a:endParaRPr lang="en-US"/>
          </a:p>
        </p:txBody>
      </p:sp>
      <p:sp>
        <p:nvSpPr>
          <p:cNvPr id="5" name="Slide Number Placeholder 4"/>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62349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4F3C6-FB05-A24D-851F-B558C8E3A9CF}" type="datetime1">
              <a:rPr lang="en-IE" smtClean="0"/>
              <a:t>14/01/2019</a:t>
            </a:fld>
            <a:endParaRPr lang="en-US"/>
          </a:p>
        </p:txBody>
      </p:sp>
      <p:sp>
        <p:nvSpPr>
          <p:cNvPr id="3" name="Footer Placeholder 2"/>
          <p:cNvSpPr>
            <a:spLocks noGrp="1"/>
          </p:cNvSpPr>
          <p:nvPr>
            <p:ph type="ftr" sz="quarter" idx="11"/>
          </p:nvPr>
        </p:nvSpPr>
        <p:spPr/>
        <p:txBody>
          <a:bodyPr/>
          <a:lstStyle/>
          <a:p>
            <a:r>
              <a:rPr lang="en-US" smtClean="0"/>
              <a:t>ICHEC-Intel QNLP Kick-off Meeting, 14-Jan-2019.</a:t>
            </a:r>
            <a:endParaRPr lang="en-US"/>
          </a:p>
        </p:txBody>
      </p:sp>
      <p:sp>
        <p:nvSpPr>
          <p:cNvPr id="4" name="Slide Number Placeholder 3"/>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4580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6D050-9E27-E847-BC75-AF3C2B1301AE}" type="datetime1">
              <a:rPr lang="en-IE" smtClean="0"/>
              <a:t>14/01/2019</a:t>
            </a:fld>
            <a:endParaRPr lang="en-US"/>
          </a:p>
        </p:txBody>
      </p:sp>
      <p:sp>
        <p:nvSpPr>
          <p:cNvPr id="6" name="Footer Placeholder 5"/>
          <p:cNvSpPr>
            <a:spLocks noGrp="1"/>
          </p:cNvSpPr>
          <p:nvPr>
            <p:ph type="ftr" sz="quarter" idx="11"/>
          </p:nvPr>
        </p:nvSpPr>
        <p:spPr/>
        <p:txBody>
          <a:bodyPr/>
          <a:lstStyle/>
          <a:p>
            <a:r>
              <a:rPr lang="en-US" smtClean="0"/>
              <a:t>ICHEC-Intel QNLP Kick-off Meeting, 14-Jan-2019.</a:t>
            </a:r>
            <a:endParaRPr lang="en-US"/>
          </a:p>
        </p:txBody>
      </p:sp>
      <p:sp>
        <p:nvSpPr>
          <p:cNvPr id="7" name="Slide Number Placeholder 6"/>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938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FDC4C-7206-1E47-8D33-6AAF75F09652}" type="datetime1">
              <a:rPr lang="en-IE" smtClean="0"/>
              <a:t>14/01/2019</a:t>
            </a:fld>
            <a:endParaRPr lang="en-US"/>
          </a:p>
        </p:txBody>
      </p:sp>
      <p:sp>
        <p:nvSpPr>
          <p:cNvPr id="6" name="Footer Placeholder 5"/>
          <p:cNvSpPr>
            <a:spLocks noGrp="1"/>
          </p:cNvSpPr>
          <p:nvPr>
            <p:ph type="ftr" sz="quarter" idx="11"/>
          </p:nvPr>
        </p:nvSpPr>
        <p:spPr/>
        <p:txBody>
          <a:bodyPr/>
          <a:lstStyle/>
          <a:p>
            <a:r>
              <a:rPr lang="en-US" smtClean="0"/>
              <a:t>ICHEC-Intel QNLP Kick-off Meeting, 14-Jan-2019.</a:t>
            </a:r>
            <a:endParaRPr lang="en-US"/>
          </a:p>
        </p:txBody>
      </p:sp>
      <p:sp>
        <p:nvSpPr>
          <p:cNvPr id="7" name="Slide Number Placeholder 6"/>
          <p:cNvSpPr>
            <a:spLocks noGrp="1"/>
          </p:cNvSpPr>
          <p:nvPr>
            <p:ph type="sldNum" sz="quarter" idx="12"/>
          </p:nvPr>
        </p:nvSpPr>
        <p:spPr/>
        <p:txBody>
          <a:bodyPr/>
          <a:lstStyle/>
          <a:p>
            <a:fld id="{310BEE25-D794-E34B-A916-7232859D8982}" type="slidenum">
              <a:rPr lang="en-US" smtClean="0"/>
              <a:t>‹#›</a:t>
            </a:fld>
            <a:endParaRPr lang="en-US"/>
          </a:p>
        </p:txBody>
      </p:sp>
    </p:spTree>
    <p:extLst>
      <p:ext uri="{BB962C8B-B14F-4D97-AF65-F5344CB8AC3E}">
        <p14:creationId xmlns:p14="http://schemas.microsoft.com/office/powerpoint/2010/main" val="1769242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92F1A-0DE1-564E-9BD2-EA67939E535F}" type="datetime1">
              <a:rPr lang="en-IE" smtClean="0"/>
              <a:t>14/01/2019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ICHEC-Intel QNLP Kick-off Meeting, 14-Jan-2019.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BEE25-D794-E34B-A916-7232859D8982}" type="slidenum">
              <a:rPr lang="en-US" smtClean="0"/>
              <a:t>‹#›</a:t>
            </a:fld>
            <a:endParaRPr lang="en-US"/>
          </a:p>
        </p:txBody>
      </p:sp>
    </p:spTree>
    <p:extLst>
      <p:ext uri="{BB962C8B-B14F-4D97-AF65-F5344CB8AC3E}">
        <p14:creationId xmlns:p14="http://schemas.microsoft.com/office/powerpoint/2010/main" val="57870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et.google.com/zvp-kmhp-pak" TargetMode="External"/><Relationship Id="rId3" Type="http://schemas.openxmlformats.org/officeDocument/2006/relationships/hyperlink" Target="https://git.ichec.ie/intel-qnlp/intel-qnl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46682"/>
            <a:ext cx="9144000" cy="1535493"/>
          </a:xfrm>
        </p:spPr>
        <p:txBody>
          <a:bodyPr anchor="ctr">
            <a:normAutofit/>
          </a:bodyPr>
          <a:lstStyle/>
          <a:p>
            <a:r>
              <a:rPr lang="en-US" sz="4400" dirty="0" smtClean="0"/>
              <a:t>Quantum Natural Language Processing</a:t>
            </a:r>
            <a:endParaRPr lang="en-US" sz="4400" dirty="0"/>
          </a:p>
        </p:txBody>
      </p:sp>
      <p:sp>
        <p:nvSpPr>
          <p:cNvPr id="3" name="Subtitle 2"/>
          <p:cNvSpPr>
            <a:spLocks noGrp="1"/>
          </p:cNvSpPr>
          <p:nvPr>
            <p:ph type="subTitle" idx="1"/>
          </p:nvPr>
        </p:nvSpPr>
        <p:spPr>
          <a:xfrm>
            <a:off x="1524000" y="4343024"/>
            <a:ext cx="9144000" cy="1655762"/>
          </a:xfrm>
        </p:spPr>
        <p:txBody>
          <a:bodyPr>
            <a:normAutofit lnSpcReduction="10000"/>
          </a:bodyPr>
          <a:lstStyle/>
          <a:p>
            <a:r>
              <a:rPr lang="en-US" dirty="0" smtClean="0"/>
              <a:t>Kick-off Meeting</a:t>
            </a:r>
          </a:p>
          <a:p>
            <a:r>
              <a:rPr lang="en-US" dirty="0" smtClean="0"/>
              <a:t>14</a:t>
            </a:r>
            <a:r>
              <a:rPr lang="en-US" baseline="30000" dirty="0" smtClean="0"/>
              <a:t>th</a:t>
            </a:r>
            <a:r>
              <a:rPr lang="en-US" dirty="0" smtClean="0"/>
              <a:t> January 2019</a:t>
            </a:r>
          </a:p>
          <a:p>
            <a:endParaRPr lang="en-US" dirty="0"/>
          </a:p>
          <a:p>
            <a:r>
              <a:rPr lang="en-US" dirty="0" smtClean="0"/>
              <a:t>ICHEC, Dublin, Ireland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09" y="380524"/>
            <a:ext cx="3099238" cy="20661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041" y="689650"/>
            <a:ext cx="2167759" cy="1437318"/>
          </a:xfrm>
          <a:prstGeom prst="rect">
            <a:avLst/>
          </a:prstGeom>
        </p:spPr>
      </p:pic>
    </p:spTree>
    <p:extLst>
      <p:ext uri="{BB962C8B-B14F-4D97-AF65-F5344CB8AC3E}">
        <p14:creationId xmlns:p14="http://schemas.microsoft.com/office/powerpoint/2010/main" val="44840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and timeline </a:t>
            </a:r>
            <a:r>
              <a:rPr lang="is-IS" dirty="0" smtClean="0"/>
              <a:t>… (5)</a:t>
            </a:r>
            <a:endParaRPr lang="en-US" dirty="0"/>
          </a:p>
        </p:txBody>
      </p:sp>
      <p:sp>
        <p:nvSpPr>
          <p:cNvPr id="3" name="Content Placeholder 2"/>
          <p:cNvSpPr>
            <a:spLocks noGrp="1"/>
          </p:cNvSpPr>
          <p:nvPr>
            <p:ph idx="1"/>
          </p:nvPr>
        </p:nvSpPr>
        <p:spPr/>
        <p:txBody>
          <a:bodyPr/>
          <a:lstStyle/>
          <a:p>
            <a:r>
              <a:rPr lang="en-US" dirty="0" smtClean="0"/>
              <a:t>Task 4 – Technical report and </a:t>
            </a:r>
            <a:r>
              <a:rPr lang="en-US" dirty="0" smtClean="0"/>
              <a:t>handover (M14)</a:t>
            </a:r>
            <a:endParaRPr lang="en-US" dirty="0" smtClean="0"/>
          </a:p>
          <a:p>
            <a:pPr lvl="1"/>
            <a:r>
              <a:rPr lang="en-US" dirty="0" smtClean="0"/>
              <a:t>Objective</a:t>
            </a:r>
          </a:p>
          <a:p>
            <a:pPr lvl="2"/>
            <a:r>
              <a:rPr lang="en-US" dirty="0" smtClean="0"/>
              <a:t>Delivery of the software solutions and results to Intel.</a:t>
            </a:r>
          </a:p>
          <a:p>
            <a:pPr lvl="1"/>
            <a:r>
              <a:rPr lang="en-US" dirty="0" smtClean="0"/>
              <a:t>Deliverables</a:t>
            </a:r>
          </a:p>
          <a:p>
            <a:pPr lvl="2"/>
            <a:r>
              <a:rPr lang="en-US" dirty="0" smtClean="0"/>
              <a:t>D4.1 (M14): A consolidation of reports from deliverables D1.1, D2.1, D2.2, D2.3, D3.1, D3.3 and final software from deliverables D3.2 and D3.3.</a:t>
            </a:r>
          </a:p>
          <a:p>
            <a:pPr lvl="1"/>
            <a:r>
              <a:rPr lang="en-US" dirty="0" smtClean="0"/>
              <a:t>Milestones</a:t>
            </a:r>
          </a:p>
          <a:p>
            <a:pPr lvl="2"/>
            <a:r>
              <a:rPr lang="en-US" dirty="0" smtClean="0"/>
              <a:t>M4.1 (M14): Consolidated reports and final software are prepared.</a:t>
            </a:r>
          </a:p>
          <a:p>
            <a:pPr lvl="2"/>
            <a:r>
              <a:rPr lang="en-US" dirty="0" smtClean="0"/>
              <a:t>M4.2 (M14): Deliverable D4.1 is published on a GitHub page under the Apache License version 2.0.</a:t>
            </a:r>
          </a:p>
        </p:txBody>
      </p:sp>
      <p:sp>
        <p:nvSpPr>
          <p:cNvPr id="4" name="Slide Number Placeholder 3"/>
          <p:cNvSpPr>
            <a:spLocks noGrp="1"/>
          </p:cNvSpPr>
          <p:nvPr>
            <p:ph type="sldNum" sz="quarter" idx="12"/>
          </p:nvPr>
        </p:nvSpPr>
        <p:spPr/>
        <p:txBody>
          <a:bodyPr/>
          <a:lstStyle/>
          <a:p>
            <a:fld id="{310BEE25-D794-E34B-A916-7232859D8982}" type="slidenum">
              <a:rPr lang="en-US" smtClean="0"/>
              <a:t>10</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99116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96659444"/>
              </p:ext>
            </p:extLst>
          </p:nvPr>
        </p:nvGraphicFramePr>
        <p:xfrm>
          <a:off x="838200" y="1570363"/>
          <a:ext cx="10515599" cy="3405354"/>
        </p:xfrm>
        <a:graphic>
          <a:graphicData uri="http://schemas.openxmlformats.org/drawingml/2006/table">
            <a:tbl>
              <a:tblPr firstRow="1" firstCol="1" bandRow="1">
                <a:tableStyleId>{5C22544A-7EE6-4342-B048-85BDC9FD1C3A}</a:tableStyleId>
              </a:tblPr>
              <a:tblGrid>
                <a:gridCol w="3459709"/>
                <a:gridCol w="7055890"/>
              </a:tblGrid>
              <a:tr h="290025">
                <a:tc>
                  <a:txBody>
                    <a:bodyPr/>
                    <a:lstStyle/>
                    <a:p>
                      <a:pPr algn="ctr" hangingPunct="0">
                        <a:lnSpc>
                          <a:spcPct val="115000"/>
                        </a:lnSpc>
                        <a:spcAft>
                          <a:spcPts val="0"/>
                        </a:spcAft>
                      </a:pPr>
                      <a:r>
                        <a:rPr lang="en-GB" sz="1400" dirty="0">
                          <a:effectLst/>
                        </a:rPr>
                        <a:t>Risks</a:t>
                      </a:r>
                      <a:endParaRPr lang="en-US" sz="1800" dirty="0">
                        <a:effectLst/>
                        <a:latin typeface="Times New Roman" charset="0"/>
                        <a:ea typeface="Times New Roman" charset="0"/>
                      </a:endParaRPr>
                    </a:p>
                  </a:txBody>
                  <a:tcPr marL="68580" marR="68580" marT="0" marB="0"/>
                </a:tc>
                <a:tc>
                  <a:txBody>
                    <a:bodyPr/>
                    <a:lstStyle/>
                    <a:p>
                      <a:pPr algn="ctr" hangingPunct="0">
                        <a:lnSpc>
                          <a:spcPct val="115000"/>
                        </a:lnSpc>
                        <a:spcAft>
                          <a:spcPts val="0"/>
                        </a:spcAft>
                      </a:pPr>
                      <a:r>
                        <a:rPr lang="en-GB" sz="1400" dirty="0">
                          <a:effectLst/>
                        </a:rPr>
                        <a:t>Steps for management</a:t>
                      </a:r>
                      <a:endParaRPr lang="en-US" sz="1800" dirty="0">
                        <a:effectLst/>
                        <a:latin typeface="Times New Roman" charset="0"/>
                        <a:ea typeface="Times New Roman" charset="0"/>
                      </a:endParaRPr>
                    </a:p>
                  </a:txBody>
                  <a:tcPr marL="68580" marR="68580" marT="0" marB="0"/>
                </a:tc>
              </a:tr>
              <a:tr h="1207702">
                <a:tc>
                  <a:txBody>
                    <a:bodyPr/>
                    <a:lstStyle/>
                    <a:p>
                      <a:pPr algn="just" hangingPunct="0">
                        <a:lnSpc>
                          <a:spcPct val="115000"/>
                        </a:lnSpc>
                        <a:spcAft>
                          <a:spcPts val="0"/>
                        </a:spcAft>
                      </a:pPr>
                      <a:r>
                        <a:rPr lang="en-GB" sz="1400" dirty="0">
                          <a:effectLst/>
                        </a:rPr>
                        <a:t>Installation and performance issues of the Intel Quantum Simulator (qHiPSTER) on the ICHEC Kay supercomputer.</a:t>
                      </a:r>
                      <a:endParaRPr lang="en-US" sz="1800" dirty="0">
                        <a:effectLst/>
                        <a:latin typeface="Times New Roman" charset="0"/>
                        <a:ea typeface="Times New Roman" charset="0"/>
                      </a:endParaRPr>
                    </a:p>
                  </a:txBody>
                  <a:tcPr marL="68580" marR="68580" marT="0" marB="0"/>
                </a:tc>
                <a:tc>
                  <a:txBody>
                    <a:bodyPr/>
                    <a:lstStyle/>
                    <a:p>
                      <a:pPr algn="just" hangingPunct="0">
                        <a:lnSpc>
                          <a:spcPct val="115000"/>
                        </a:lnSpc>
                        <a:spcAft>
                          <a:spcPts val="0"/>
                        </a:spcAft>
                      </a:pPr>
                      <a:r>
                        <a:rPr lang="en-GB" sz="1400" dirty="0">
                          <a:effectLst/>
                        </a:rPr>
                        <a:t>The first task in the project work plan is to install and test qHiPSTER on the ICHEC supercomputer. Reservations can be made for this project on the Kay supercomputer to achieve the desired performance. The simulator developers from Intel will also be available to assist with solving installation and configuration issues.</a:t>
                      </a:r>
                      <a:endParaRPr lang="en-US" sz="1800" dirty="0">
                        <a:effectLst/>
                        <a:latin typeface="Times New Roman" charset="0"/>
                        <a:ea typeface="Times New Roman" charset="0"/>
                      </a:endParaRPr>
                    </a:p>
                  </a:txBody>
                  <a:tcPr marL="68580" marR="68580" marT="0" marB="0"/>
                </a:tc>
              </a:tr>
              <a:tr h="993227">
                <a:tc>
                  <a:txBody>
                    <a:bodyPr/>
                    <a:lstStyle/>
                    <a:p>
                      <a:pPr algn="just" hangingPunct="0">
                        <a:lnSpc>
                          <a:spcPct val="115000"/>
                        </a:lnSpc>
                        <a:spcAft>
                          <a:spcPts val="0"/>
                        </a:spcAft>
                      </a:pPr>
                      <a:r>
                        <a:rPr lang="en-GB" sz="1400" dirty="0">
                          <a:effectLst/>
                        </a:rPr>
                        <a:t>Issues in mapping and/or implementing the DisCo model algorithms on the programming model of qHiPSTER.</a:t>
                      </a:r>
                      <a:endParaRPr lang="en-US" sz="1800" dirty="0">
                        <a:effectLst/>
                        <a:latin typeface="Times New Roman" charset="0"/>
                        <a:ea typeface="Times New Roman" charset="0"/>
                      </a:endParaRPr>
                    </a:p>
                  </a:txBody>
                  <a:tcPr marL="68580" marR="68580" marT="0" marB="0"/>
                </a:tc>
                <a:tc>
                  <a:txBody>
                    <a:bodyPr/>
                    <a:lstStyle/>
                    <a:p>
                      <a:pPr algn="just" hangingPunct="0">
                        <a:lnSpc>
                          <a:spcPct val="115000"/>
                        </a:lnSpc>
                        <a:spcAft>
                          <a:spcPts val="0"/>
                        </a:spcAft>
                      </a:pPr>
                      <a:r>
                        <a:rPr lang="en-GB" sz="1400" dirty="0">
                          <a:effectLst/>
                        </a:rPr>
                        <a:t>The developers of qHiPSTER will be available to provide user support during implementation of the algorithms. Also, the authors of the DisCo model at the University of Oxford may be consulted for a deeper understanding of their algorithms.</a:t>
                      </a:r>
                      <a:endParaRPr lang="en-US" sz="1800" dirty="0">
                        <a:effectLst/>
                        <a:latin typeface="Times New Roman" charset="0"/>
                        <a:ea typeface="Times New Roman" charset="0"/>
                      </a:endParaRPr>
                    </a:p>
                  </a:txBody>
                  <a:tcPr marL="68580" marR="68580" marT="0" marB="0"/>
                </a:tc>
              </a:tr>
              <a:tr h="914400">
                <a:tc>
                  <a:txBody>
                    <a:bodyPr/>
                    <a:lstStyle/>
                    <a:p>
                      <a:pPr algn="just" hangingPunct="0">
                        <a:lnSpc>
                          <a:spcPct val="115000"/>
                        </a:lnSpc>
                        <a:spcAft>
                          <a:spcPts val="0"/>
                        </a:spcAft>
                      </a:pPr>
                      <a:r>
                        <a:rPr lang="en-GB" sz="1400" dirty="0">
                          <a:effectLst/>
                        </a:rPr>
                        <a:t>Performance of the algorithm implementations is lower than expected and thus evaluation is delayed.</a:t>
                      </a:r>
                      <a:endParaRPr lang="en-US" sz="1800" dirty="0">
                        <a:effectLst/>
                        <a:latin typeface="Times New Roman" charset="0"/>
                        <a:ea typeface="Times New Roman" charset="0"/>
                      </a:endParaRPr>
                    </a:p>
                  </a:txBody>
                  <a:tcPr marL="68580" marR="68580" marT="0" marB="0"/>
                </a:tc>
                <a:tc>
                  <a:txBody>
                    <a:bodyPr/>
                    <a:lstStyle/>
                    <a:p>
                      <a:pPr algn="just" hangingPunct="0">
                        <a:lnSpc>
                          <a:spcPct val="115000"/>
                        </a:lnSpc>
                        <a:spcAft>
                          <a:spcPts val="0"/>
                        </a:spcAft>
                      </a:pPr>
                      <a:r>
                        <a:rPr lang="en-GB" sz="1400" dirty="0">
                          <a:effectLst/>
                        </a:rPr>
                        <a:t>The size of the corpuses targeted for the evaluations may be reduced accordingly to achieve reasonable performance to get evaluation results.</a:t>
                      </a:r>
                      <a:endParaRPr lang="en-US" sz="1800" dirty="0">
                        <a:effectLst/>
                        <a:latin typeface="Times New Roman" charset="0"/>
                        <a:ea typeface="Times New Roman"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310BEE25-D794-E34B-A916-7232859D8982}" type="slidenum">
              <a:rPr lang="en-US" smtClean="0"/>
              <a:t>11</a:t>
            </a:fld>
            <a:endParaRPr lang="en-US"/>
          </a:p>
        </p:txBody>
      </p:sp>
      <p:sp>
        <p:nvSpPr>
          <p:cNvPr id="6" name="Content Placeholder 2"/>
          <p:cNvSpPr txBox="1">
            <a:spLocks/>
          </p:cNvSpPr>
          <p:nvPr/>
        </p:nvSpPr>
        <p:spPr>
          <a:xfrm>
            <a:off x="838200" y="5253365"/>
            <a:ext cx="10515600" cy="1102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t>Intel support is primarily sought for troubleshooting for installing and using the qHiPSTER </a:t>
            </a:r>
            <a:r>
              <a:rPr lang="en-US" sz="1800" dirty="0" smtClean="0"/>
              <a:t>platform.</a:t>
            </a:r>
            <a:endParaRPr lang="en-US" sz="1800" dirty="0" smtClean="0"/>
          </a:p>
          <a:p>
            <a:r>
              <a:rPr lang="en-US" sz="1800" dirty="0" smtClean="0"/>
              <a:t>What is the channel for ICHEC to raise a question or issue with Intel?</a:t>
            </a:r>
            <a:endParaRPr lang="en-US" sz="1800" dirty="0"/>
          </a:p>
        </p:txBody>
      </p:sp>
      <p:sp>
        <p:nvSpPr>
          <p:cNvPr id="7" name="Footer Placeholder 6"/>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2019004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Dissemination strategy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Proposed</a:t>
            </a:r>
          </a:p>
          <a:p>
            <a:pPr lvl="1"/>
            <a:r>
              <a:rPr lang="en-US" dirty="0" smtClean="0"/>
              <a:t>SC </a:t>
            </a:r>
            <a:r>
              <a:rPr lang="en-US" dirty="0" smtClean="0"/>
              <a:t>2019</a:t>
            </a:r>
          </a:p>
          <a:p>
            <a:pPr lvl="1"/>
            <a:r>
              <a:rPr lang="en-US" dirty="0" smtClean="0"/>
              <a:t>ISC </a:t>
            </a:r>
            <a:r>
              <a:rPr lang="en-US" dirty="0" smtClean="0"/>
              <a:t>2020</a:t>
            </a:r>
          </a:p>
          <a:p>
            <a:r>
              <a:rPr lang="en-US" dirty="0" smtClean="0"/>
              <a:t>Any others</a:t>
            </a:r>
          </a:p>
          <a:p>
            <a:pPr lvl="1"/>
            <a:r>
              <a:rPr lang="en-US" dirty="0" smtClean="0"/>
              <a:t>Press release</a:t>
            </a:r>
          </a:p>
          <a:p>
            <a:pPr lvl="1"/>
            <a:r>
              <a:rPr lang="en-US" dirty="0" smtClean="0"/>
              <a:t>2</a:t>
            </a:r>
            <a:r>
              <a:rPr lang="en-US" baseline="30000" dirty="0" smtClean="0"/>
              <a:t>nd</a:t>
            </a:r>
            <a:r>
              <a:rPr lang="en-US" dirty="0" smtClean="0"/>
              <a:t> All Ireland Conference on Quantum </a:t>
            </a:r>
            <a:r>
              <a:rPr lang="en-US" dirty="0" smtClean="0"/>
              <a:t>Technologies at </a:t>
            </a:r>
            <a:r>
              <a:rPr lang="en-US" dirty="0" err="1" smtClean="0"/>
              <a:t>Maynooth</a:t>
            </a:r>
            <a:r>
              <a:rPr lang="en-US" dirty="0" smtClean="0"/>
              <a:t> </a:t>
            </a:r>
            <a:r>
              <a:rPr lang="en-US" dirty="0" smtClean="0"/>
              <a:t>University, </a:t>
            </a:r>
            <a:r>
              <a:rPr lang="en-US" dirty="0" smtClean="0"/>
              <a:t>21-Jan-2019</a:t>
            </a:r>
          </a:p>
          <a:p>
            <a:pPr lvl="1"/>
            <a:r>
              <a:rPr lang="en-US" dirty="0" smtClean="0"/>
              <a:t>EQTC 2020 (TBC)</a:t>
            </a:r>
            <a:endParaRPr lang="en-US" dirty="0" smtClean="0"/>
          </a:p>
          <a:p>
            <a:pPr lvl="1"/>
            <a:r>
              <a:rPr lang="en-US" dirty="0" smtClean="0"/>
              <a:t>Intel Technical Computing Roundtable 2020 </a:t>
            </a:r>
            <a:endParaRPr lang="en-US" dirty="0" smtClean="0"/>
          </a:p>
          <a:p>
            <a:pPr lvl="1"/>
            <a:r>
              <a:rPr lang="en-US" dirty="0" smtClean="0"/>
              <a:t>Talk </a:t>
            </a:r>
            <a:r>
              <a:rPr lang="en-US" dirty="0" smtClean="0"/>
              <a:t>at a quantum computing workshop at UCD (TBC), </a:t>
            </a:r>
            <a:r>
              <a:rPr lang="en-US" dirty="0" smtClean="0"/>
              <a:t>Mar-2019</a:t>
            </a:r>
            <a:endParaRPr lang="en-US" dirty="0" smtClean="0"/>
          </a:p>
          <a:p>
            <a:pPr lvl="1"/>
            <a:r>
              <a:rPr lang="is-IS" dirty="0" smtClean="0"/>
              <a:t>…</a:t>
            </a:r>
            <a:endParaRPr lang="en-US" dirty="0" smtClean="0"/>
          </a:p>
        </p:txBody>
      </p:sp>
      <p:sp>
        <p:nvSpPr>
          <p:cNvPr id="4" name="Slide Number Placeholder 3"/>
          <p:cNvSpPr>
            <a:spLocks noGrp="1"/>
          </p:cNvSpPr>
          <p:nvPr>
            <p:ph type="sldNum" sz="quarter" idx="12"/>
          </p:nvPr>
        </p:nvSpPr>
        <p:spPr/>
        <p:txBody>
          <a:bodyPr/>
          <a:lstStyle/>
          <a:p>
            <a:fld id="{310BEE25-D794-E34B-A916-7232859D8982}"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873935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ICHEC-Intel periodic meetings (proposed)</a:t>
            </a:r>
          </a:p>
          <a:p>
            <a:pPr lvl="1"/>
            <a:r>
              <a:rPr lang="en-US" dirty="0" smtClean="0"/>
              <a:t>Once every 3 weeks</a:t>
            </a:r>
          </a:p>
          <a:p>
            <a:pPr lvl="1"/>
            <a:r>
              <a:rPr lang="en-US" dirty="0" smtClean="0"/>
              <a:t>Mondays 11:00 (Irish time) starting 04-Feb-2019</a:t>
            </a:r>
          </a:p>
          <a:p>
            <a:pPr lvl="1"/>
            <a:r>
              <a:rPr lang="en-US" dirty="0" smtClean="0"/>
              <a:t>Google meetings at </a:t>
            </a:r>
            <a:r>
              <a:rPr lang="en-US" dirty="0" smtClean="0">
                <a:hlinkClick r:id="rId2"/>
              </a:rPr>
              <a:t>https://meet.google.com/zvp-kmhp-pak</a:t>
            </a:r>
            <a:endParaRPr lang="en-US" dirty="0" smtClean="0"/>
          </a:p>
          <a:p>
            <a:r>
              <a:rPr lang="en-US" dirty="0" smtClean="0"/>
              <a:t>Hosting and delivery of code and reports</a:t>
            </a:r>
          </a:p>
          <a:p>
            <a:pPr lvl="1"/>
            <a:r>
              <a:rPr lang="en-US" dirty="0" smtClean="0">
                <a:hlinkClick r:id="rId3"/>
              </a:rPr>
              <a:t>https://git.ichec.ie/intel-qnlp/intel-qnlp/</a:t>
            </a:r>
            <a:endParaRPr lang="en-US" dirty="0" smtClean="0"/>
          </a:p>
          <a:p>
            <a:pPr lvl="1"/>
            <a:r>
              <a:rPr lang="en-US" dirty="0" smtClean="0"/>
              <a:t>Currently public. Access restrictions?</a:t>
            </a:r>
          </a:p>
          <a:p>
            <a:r>
              <a:rPr lang="is-IS" dirty="0" smtClean="0"/>
              <a:t>Any other business?</a:t>
            </a:r>
            <a:endParaRPr lang="en-US" dirty="0"/>
          </a:p>
        </p:txBody>
      </p:sp>
      <p:sp>
        <p:nvSpPr>
          <p:cNvPr id="4" name="Slide Number Placeholder 3"/>
          <p:cNvSpPr>
            <a:spLocks noGrp="1"/>
          </p:cNvSpPr>
          <p:nvPr>
            <p:ph type="sldNum" sz="quarter" idx="12"/>
          </p:nvPr>
        </p:nvSpPr>
        <p:spPr/>
        <p:txBody>
          <a:bodyPr/>
          <a:lstStyle/>
          <a:p>
            <a:fld id="{310BEE25-D794-E34B-A916-7232859D8982}"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205243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points</a:t>
            </a:r>
            <a:endParaRPr lang="en-US" dirty="0"/>
          </a:p>
        </p:txBody>
      </p:sp>
      <p:sp>
        <p:nvSpPr>
          <p:cNvPr id="3" name="Content Placeholder 2"/>
          <p:cNvSpPr>
            <a:spLocks noGrp="1"/>
          </p:cNvSpPr>
          <p:nvPr>
            <p:ph idx="1"/>
          </p:nvPr>
        </p:nvSpPr>
        <p:spPr/>
        <p:txBody>
          <a:bodyPr/>
          <a:lstStyle/>
          <a:p>
            <a:r>
              <a:rPr lang="en-US" dirty="0" smtClean="0"/>
              <a:t>Start technical tasks for M01 (ICHEC – VK, LOR, MD)</a:t>
            </a:r>
          </a:p>
          <a:p>
            <a:pPr lvl="1"/>
            <a:r>
              <a:rPr lang="en-US" dirty="0" smtClean="0"/>
              <a:t>T1.1. Install and test the Intel Quantum Simulator (qHiPSTER) on Kay</a:t>
            </a:r>
          </a:p>
          <a:p>
            <a:pPr lvl="1"/>
            <a:r>
              <a:rPr lang="en-US" dirty="0" smtClean="0"/>
              <a:t>T1.2. Investigate the DisCo model algorithms and define their mapping strategy on qHiPSTER</a:t>
            </a:r>
          </a:p>
          <a:p>
            <a:r>
              <a:rPr lang="en-US" dirty="0" smtClean="0"/>
              <a:t>Set up periodic meetings on calendar (ICHEC – VK)</a:t>
            </a:r>
          </a:p>
          <a:p>
            <a:pPr lvl="1"/>
            <a:r>
              <a:rPr lang="en-US" dirty="0" smtClean="0"/>
              <a:t>ICHEC-Intel </a:t>
            </a:r>
            <a:r>
              <a:rPr lang="en-US" dirty="0" smtClean="0"/>
              <a:t>meetings</a:t>
            </a:r>
          </a:p>
          <a:p>
            <a:pPr lvl="1"/>
            <a:r>
              <a:rPr lang="en-US" dirty="0" smtClean="0"/>
              <a:t>ICHEC-internal </a:t>
            </a:r>
            <a:r>
              <a:rPr lang="en-US" dirty="0" smtClean="0"/>
              <a:t>meetings</a:t>
            </a:r>
          </a:p>
          <a:p>
            <a:r>
              <a:rPr lang="is-IS" dirty="0" smtClean="0"/>
              <a:t>Upcoming milestones</a:t>
            </a:r>
          </a:p>
          <a:p>
            <a:pPr lvl="1"/>
            <a:r>
              <a:rPr lang="en-US" dirty="0" smtClean="0"/>
              <a:t>M1.1 (M01): qHiPSTER is installed and tested on ICHEC’s Kay.</a:t>
            </a:r>
            <a:endParaRPr lang="en-US" dirty="0"/>
          </a:p>
        </p:txBody>
      </p:sp>
      <p:sp>
        <p:nvSpPr>
          <p:cNvPr id="4" name="Footer Placeholder 3"/>
          <p:cNvSpPr>
            <a:spLocks noGrp="1"/>
          </p:cNvSpPr>
          <p:nvPr>
            <p:ph type="ftr" sz="quarter" idx="11"/>
          </p:nvPr>
        </p:nvSpPr>
        <p:spPr/>
        <p:txBody>
          <a:bodyPr/>
          <a:lstStyle/>
          <a:p>
            <a:r>
              <a:rPr lang="en-US" smtClean="0"/>
              <a:t>ICHEC-Intel QNLP Kick-off Meeting, 14-Jan-2019.</a:t>
            </a:r>
            <a:endParaRPr lang="en-US"/>
          </a:p>
        </p:txBody>
      </p:sp>
      <p:sp>
        <p:nvSpPr>
          <p:cNvPr id="5" name="Slide Number Placeholder 4"/>
          <p:cNvSpPr>
            <a:spLocks noGrp="1"/>
          </p:cNvSpPr>
          <p:nvPr>
            <p:ph type="sldNum" sz="quarter" idx="12"/>
          </p:nvPr>
        </p:nvSpPr>
        <p:spPr/>
        <p:txBody>
          <a:bodyPr/>
          <a:lstStyle/>
          <a:p>
            <a:fld id="{310BEE25-D794-E34B-A916-7232859D8982}" type="slidenum">
              <a:rPr lang="en-US" smtClean="0"/>
              <a:t>14</a:t>
            </a:fld>
            <a:endParaRPr lang="en-US"/>
          </a:p>
        </p:txBody>
      </p:sp>
    </p:spTree>
    <p:extLst>
      <p:ext uri="{BB962C8B-B14F-4D97-AF65-F5344CB8AC3E}">
        <p14:creationId xmlns:p14="http://schemas.microsoft.com/office/powerpoint/2010/main" val="2542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Project overview</a:t>
            </a:r>
          </a:p>
          <a:p>
            <a:r>
              <a:rPr lang="en-US" dirty="0" smtClean="0"/>
              <a:t>People at ICHEC and Intel</a:t>
            </a:r>
          </a:p>
          <a:p>
            <a:r>
              <a:rPr lang="en-US" dirty="0" smtClean="0"/>
              <a:t>Execution plan</a:t>
            </a:r>
          </a:p>
          <a:p>
            <a:pPr lvl="1"/>
            <a:r>
              <a:rPr lang="en-US" dirty="0" smtClean="0"/>
              <a:t>Work plan and timeline</a:t>
            </a:r>
          </a:p>
          <a:p>
            <a:pPr lvl="1"/>
            <a:r>
              <a:rPr lang="en-US" dirty="0" smtClean="0"/>
              <a:t>Risk mitigation</a:t>
            </a:r>
          </a:p>
          <a:p>
            <a:pPr lvl="1"/>
            <a:r>
              <a:rPr lang="en-US" dirty="0" smtClean="0"/>
              <a:t>Dissemination strategy</a:t>
            </a:r>
          </a:p>
          <a:p>
            <a:pPr lvl="1"/>
            <a:r>
              <a:rPr lang="en-US" dirty="0" smtClean="0"/>
              <a:t>Logistics</a:t>
            </a:r>
          </a:p>
          <a:p>
            <a:pPr lvl="1"/>
            <a:r>
              <a:rPr lang="en-US" dirty="0" smtClean="0"/>
              <a:t>Action points</a:t>
            </a:r>
          </a:p>
        </p:txBody>
      </p:sp>
      <p:sp>
        <p:nvSpPr>
          <p:cNvPr id="4" name="Slide Number Placeholder 3"/>
          <p:cNvSpPr>
            <a:spLocks noGrp="1"/>
          </p:cNvSpPr>
          <p:nvPr>
            <p:ph type="sldNum" sz="quarter" idx="12"/>
          </p:nvPr>
        </p:nvSpPr>
        <p:spPr/>
        <p:txBody>
          <a:bodyPr/>
          <a:lstStyle/>
          <a:p>
            <a:fld id="{310BEE25-D794-E34B-A916-7232859D8982}" type="slidenum">
              <a:rPr lang="en-US" smtClean="0"/>
              <a:t>2</a:t>
            </a:fld>
            <a:endParaRPr lang="en-US"/>
          </a:p>
        </p:txBody>
      </p:sp>
      <p:grpSp>
        <p:nvGrpSpPr>
          <p:cNvPr id="7" name="Group 6"/>
          <p:cNvGrpSpPr/>
          <p:nvPr/>
        </p:nvGrpSpPr>
        <p:grpSpPr>
          <a:xfrm>
            <a:off x="9342383" y="365125"/>
            <a:ext cx="2377309" cy="853089"/>
            <a:chOff x="9342383" y="174817"/>
            <a:chExt cx="2377309" cy="85308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383" y="174817"/>
              <a:ext cx="1279634" cy="8530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566" y="301623"/>
              <a:ext cx="904126" cy="599475"/>
            </a:xfrm>
            <a:prstGeom prst="rect">
              <a:avLst/>
            </a:prstGeom>
          </p:spPr>
        </p:pic>
      </p:grpSp>
      <p:sp>
        <p:nvSpPr>
          <p:cNvPr id="9" name="Footer Placeholder 8"/>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46938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838200" y="1825624"/>
            <a:ext cx="10515600" cy="4530725"/>
          </a:xfrm>
        </p:spPr>
        <p:txBody>
          <a:bodyPr>
            <a:normAutofit lnSpcReduction="10000"/>
          </a:bodyPr>
          <a:lstStyle/>
          <a:p>
            <a:r>
              <a:rPr lang="en-US" sz="2400" dirty="0" smtClean="0"/>
              <a:t>DisCo model</a:t>
            </a:r>
          </a:p>
          <a:p>
            <a:pPr lvl="1"/>
            <a:r>
              <a:rPr lang="en-US" sz="2000" dirty="0" smtClean="0"/>
              <a:t>Distributional compositional semantics</a:t>
            </a:r>
          </a:p>
          <a:p>
            <a:pPr lvl="1"/>
            <a:r>
              <a:rPr lang="en-US" sz="2000" dirty="0" smtClean="0"/>
              <a:t>NLP algorithm to compute meanings of two sentences and decide if their meanings match</a:t>
            </a:r>
          </a:p>
          <a:p>
            <a:pPr lvl="1"/>
            <a:r>
              <a:rPr lang="en-US" sz="2000" dirty="0" smtClean="0"/>
              <a:t>Incorporates grammatical structure of sentences in a language into the analysis algorithms</a:t>
            </a:r>
          </a:p>
          <a:p>
            <a:pPr lvl="1"/>
            <a:r>
              <a:rPr lang="en-US" sz="2000" dirty="0" smtClean="0"/>
              <a:t>“Closest vector problem” algorithm</a:t>
            </a:r>
          </a:p>
          <a:p>
            <a:pPr lvl="2"/>
            <a:r>
              <a:rPr lang="en-US" sz="1600" dirty="0" smtClean="0"/>
              <a:t>Determine the word/phrase out of a set of words/phrases that has the closest relation to a given word/phrase</a:t>
            </a:r>
          </a:p>
          <a:p>
            <a:pPr lvl="1"/>
            <a:r>
              <a:rPr lang="en-US" sz="2000" dirty="0" smtClean="0"/>
              <a:t>“CSC sentence similarity” algorithm</a:t>
            </a:r>
          </a:p>
          <a:p>
            <a:pPr lvl="2"/>
            <a:r>
              <a:rPr lang="en-US" sz="1600" dirty="0" smtClean="0"/>
              <a:t>Compute the meaning of sentences/phrases and perform sentence similarity calculations</a:t>
            </a:r>
          </a:p>
          <a:p>
            <a:r>
              <a:rPr lang="en-US" sz="2400" dirty="0" smtClean="0"/>
              <a:t>Objectives</a:t>
            </a:r>
          </a:p>
          <a:p>
            <a:pPr lvl="1"/>
            <a:r>
              <a:rPr lang="en-US" sz="2000" dirty="0" smtClean="0"/>
              <a:t>Deploy Intel Quantum Simulator (qHiPSTER) on Kay</a:t>
            </a:r>
          </a:p>
          <a:p>
            <a:pPr lvl="1"/>
            <a:r>
              <a:rPr lang="en-US" sz="2000" dirty="0" smtClean="0"/>
              <a:t>Implement DisCo model algorithms on qHiPSTER</a:t>
            </a:r>
          </a:p>
          <a:p>
            <a:pPr lvl="1"/>
            <a:r>
              <a:rPr lang="en-US" sz="2000" dirty="0" smtClean="0"/>
              <a:t>Evaluate performance of DisCo model algorithms</a:t>
            </a:r>
          </a:p>
          <a:p>
            <a:pPr lvl="2"/>
            <a:r>
              <a:rPr lang="en-US" sz="1600" dirty="0" smtClean="0"/>
              <a:t>NOTE: Proposal does not include comparison with a classic HPC implementation</a:t>
            </a:r>
          </a:p>
          <a:p>
            <a:pPr lvl="1"/>
            <a:r>
              <a:rPr lang="en-US" sz="2000" dirty="0" smtClean="0"/>
              <a:t>Period: 14-Jan-2019 to 13-Mar-2020</a:t>
            </a:r>
            <a:endParaRPr lang="en-US" sz="2000" dirty="0"/>
          </a:p>
        </p:txBody>
      </p:sp>
      <p:sp>
        <p:nvSpPr>
          <p:cNvPr id="4" name="Slide Number Placeholder 3"/>
          <p:cNvSpPr>
            <a:spLocks noGrp="1"/>
          </p:cNvSpPr>
          <p:nvPr>
            <p:ph type="sldNum" sz="quarter" idx="12"/>
          </p:nvPr>
        </p:nvSpPr>
        <p:spPr/>
        <p:txBody>
          <a:bodyPr/>
          <a:lstStyle/>
          <a:p>
            <a:fld id="{310BEE25-D794-E34B-A916-7232859D8982}" type="slidenum">
              <a:rPr lang="en-US" smtClean="0"/>
              <a:t>3</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20224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at ICHEC and Intel</a:t>
            </a:r>
            <a:endParaRPr lang="en-US" dirty="0"/>
          </a:p>
        </p:txBody>
      </p:sp>
      <p:sp>
        <p:nvSpPr>
          <p:cNvPr id="3" name="Content Placeholder 2"/>
          <p:cNvSpPr>
            <a:spLocks noGrp="1"/>
          </p:cNvSpPr>
          <p:nvPr>
            <p:ph idx="1"/>
          </p:nvPr>
        </p:nvSpPr>
        <p:spPr/>
        <p:txBody>
          <a:bodyPr>
            <a:normAutofit/>
          </a:bodyPr>
          <a:lstStyle/>
          <a:p>
            <a:r>
              <a:rPr lang="en-US" dirty="0" smtClean="0"/>
              <a:t>ICHEC</a:t>
            </a:r>
          </a:p>
          <a:p>
            <a:pPr lvl="1"/>
            <a:r>
              <a:rPr lang="en-US" dirty="0" smtClean="0"/>
              <a:t>Researchers</a:t>
            </a:r>
          </a:p>
          <a:p>
            <a:pPr lvl="2"/>
            <a:r>
              <a:rPr lang="en-US" dirty="0" smtClean="0"/>
              <a:t>Lee James </a:t>
            </a:r>
            <a:r>
              <a:rPr lang="en-US" dirty="0" err="1" smtClean="0"/>
              <a:t>O’Riordan</a:t>
            </a:r>
            <a:endParaRPr lang="en-US" dirty="0" smtClean="0"/>
          </a:p>
          <a:p>
            <a:pPr lvl="2"/>
            <a:r>
              <a:rPr lang="en-US" dirty="0" smtClean="0"/>
              <a:t>Myles Doyle</a:t>
            </a:r>
          </a:p>
          <a:p>
            <a:pPr lvl="2"/>
            <a:r>
              <a:rPr lang="en-US" dirty="0" smtClean="0"/>
              <a:t>Venkatesh Kannan (PI)</a:t>
            </a:r>
          </a:p>
          <a:p>
            <a:pPr lvl="1"/>
            <a:r>
              <a:rPr lang="en-US" dirty="0" smtClean="0"/>
              <a:t>Project manager</a:t>
            </a:r>
          </a:p>
          <a:p>
            <a:pPr lvl="2"/>
            <a:r>
              <a:rPr lang="en-US" dirty="0" smtClean="0"/>
              <a:t>Peter Woods</a:t>
            </a:r>
          </a:p>
          <a:p>
            <a:r>
              <a:rPr lang="en-US" dirty="0" smtClean="0"/>
              <a:t>Intel</a:t>
            </a:r>
          </a:p>
          <a:p>
            <a:pPr lvl="1"/>
            <a:r>
              <a:rPr lang="en-US" dirty="0" smtClean="0"/>
              <a:t>Jim </a:t>
            </a:r>
            <a:r>
              <a:rPr lang="en-US" dirty="0" err="1" smtClean="0"/>
              <a:t>Kenneally</a:t>
            </a:r>
            <a:r>
              <a:rPr lang="en-US" dirty="0" smtClean="0"/>
              <a:t> (Lead)</a:t>
            </a:r>
          </a:p>
          <a:p>
            <a:pPr lvl="1"/>
            <a:r>
              <a:rPr lang="en-US" dirty="0" smtClean="0"/>
              <a:t>Brian Quinn</a:t>
            </a:r>
          </a:p>
          <a:p>
            <a:pPr lvl="1"/>
            <a:r>
              <a:rPr lang="en-US" dirty="0" smtClean="0"/>
              <a:t>Fabio </a:t>
            </a:r>
            <a:r>
              <a:rPr lang="en-US" dirty="0" err="1" smtClean="0"/>
              <a:t>Baruffa</a:t>
            </a:r>
            <a:endParaRPr lang="en-US" dirty="0"/>
          </a:p>
        </p:txBody>
      </p:sp>
      <p:sp>
        <p:nvSpPr>
          <p:cNvPr id="4" name="Slide Number Placeholder 3"/>
          <p:cNvSpPr>
            <a:spLocks noGrp="1"/>
          </p:cNvSpPr>
          <p:nvPr>
            <p:ph type="sldNum" sz="quarter" idx="12"/>
          </p:nvPr>
        </p:nvSpPr>
        <p:spPr/>
        <p:txBody>
          <a:bodyPr/>
          <a:lstStyle/>
          <a:p>
            <a:fld id="{310BEE25-D794-E34B-A916-7232859D8982}" type="slidenum">
              <a:rPr lang="en-US" smtClean="0"/>
              <a:t>4</a:t>
            </a:fld>
            <a:endParaRPr lang="en-US"/>
          </a:p>
        </p:txBody>
      </p:sp>
      <p:pic>
        <p:nvPicPr>
          <p:cNvPr id="6146" name="Picture 2" descr="enkatesh Kann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473" y="2144111"/>
            <a:ext cx="104052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yles_doy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6" y="2144111"/>
            <a:ext cx="104052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 Kenneal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476" y="4986337"/>
            <a:ext cx="104052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rian Qui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7476" y="4986338"/>
            <a:ext cx="104052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r. Fabio Baruff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9474" y="4974349"/>
            <a:ext cx="1040523" cy="10525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ICHEC-Intel QNLP Kick-off Meeting, 14-Jan-2019.</a:t>
            </a:r>
            <a:endParaRPr lang="en-US"/>
          </a:p>
        </p:txBody>
      </p:sp>
      <p:pic>
        <p:nvPicPr>
          <p:cNvPr id="1026" name="Picture 2" descr="eeJ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5476" y="2144111"/>
            <a:ext cx="1040524" cy="10405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ter Woods"/>
          <p:cNvPicPr>
            <a:picLocks noChangeAspect="1" noChangeArrowheads="1"/>
          </p:cNvPicPr>
          <p:nvPr/>
        </p:nvPicPr>
        <p:blipFill rotWithShape="1">
          <a:blip r:embed="rId8">
            <a:extLst>
              <a:ext uri="{28A0092B-C50C-407E-A947-70E740481C1C}">
                <a14:useLocalDpi xmlns:a14="http://schemas.microsoft.com/office/drawing/2010/main" val="0"/>
              </a:ext>
            </a:extLst>
          </a:blip>
          <a:srcRect l="44605" b="41302"/>
          <a:stretch/>
        </p:blipFill>
        <p:spPr bwMode="auto">
          <a:xfrm>
            <a:off x="9291470" y="2144111"/>
            <a:ext cx="981974" cy="10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0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Project overview</a:t>
            </a:r>
          </a:p>
          <a:p>
            <a:r>
              <a:rPr lang="en-US" dirty="0" smtClean="0">
                <a:solidFill>
                  <a:schemeClr val="bg1">
                    <a:lumMod val="75000"/>
                  </a:schemeClr>
                </a:solidFill>
              </a:rPr>
              <a:t>People at ICHEC and Intel</a:t>
            </a:r>
          </a:p>
          <a:p>
            <a:r>
              <a:rPr lang="en-US" dirty="0" smtClean="0"/>
              <a:t>Execution plan</a:t>
            </a:r>
          </a:p>
          <a:p>
            <a:pPr lvl="1"/>
            <a:r>
              <a:rPr lang="en-US" dirty="0" smtClean="0"/>
              <a:t>Work plan and timeline</a:t>
            </a:r>
          </a:p>
          <a:p>
            <a:pPr lvl="1"/>
            <a:r>
              <a:rPr lang="en-US" dirty="0" smtClean="0"/>
              <a:t>Risk mitigation</a:t>
            </a:r>
          </a:p>
          <a:p>
            <a:pPr lvl="1"/>
            <a:r>
              <a:rPr lang="en-US" dirty="0" smtClean="0"/>
              <a:t>Dissemination strategy</a:t>
            </a:r>
          </a:p>
          <a:p>
            <a:pPr lvl="1"/>
            <a:r>
              <a:rPr lang="en-US" dirty="0" smtClean="0"/>
              <a:t>Logistics</a:t>
            </a:r>
          </a:p>
          <a:p>
            <a:pPr lvl="1"/>
            <a:r>
              <a:rPr lang="en-US" dirty="0" smtClean="0"/>
              <a:t>Action points</a:t>
            </a:r>
          </a:p>
        </p:txBody>
      </p:sp>
      <p:sp>
        <p:nvSpPr>
          <p:cNvPr id="4" name="Slide Number Placeholder 3"/>
          <p:cNvSpPr>
            <a:spLocks noGrp="1"/>
          </p:cNvSpPr>
          <p:nvPr>
            <p:ph type="sldNum" sz="quarter" idx="12"/>
          </p:nvPr>
        </p:nvSpPr>
        <p:spPr/>
        <p:txBody>
          <a:bodyPr/>
          <a:lstStyle/>
          <a:p>
            <a:fld id="{310BEE25-D794-E34B-A916-7232859D8982}" type="slidenum">
              <a:rPr lang="en-US" smtClean="0"/>
              <a:t>5</a:t>
            </a:fld>
            <a:endParaRPr lang="en-US"/>
          </a:p>
        </p:txBody>
      </p:sp>
      <p:grpSp>
        <p:nvGrpSpPr>
          <p:cNvPr id="7" name="Group 6"/>
          <p:cNvGrpSpPr/>
          <p:nvPr/>
        </p:nvGrpSpPr>
        <p:grpSpPr>
          <a:xfrm>
            <a:off x="9342383" y="365125"/>
            <a:ext cx="2377309" cy="853089"/>
            <a:chOff x="9342383" y="174817"/>
            <a:chExt cx="2377309" cy="85308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383" y="174817"/>
              <a:ext cx="1279634" cy="8530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566" y="301623"/>
              <a:ext cx="904126" cy="599475"/>
            </a:xfrm>
            <a:prstGeom prst="rect">
              <a:avLst/>
            </a:prstGeom>
          </p:spPr>
        </p:pic>
      </p:grpSp>
      <p:sp>
        <p:nvSpPr>
          <p:cNvPr id="9" name="Footer Placeholder 8"/>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69991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and timeline </a:t>
            </a:r>
            <a:r>
              <a:rPr lang="is-IS" dirty="0" smtClean="0"/>
              <a:t>… (1)</a:t>
            </a:r>
            <a:endParaRPr lang="en-US" dirty="0"/>
          </a:p>
        </p:txBody>
      </p:sp>
      <p:sp>
        <p:nvSpPr>
          <p:cNvPr id="3" name="Content Placeholder 2"/>
          <p:cNvSpPr>
            <a:spLocks noGrp="1"/>
          </p:cNvSpPr>
          <p:nvPr>
            <p:ph idx="1"/>
          </p:nvPr>
        </p:nvSpPr>
        <p:spPr/>
        <p:txBody>
          <a:bodyPr/>
          <a:lstStyle/>
          <a:p>
            <a:r>
              <a:rPr lang="en-US" dirty="0" smtClean="0"/>
              <a:t>Project executed through 4 tasks</a:t>
            </a:r>
          </a:p>
          <a:p>
            <a:pPr lvl="1"/>
            <a:r>
              <a:rPr lang="en-US" dirty="0" smtClean="0"/>
              <a:t>Task 1 – Resource setup and problem mapping</a:t>
            </a:r>
          </a:p>
          <a:p>
            <a:pPr lvl="1"/>
            <a:r>
              <a:rPr lang="en-US" dirty="0" smtClean="0"/>
              <a:t>Task 2 – Solution development</a:t>
            </a:r>
          </a:p>
          <a:p>
            <a:pPr lvl="1"/>
            <a:r>
              <a:rPr lang="en-US" dirty="0" smtClean="0"/>
              <a:t>Task 3 – Solution evaluation and packaging</a:t>
            </a:r>
          </a:p>
          <a:p>
            <a:pPr lvl="1"/>
            <a:r>
              <a:rPr lang="en-US" dirty="0" smtClean="0"/>
              <a:t>Task 4 – Technical report and handover</a:t>
            </a:r>
          </a:p>
          <a:p>
            <a:r>
              <a:rPr lang="en-US" dirty="0" smtClean="0"/>
              <a:t>Meetings</a:t>
            </a:r>
            <a:endParaRPr lang="en-US" dirty="0"/>
          </a:p>
        </p:txBody>
      </p:sp>
      <p:sp>
        <p:nvSpPr>
          <p:cNvPr id="4" name="Slide Number Placeholder 3"/>
          <p:cNvSpPr>
            <a:spLocks noGrp="1"/>
          </p:cNvSpPr>
          <p:nvPr>
            <p:ph type="sldNum" sz="quarter" idx="12"/>
          </p:nvPr>
        </p:nvSpPr>
        <p:spPr/>
        <p:txBody>
          <a:bodyPr/>
          <a:lstStyle/>
          <a:p>
            <a:fld id="{310BEE25-D794-E34B-A916-7232859D8982}" type="slidenum">
              <a:rPr lang="en-US" smtClean="0"/>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12109148"/>
              </p:ext>
            </p:extLst>
          </p:nvPr>
        </p:nvGraphicFramePr>
        <p:xfrm>
          <a:off x="1760483" y="4461642"/>
          <a:ext cx="8671034" cy="1850258"/>
        </p:xfrm>
        <a:graphic>
          <a:graphicData uri="http://schemas.openxmlformats.org/drawingml/2006/table">
            <a:tbl>
              <a:tblPr firstRow="1" firstCol="1" lastRow="1" lastCol="1" bandRow="1" bandCol="1">
                <a:tableStyleId>{B301B821-A1FF-4177-AEE7-76D212191A09}</a:tableStyleId>
              </a:tblPr>
              <a:tblGrid>
                <a:gridCol w="1686943"/>
                <a:gridCol w="6984091"/>
              </a:tblGrid>
              <a:tr h="264322">
                <a:tc>
                  <a:txBody>
                    <a:bodyPr/>
                    <a:lstStyle/>
                    <a:p>
                      <a:pPr algn="ctr" fontAlgn="base" hangingPunct="0">
                        <a:spcAft>
                          <a:spcPts val="0"/>
                        </a:spcAft>
                      </a:pPr>
                      <a:r>
                        <a:rPr lang="en-GB" sz="1400" dirty="0">
                          <a:effectLst/>
                        </a:rPr>
                        <a:t>Month </a:t>
                      </a:r>
                      <a:endParaRPr lang="en-US" sz="140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hangingPunct="0">
                        <a:spcAft>
                          <a:spcPts val="0"/>
                        </a:spcAft>
                      </a:pPr>
                      <a:r>
                        <a:rPr lang="en-GB" sz="1400">
                          <a:effectLst/>
                        </a:rPr>
                        <a:t>Location</a:t>
                      </a:r>
                      <a:endParaRPr lang="en-US" sz="140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322">
                <a:tc>
                  <a:txBody>
                    <a:bodyPr/>
                    <a:lstStyle/>
                    <a:p>
                      <a:pPr algn="ctr" fontAlgn="base" hangingPunct="0">
                        <a:spcAft>
                          <a:spcPts val="0"/>
                        </a:spcAft>
                      </a:pPr>
                      <a:r>
                        <a:rPr lang="en-GB" sz="1400" b="0" dirty="0" smtClean="0">
                          <a:effectLst/>
                        </a:rPr>
                        <a:t>M01 (Jan 2019)</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hangingPunct="0">
                        <a:spcAft>
                          <a:spcPts val="0"/>
                        </a:spcAft>
                      </a:pPr>
                      <a:r>
                        <a:rPr lang="en-GB" sz="1400" b="0" dirty="0">
                          <a:effectLst/>
                        </a:rPr>
                        <a:t>Project kick-off meeting (ICHEC, Dublin, Ireland)</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8646">
                <a:tc>
                  <a:txBody>
                    <a:bodyPr/>
                    <a:lstStyle/>
                    <a:p>
                      <a:pPr algn="ctr" fontAlgn="base" hangingPunct="0">
                        <a:spcAft>
                          <a:spcPts val="0"/>
                        </a:spcAft>
                      </a:pPr>
                      <a:r>
                        <a:rPr lang="en-GB" sz="1400" b="0" dirty="0">
                          <a:effectLst/>
                        </a:rPr>
                        <a:t>M01 – M14</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hangingPunct="0">
                        <a:spcAft>
                          <a:spcPts val="0"/>
                        </a:spcAft>
                      </a:pPr>
                      <a:r>
                        <a:rPr lang="en-GB" sz="1400" b="0" dirty="0">
                          <a:effectLst/>
                        </a:rPr>
                        <a:t>One meeting every 3 </a:t>
                      </a:r>
                      <a:r>
                        <a:rPr lang="en-GB" sz="1400" b="0" dirty="0" smtClean="0">
                          <a:effectLst/>
                        </a:rPr>
                        <a:t>weeks</a:t>
                      </a:r>
                    </a:p>
                    <a:p>
                      <a:pPr algn="ctr" fontAlgn="base" hangingPunct="0">
                        <a:spcAft>
                          <a:spcPts val="0"/>
                        </a:spcAft>
                      </a:pPr>
                      <a:r>
                        <a:rPr lang="en-GB" sz="1400" b="0" dirty="0" smtClean="0">
                          <a:effectLst/>
                        </a:rPr>
                        <a:t>(video </a:t>
                      </a:r>
                      <a:r>
                        <a:rPr lang="en-GB" sz="1400" b="0" dirty="0">
                          <a:effectLst/>
                        </a:rPr>
                        <a:t>conference and at Intel Ireland Campus, </a:t>
                      </a:r>
                      <a:r>
                        <a:rPr lang="en-GB" sz="1400" b="0" dirty="0" err="1">
                          <a:effectLst/>
                        </a:rPr>
                        <a:t>Leixlip</a:t>
                      </a:r>
                      <a:r>
                        <a:rPr lang="en-GB" sz="1400" b="0" dirty="0">
                          <a:effectLst/>
                        </a:rPr>
                        <a:t>, Ireland as needed)</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8646">
                <a:tc>
                  <a:txBody>
                    <a:bodyPr/>
                    <a:lstStyle/>
                    <a:p>
                      <a:pPr algn="ctr" fontAlgn="base" hangingPunct="0">
                        <a:spcAft>
                          <a:spcPts val="0"/>
                        </a:spcAft>
                      </a:pPr>
                      <a:r>
                        <a:rPr lang="en-GB" sz="1400" b="0" dirty="0" smtClean="0">
                          <a:effectLst/>
                        </a:rPr>
                        <a:t>M11 (Nov 2019)</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hangingPunct="0">
                        <a:spcAft>
                          <a:spcPts val="0"/>
                        </a:spcAft>
                      </a:pPr>
                      <a:r>
                        <a:rPr lang="en-GB" sz="1400" b="0" dirty="0">
                          <a:effectLst/>
                        </a:rPr>
                        <a:t>Face-to-face meeting between ICHEC and Intel Quantum Computing team at SC </a:t>
                      </a:r>
                      <a:r>
                        <a:rPr lang="en-GB" sz="1400" b="0" dirty="0" smtClean="0">
                          <a:effectLst/>
                        </a:rPr>
                        <a:t>2019</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322">
                <a:tc>
                  <a:txBody>
                    <a:bodyPr/>
                    <a:lstStyle/>
                    <a:p>
                      <a:pPr algn="ctr" fontAlgn="base" hangingPunct="0">
                        <a:spcAft>
                          <a:spcPts val="0"/>
                        </a:spcAft>
                      </a:pPr>
                      <a:r>
                        <a:rPr lang="en-GB" sz="1400" b="0" dirty="0" smtClean="0">
                          <a:effectLst/>
                        </a:rPr>
                        <a:t>M14 (Mar 2020)</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hangingPunct="0">
                        <a:spcAft>
                          <a:spcPts val="0"/>
                        </a:spcAft>
                      </a:pPr>
                      <a:r>
                        <a:rPr lang="en-GB" sz="1400" b="0" dirty="0">
                          <a:effectLst/>
                        </a:rPr>
                        <a:t>Project closing meeting (Intel Ireland Campus, </a:t>
                      </a:r>
                      <a:r>
                        <a:rPr lang="en-GB" sz="1400" b="0" dirty="0" err="1">
                          <a:effectLst/>
                        </a:rPr>
                        <a:t>Leixlip</a:t>
                      </a:r>
                      <a:r>
                        <a:rPr lang="en-GB" sz="1400" b="0" dirty="0">
                          <a:effectLst/>
                        </a:rPr>
                        <a:t>, Ireland)</a:t>
                      </a:r>
                      <a:endParaRPr lang="en-US" sz="1400" b="0" dirty="0">
                        <a:effectLst/>
                        <a:latin typeface="Verdana" charset="0"/>
                        <a:ea typeface="Times New Roman" charset="0"/>
                        <a:cs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Footer Placeholder 5"/>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94854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and timeline </a:t>
            </a:r>
            <a:r>
              <a:rPr lang="is-IS" dirty="0" smtClean="0"/>
              <a:t>…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Task 1 – Resource setup and problem </a:t>
            </a:r>
            <a:r>
              <a:rPr lang="en-US" dirty="0" smtClean="0"/>
              <a:t>mapping (M01 – M03)</a:t>
            </a:r>
            <a:endParaRPr lang="en-US" dirty="0" smtClean="0"/>
          </a:p>
          <a:p>
            <a:pPr lvl="1"/>
            <a:r>
              <a:rPr lang="en-US" dirty="0" smtClean="0"/>
              <a:t>Objective</a:t>
            </a:r>
          </a:p>
          <a:p>
            <a:pPr lvl="2"/>
            <a:r>
              <a:rPr lang="en-US" dirty="0" smtClean="0"/>
              <a:t>Install and test the Intel Quantum Simulator (qHiPSTER) on the ICHEC supercomputer (Kay)</a:t>
            </a:r>
          </a:p>
          <a:p>
            <a:pPr lvl="2"/>
            <a:r>
              <a:rPr lang="en-US" dirty="0" smtClean="0"/>
              <a:t>Define the strategy to map the quantum version of the DisCo model algorithm on the Intel Quantum Simulator.</a:t>
            </a:r>
          </a:p>
          <a:p>
            <a:pPr lvl="1"/>
            <a:r>
              <a:rPr lang="en-US" dirty="0" smtClean="0"/>
              <a:t>Deliverables</a:t>
            </a:r>
          </a:p>
          <a:p>
            <a:pPr lvl="2"/>
            <a:r>
              <a:rPr lang="en-US" dirty="0" smtClean="0"/>
              <a:t>D1.1 (M03): A report describing the abstraction of the quantum DisCo model algorithms for implementation on any quantum platform, and their mapping on qHiPSTER, along with testing and evaluation methodologies, and the representative corpora.</a:t>
            </a:r>
          </a:p>
          <a:p>
            <a:pPr lvl="1"/>
            <a:r>
              <a:rPr lang="en-US" dirty="0" smtClean="0"/>
              <a:t>Milestones</a:t>
            </a:r>
          </a:p>
          <a:p>
            <a:pPr lvl="2"/>
            <a:r>
              <a:rPr lang="en-US" dirty="0" smtClean="0"/>
              <a:t>M1.1 (M01): qHiPSTER is installed and tested on ICHEC’s Kay.</a:t>
            </a:r>
          </a:p>
          <a:p>
            <a:pPr lvl="2"/>
            <a:r>
              <a:rPr lang="en-US" dirty="0" smtClean="0"/>
              <a:t>M1.2 (M03): Abstraction and mapping of DisCo algorithms on qHiPSTER is complete.</a:t>
            </a:r>
          </a:p>
          <a:p>
            <a:pPr lvl="2"/>
            <a:r>
              <a:rPr lang="en-US" dirty="0" smtClean="0"/>
              <a:t>M1.3 (M03): Testing and evaluation methodologies are defined.</a:t>
            </a:r>
          </a:p>
          <a:p>
            <a:pPr lvl="2"/>
            <a:r>
              <a:rPr lang="en-US" dirty="0" smtClean="0"/>
              <a:t>M1.4 (M03): Representative corpora for testing are ready.</a:t>
            </a:r>
            <a:endParaRPr lang="en-US" dirty="0"/>
          </a:p>
        </p:txBody>
      </p:sp>
      <p:sp>
        <p:nvSpPr>
          <p:cNvPr id="4" name="Slide Number Placeholder 3"/>
          <p:cNvSpPr>
            <a:spLocks noGrp="1"/>
          </p:cNvSpPr>
          <p:nvPr>
            <p:ph type="sldNum" sz="quarter" idx="12"/>
          </p:nvPr>
        </p:nvSpPr>
        <p:spPr/>
        <p:txBody>
          <a:bodyPr/>
          <a:lstStyle/>
          <a:p>
            <a:fld id="{310BEE25-D794-E34B-A916-7232859D8982}" type="slidenum">
              <a:rPr lang="en-US" smtClean="0"/>
              <a:t>7</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122370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and timeline </a:t>
            </a:r>
            <a:r>
              <a:rPr lang="is-IS" dirty="0" smtClean="0"/>
              <a:t>… (3)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Task 2 – Solution </a:t>
            </a:r>
            <a:r>
              <a:rPr lang="en-US" dirty="0" smtClean="0"/>
              <a:t>development (M04 – M11)</a:t>
            </a:r>
            <a:endParaRPr lang="en-US" dirty="0" smtClean="0"/>
          </a:p>
          <a:p>
            <a:pPr lvl="1"/>
            <a:r>
              <a:rPr lang="en-US" dirty="0" smtClean="0"/>
              <a:t>Objective</a:t>
            </a:r>
          </a:p>
          <a:p>
            <a:pPr lvl="2"/>
            <a:r>
              <a:rPr lang="en-US" dirty="0" smtClean="0"/>
              <a:t>Implement the DisCo module algorithms on qHiPSTER and perform preliminary evaluations.</a:t>
            </a:r>
          </a:p>
          <a:p>
            <a:pPr lvl="1"/>
            <a:r>
              <a:rPr lang="en-US" dirty="0" smtClean="0"/>
              <a:t>Deliverables</a:t>
            </a:r>
          </a:p>
          <a:p>
            <a:pPr lvl="2"/>
            <a:r>
              <a:rPr lang="en-US" dirty="0" smtClean="0"/>
              <a:t>D2.1 (M07): A report </a:t>
            </a:r>
            <a:r>
              <a:rPr lang="en-US" dirty="0" err="1" smtClean="0"/>
              <a:t>summarising</a:t>
            </a:r>
            <a:r>
              <a:rPr lang="en-US" dirty="0" smtClean="0"/>
              <a:t> the implementation, testing and evaluation of the “closest vector problem” algorithm using the representative corpora.</a:t>
            </a:r>
          </a:p>
          <a:p>
            <a:pPr lvl="2"/>
            <a:r>
              <a:rPr lang="en-US" dirty="0" smtClean="0"/>
              <a:t>D2.2 (M11): A technical presentation at an Intel event at SC 2019.</a:t>
            </a:r>
          </a:p>
          <a:p>
            <a:pPr lvl="2"/>
            <a:r>
              <a:rPr lang="en-US" dirty="0" smtClean="0"/>
              <a:t>D2.3 (M11): A report </a:t>
            </a:r>
            <a:r>
              <a:rPr lang="en-US" dirty="0" err="1" smtClean="0"/>
              <a:t>summarising</a:t>
            </a:r>
            <a:r>
              <a:rPr lang="en-US" dirty="0" smtClean="0"/>
              <a:t> the implementation, testing and evaluation of the “CSC sentence similarity” algorithm using the representative corpora.</a:t>
            </a:r>
          </a:p>
          <a:p>
            <a:pPr lvl="1"/>
            <a:r>
              <a:rPr lang="en-US" dirty="0" smtClean="0"/>
              <a:t>Milestones</a:t>
            </a:r>
          </a:p>
          <a:p>
            <a:pPr lvl="2"/>
            <a:r>
              <a:rPr lang="en-US" dirty="0" smtClean="0"/>
              <a:t>M2.1 (M07): Implementation of the abstract and qHiPSTER-specific code, and evaluation for the “closest vector problem” is complete.</a:t>
            </a:r>
          </a:p>
          <a:p>
            <a:pPr lvl="2"/>
            <a:r>
              <a:rPr lang="en-US" dirty="0" smtClean="0"/>
              <a:t>M2.2 (M11): Implementation of the abstract and qHiPSTER-specific code, and evaluation for the “CSC sentence similarity” algorithm is complete.</a:t>
            </a:r>
            <a:endParaRPr lang="en-US" dirty="0"/>
          </a:p>
        </p:txBody>
      </p:sp>
      <p:sp>
        <p:nvSpPr>
          <p:cNvPr id="4" name="Slide Number Placeholder 3"/>
          <p:cNvSpPr>
            <a:spLocks noGrp="1"/>
          </p:cNvSpPr>
          <p:nvPr>
            <p:ph type="sldNum" sz="quarter" idx="12"/>
          </p:nvPr>
        </p:nvSpPr>
        <p:spPr/>
        <p:txBody>
          <a:bodyPr/>
          <a:lstStyle/>
          <a:p>
            <a:fld id="{310BEE25-D794-E34B-A916-7232859D8982}" type="slidenum">
              <a:rPr lang="en-US" smtClean="0"/>
              <a:t>8</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27858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 and timeline </a:t>
            </a:r>
            <a:r>
              <a:rPr lang="is-IS" dirty="0" smtClean="0"/>
              <a:t>… (4)</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Task 3 – Solution evaluation and </a:t>
            </a:r>
            <a:r>
              <a:rPr lang="en-US" dirty="0" smtClean="0"/>
              <a:t>packaging (M12 – M14)</a:t>
            </a:r>
            <a:endParaRPr lang="en-US" dirty="0" smtClean="0"/>
          </a:p>
          <a:p>
            <a:pPr lvl="1"/>
            <a:r>
              <a:rPr lang="en-US" dirty="0" smtClean="0"/>
              <a:t>Objective</a:t>
            </a:r>
          </a:p>
          <a:p>
            <a:pPr lvl="2"/>
            <a:r>
              <a:rPr lang="en-US" dirty="0" smtClean="0"/>
              <a:t>Perform extended evaluations and package the software solution along with results and documentation.</a:t>
            </a:r>
          </a:p>
          <a:p>
            <a:pPr lvl="1"/>
            <a:r>
              <a:rPr lang="en-US" dirty="0" smtClean="0"/>
              <a:t>Deliverables</a:t>
            </a:r>
          </a:p>
          <a:p>
            <a:pPr lvl="2"/>
            <a:r>
              <a:rPr lang="en-US" dirty="0" smtClean="0"/>
              <a:t>D3.1 (M14): A report describing the larger corpora, and </a:t>
            </a:r>
            <a:r>
              <a:rPr lang="en-US" dirty="0" err="1" smtClean="0"/>
              <a:t>summarising</a:t>
            </a:r>
            <a:r>
              <a:rPr lang="en-US" dirty="0" smtClean="0"/>
              <a:t> the final evaluations using the larger corpora.</a:t>
            </a:r>
          </a:p>
          <a:p>
            <a:pPr lvl="2"/>
            <a:r>
              <a:rPr lang="en-US" dirty="0" smtClean="0"/>
              <a:t>D3.2 (M14): Final version of the abstract interface code for the DisCo algorithms, with documentation.</a:t>
            </a:r>
          </a:p>
          <a:p>
            <a:pPr lvl="2"/>
            <a:r>
              <a:rPr lang="en-US" dirty="0" smtClean="0"/>
              <a:t>D3.3 (M14): Final version of the qHiPSTER-specific code for the DisCo algorithms, with documentation.</a:t>
            </a:r>
          </a:p>
          <a:p>
            <a:pPr lvl="2"/>
            <a:r>
              <a:rPr lang="en-US" dirty="0" smtClean="0"/>
              <a:t>D3.4 (M14): A technical poster and presentation for ISC 2020.</a:t>
            </a:r>
          </a:p>
          <a:p>
            <a:pPr lvl="1"/>
            <a:r>
              <a:rPr lang="en-US" dirty="0" smtClean="0"/>
              <a:t>Milestones</a:t>
            </a:r>
          </a:p>
          <a:p>
            <a:pPr lvl="2"/>
            <a:r>
              <a:rPr lang="en-US" dirty="0" smtClean="0"/>
              <a:t>M3.1 (M14): Larger corpora for final testing and evaluation is ready.</a:t>
            </a:r>
          </a:p>
          <a:p>
            <a:pPr lvl="2"/>
            <a:r>
              <a:rPr lang="en-US" dirty="0" smtClean="0"/>
              <a:t>M3.2 (M14): Final version of the DisCo algorithms implementations and evaluation is complete.</a:t>
            </a:r>
          </a:p>
        </p:txBody>
      </p:sp>
      <p:sp>
        <p:nvSpPr>
          <p:cNvPr id="4" name="Slide Number Placeholder 3"/>
          <p:cNvSpPr>
            <a:spLocks noGrp="1"/>
          </p:cNvSpPr>
          <p:nvPr>
            <p:ph type="sldNum" sz="quarter" idx="12"/>
          </p:nvPr>
        </p:nvSpPr>
        <p:spPr/>
        <p:txBody>
          <a:bodyPr/>
          <a:lstStyle/>
          <a:p>
            <a:fld id="{310BEE25-D794-E34B-A916-7232859D8982}" type="slidenum">
              <a:rPr lang="en-US" smtClean="0"/>
              <a:t>9</a:t>
            </a:fld>
            <a:endParaRPr lang="en-US"/>
          </a:p>
        </p:txBody>
      </p:sp>
      <p:sp>
        <p:nvSpPr>
          <p:cNvPr id="5" name="Footer Placeholder 4"/>
          <p:cNvSpPr>
            <a:spLocks noGrp="1"/>
          </p:cNvSpPr>
          <p:nvPr>
            <p:ph type="ftr" sz="quarter" idx="11"/>
          </p:nvPr>
        </p:nvSpPr>
        <p:spPr/>
        <p:txBody>
          <a:bodyPr/>
          <a:lstStyle/>
          <a:p>
            <a:r>
              <a:rPr lang="en-US" smtClean="0"/>
              <a:t>ICHEC-Intel QNLP Kick-off Meeting, 14-Jan-2019.</a:t>
            </a:r>
            <a:endParaRPr lang="en-US"/>
          </a:p>
        </p:txBody>
      </p:sp>
    </p:spTree>
    <p:extLst>
      <p:ext uri="{BB962C8B-B14F-4D97-AF65-F5344CB8AC3E}">
        <p14:creationId xmlns:p14="http://schemas.microsoft.com/office/powerpoint/2010/main" val="134210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1317</Words>
  <Application>Microsoft Macintosh PowerPoint</Application>
  <PresentationFormat>Widescreen</PresentationFormat>
  <Paragraphs>180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Times New Roman</vt:lpstr>
      <vt:lpstr>Verdana</vt:lpstr>
      <vt:lpstr>Arial</vt:lpstr>
      <vt:lpstr>Office Theme</vt:lpstr>
      <vt:lpstr>Quantum Natural Language Processing</vt:lpstr>
      <vt:lpstr>Agenda</vt:lpstr>
      <vt:lpstr>Project overview</vt:lpstr>
      <vt:lpstr>People at ICHEC and Intel</vt:lpstr>
      <vt:lpstr>Agenda</vt:lpstr>
      <vt:lpstr>Work plan and timeline … (1)</vt:lpstr>
      <vt:lpstr>Work plan and timeline … (2)</vt:lpstr>
      <vt:lpstr>Work plan and timeline … (3)</vt:lpstr>
      <vt:lpstr>Work plan and timeline … (4)</vt:lpstr>
      <vt:lpstr>Work plan and timeline … (5)</vt:lpstr>
      <vt:lpstr>Risk mitigation</vt:lpstr>
      <vt:lpstr>Dissemination strategy</vt:lpstr>
      <vt:lpstr>Logistics</vt:lpstr>
      <vt:lpstr>Action points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Natural Language Processing</dc:title>
  <dc:creator>Kannan, Venkatesh</dc:creator>
  <cp:lastModifiedBy>Kannan, Venkatesh</cp:lastModifiedBy>
  <cp:revision>61</cp:revision>
  <cp:lastPrinted>2019-01-10T15:55:52Z</cp:lastPrinted>
  <dcterms:created xsi:type="dcterms:W3CDTF">2019-01-07T13:57:02Z</dcterms:created>
  <dcterms:modified xsi:type="dcterms:W3CDTF">2019-01-14T08:51:32Z</dcterms:modified>
</cp:coreProperties>
</file>