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3" r:id="rId17"/>
    <p:sldId id="272" r:id="rId18"/>
    <p:sldId id="275" r:id="rId19"/>
    <p:sldId id="277" r:id="rId20"/>
    <p:sldId id="278" r:id="rId21"/>
    <p:sldId id="279" r:id="rId22"/>
    <p:sldId id="276" r:id="rId23"/>
    <p:sldId id="280" r:id="rId24"/>
    <p:sldId id="281" r:id="rId25"/>
    <p:sldId id="274" r:id="rId26"/>
    <p:sldId id="282" r:id="rId27"/>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83"/>
    <p:restoredTop sz="94694"/>
  </p:normalViewPr>
  <p:slideViewPr>
    <p:cSldViewPr snapToGrid="0">
      <p:cViewPr varScale="1">
        <p:scale>
          <a:sx n="101" d="100"/>
          <a:sy n="101" d="100"/>
        </p:scale>
        <p:origin x="216"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A2BBDD-7ED7-4ED6-86FE-DA10F1D8E878}"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FCD612E3-CC12-4544-A90B-BA74980B94CD}">
      <dgm:prSet/>
      <dgm:spPr/>
      <dgm:t>
        <a:bodyPr/>
        <a:lstStyle/>
        <a:p>
          <a:r>
            <a:rPr lang="en-US"/>
            <a:t>Phone Instagram Usage</a:t>
          </a:r>
        </a:p>
      </dgm:t>
    </dgm:pt>
    <dgm:pt modelId="{A2B1BCD7-A97B-4BE9-B77E-BF49C6225FE1}" type="parTrans" cxnId="{3F5AA998-3647-4793-A68E-DCBED4E7CECC}">
      <dgm:prSet/>
      <dgm:spPr/>
      <dgm:t>
        <a:bodyPr/>
        <a:lstStyle/>
        <a:p>
          <a:endParaRPr lang="en-US"/>
        </a:p>
      </dgm:t>
    </dgm:pt>
    <dgm:pt modelId="{4AB1F755-8CD4-4BEA-8DC8-1988AA42D1BC}" type="sibTrans" cxnId="{3F5AA998-3647-4793-A68E-DCBED4E7CECC}">
      <dgm:prSet/>
      <dgm:spPr/>
      <dgm:t>
        <a:bodyPr/>
        <a:lstStyle/>
        <a:p>
          <a:endParaRPr lang="en-US"/>
        </a:p>
      </dgm:t>
    </dgm:pt>
    <dgm:pt modelId="{98526423-4442-416D-91F9-6299AC790569}">
      <dgm:prSet/>
      <dgm:spPr/>
      <dgm:t>
        <a:bodyPr/>
        <a:lstStyle/>
        <a:p>
          <a:r>
            <a:rPr lang="en-US"/>
            <a:t>Phone Reddit Usage </a:t>
          </a:r>
        </a:p>
      </dgm:t>
    </dgm:pt>
    <dgm:pt modelId="{CD68FACF-3153-43D5-9919-B92779006BA2}" type="parTrans" cxnId="{E9A43790-8612-4445-8474-7EB0636F56B1}">
      <dgm:prSet/>
      <dgm:spPr/>
      <dgm:t>
        <a:bodyPr/>
        <a:lstStyle/>
        <a:p>
          <a:endParaRPr lang="en-US"/>
        </a:p>
      </dgm:t>
    </dgm:pt>
    <dgm:pt modelId="{FD41EEAC-EBB8-4DF1-9E23-F44EF13B65DC}" type="sibTrans" cxnId="{E9A43790-8612-4445-8474-7EB0636F56B1}">
      <dgm:prSet/>
      <dgm:spPr/>
      <dgm:t>
        <a:bodyPr/>
        <a:lstStyle/>
        <a:p>
          <a:endParaRPr lang="en-US"/>
        </a:p>
      </dgm:t>
    </dgm:pt>
    <dgm:pt modelId="{1F2AD1DC-74FF-4BE1-83D3-C6560E43F5D8}">
      <dgm:prSet/>
      <dgm:spPr/>
      <dgm:t>
        <a:bodyPr/>
        <a:lstStyle/>
        <a:p>
          <a:r>
            <a:rPr lang="en-US"/>
            <a:t>Phone Youtube Usage</a:t>
          </a:r>
        </a:p>
      </dgm:t>
    </dgm:pt>
    <dgm:pt modelId="{2C4995AC-2409-4B6E-943D-BF3252F06429}" type="parTrans" cxnId="{7C764D2A-5718-4680-ABA3-1E17BFB2FFE9}">
      <dgm:prSet/>
      <dgm:spPr/>
      <dgm:t>
        <a:bodyPr/>
        <a:lstStyle/>
        <a:p>
          <a:endParaRPr lang="en-US"/>
        </a:p>
      </dgm:t>
    </dgm:pt>
    <dgm:pt modelId="{6AFD5443-B850-4967-A1BE-B47C46ACADA0}" type="sibTrans" cxnId="{7C764D2A-5718-4680-ABA3-1E17BFB2FFE9}">
      <dgm:prSet/>
      <dgm:spPr/>
      <dgm:t>
        <a:bodyPr/>
        <a:lstStyle/>
        <a:p>
          <a:endParaRPr lang="en-US"/>
        </a:p>
      </dgm:t>
    </dgm:pt>
    <dgm:pt modelId="{E42A1C65-4251-40F7-A17C-691440550814}">
      <dgm:prSet/>
      <dgm:spPr/>
      <dgm:t>
        <a:bodyPr/>
        <a:lstStyle/>
        <a:p>
          <a:r>
            <a:rPr lang="en-US"/>
            <a:t>Tablet Youtube Usage</a:t>
          </a:r>
        </a:p>
      </dgm:t>
    </dgm:pt>
    <dgm:pt modelId="{E378D1BD-99C7-46BD-A60B-C69A1D9C4D1B}" type="parTrans" cxnId="{5893F98B-A51A-43F7-A7CB-162676550894}">
      <dgm:prSet/>
      <dgm:spPr/>
      <dgm:t>
        <a:bodyPr/>
        <a:lstStyle/>
        <a:p>
          <a:endParaRPr lang="en-US"/>
        </a:p>
      </dgm:t>
    </dgm:pt>
    <dgm:pt modelId="{DE624F7D-7FA9-4FA4-BE04-C62ADEEA3F69}" type="sibTrans" cxnId="{5893F98B-A51A-43F7-A7CB-162676550894}">
      <dgm:prSet/>
      <dgm:spPr/>
      <dgm:t>
        <a:bodyPr/>
        <a:lstStyle/>
        <a:p>
          <a:endParaRPr lang="en-US"/>
        </a:p>
      </dgm:t>
    </dgm:pt>
    <dgm:pt modelId="{D19A95CC-241F-429F-9693-3EE579F6A650}">
      <dgm:prSet/>
      <dgm:spPr/>
      <dgm:t>
        <a:bodyPr/>
        <a:lstStyle/>
        <a:p>
          <a:r>
            <a:rPr lang="en-US"/>
            <a:t>Tablet Chunky(Comıc Reader) Usage</a:t>
          </a:r>
        </a:p>
      </dgm:t>
    </dgm:pt>
    <dgm:pt modelId="{7380BF8E-27A2-43BC-A5EC-42895E926F0B}" type="parTrans" cxnId="{F20E3AA1-D88A-4DC1-A7C7-00A8F50D916C}">
      <dgm:prSet/>
      <dgm:spPr/>
      <dgm:t>
        <a:bodyPr/>
        <a:lstStyle/>
        <a:p>
          <a:endParaRPr lang="en-US"/>
        </a:p>
      </dgm:t>
    </dgm:pt>
    <dgm:pt modelId="{ED9DFBFD-4F2E-49A5-ADCB-74E8C140FFDA}" type="sibTrans" cxnId="{F20E3AA1-D88A-4DC1-A7C7-00A8F50D916C}">
      <dgm:prSet/>
      <dgm:spPr/>
      <dgm:t>
        <a:bodyPr/>
        <a:lstStyle/>
        <a:p>
          <a:endParaRPr lang="en-US"/>
        </a:p>
      </dgm:t>
    </dgm:pt>
    <dgm:pt modelId="{70D2DC05-8FC7-488C-AF2F-FBA8506CF90E}">
      <dgm:prSet/>
      <dgm:spPr/>
      <dgm:t>
        <a:bodyPr/>
        <a:lstStyle/>
        <a:p>
          <a:r>
            <a:rPr lang="en-US"/>
            <a:t>Steam Playtime </a:t>
          </a:r>
        </a:p>
      </dgm:t>
    </dgm:pt>
    <dgm:pt modelId="{4B52619A-E467-421F-9ABB-9AD5632FFD19}" type="parTrans" cxnId="{D9B24877-92AE-42EB-B7D3-D7483F82C953}">
      <dgm:prSet/>
      <dgm:spPr/>
      <dgm:t>
        <a:bodyPr/>
        <a:lstStyle/>
        <a:p>
          <a:endParaRPr lang="en-US"/>
        </a:p>
      </dgm:t>
    </dgm:pt>
    <dgm:pt modelId="{A5ADDEA6-13AD-4A8A-842C-A1817DE4B760}" type="sibTrans" cxnId="{D9B24877-92AE-42EB-B7D3-D7483F82C953}">
      <dgm:prSet/>
      <dgm:spPr/>
      <dgm:t>
        <a:bodyPr/>
        <a:lstStyle/>
        <a:p>
          <a:endParaRPr lang="en-US"/>
        </a:p>
      </dgm:t>
    </dgm:pt>
    <dgm:pt modelId="{B4853962-000E-4467-91E3-4644BBCB339C}">
      <dgm:prSet/>
      <dgm:spPr/>
      <dgm:t>
        <a:bodyPr/>
        <a:lstStyle/>
        <a:p>
          <a:r>
            <a:rPr lang="en-US"/>
            <a:t>IMDB Ratings</a:t>
          </a:r>
        </a:p>
      </dgm:t>
    </dgm:pt>
    <dgm:pt modelId="{FF8AE7DB-5C22-4070-90D0-985EBDC39383}" type="parTrans" cxnId="{35B9FDE5-5293-4FB8-9DDA-0B5D302850C6}">
      <dgm:prSet/>
      <dgm:spPr/>
      <dgm:t>
        <a:bodyPr/>
        <a:lstStyle/>
        <a:p>
          <a:endParaRPr lang="en-US"/>
        </a:p>
      </dgm:t>
    </dgm:pt>
    <dgm:pt modelId="{E93C83BB-10B3-4715-AF51-2BBA298F41B6}" type="sibTrans" cxnId="{35B9FDE5-5293-4FB8-9DDA-0B5D302850C6}">
      <dgm:prSet/>
      <dgm:spPr/>
      <dgm:t>
        <a:bodyPr/>
        <a:lstStyle/>
        <a:p>
          <a:endParaRPr lang="en-US"/>
        </a:p>
      </dgm:t>
    </dgm:pt>
    <dgm:pt modelId="{1C589655-4308-41A6-995C-85818773449C}">
      <dgm:prSet/>
      <dgm:spPr/>
      <dgm:t>
        <a:bodyPr/>
        <a:lstStyle/>
        <a:p>
          <a:r>
            <a:rPr lang="en-US"/>
            <a:t>Holiday/Workday</a:t>
          </a:r>
        </a:p>
      </dgm:t>
    </dgm:pt>
    <dgm:pt modelId="{D2296F43-EBB9-469F-859C-37A632C4B03C}" type="parTrans" cxnId="{D5742412-65F2-46AE-B9D3-3D33A77F1A07}">
      <dgm:prSet/>
      <dgm:spPr/>
      <dgm:t>
        <a:bodyPr/>
        <a:lstStyle/>
        <a:p>
          <a:endParaRPr lang="en-US"/>
        </a:p>
      </dgm:t>
    </dgm:pt>
    <dgm:pt modelId="{8E5613BE-3425-46B1-85E2-735AB077C3ED}" type="sibTrans" cxnId="{D5742412-65F2-46AE-B9D3-3D33A77F1A07}">
      <dgm:prSet/>
      <dgm:spPr/>
      <dgm:t>
        <a:bodyPr/>
        <a:lstStyle/>
        <a:p>
          <a:endParaRPr lang="en-US"/>
        </a:p>
      </dgm:t>
    </dgm:pt>
    <dgm:pt modelId="{5DEEB76D-E152-6B4F-A0CC-2C2B431F36C8}" type="pres">
      <dgm:prSet presAssocID="{3CA2BBDD-7ED7-4ED6-86FE-DA10F1D8E878}" presName="diagram" presStyleCnt="0">
        <dgm:presLayoutVars>
          <dgm:dir/>
          <dgm:resizeHandles val="exact"/>
        </dgm:presLayoutVars>
      </dgm:prSet>
      <dgm:spPr/>
    </dgm:pt>
    <dgm:pt modelId="{07C73F9A-DCD0-6840-B163-53EA817B0D6D}" type="pres">
      <dgm:prSet presAssocID="{FCD612E3-CC12-4544-A90B-BA74980B94CD}" presName="node" presStyleLbl="node1" presStyleIdx="0" presStyleCnt="8">
        <dgm:presLayoutVars>
          <dgm:bulletEnabled val="1"/>
        </dgm:presLayoutVars>
      </dgm:prSet>
      <dgm:spPr/>
    </dgm:pt>
    <dgm:pt modelId="{88D54640-848A-5D4E-83CB-D5CD7A337060}" type="pres">
      <dgm:prSet presAssocID="{4AB1F755-8CD4-4BEA-8DC8-1988AA42D1BC}" presName="sibTrans" presStyleCnt="0"/>
      <dgm:spPr/>
    </dgm:pt>
    <dgm:pt modelId="{D33296A1-48AD-FD47-B2E5-1483950F1BDB}" type="pres">
      <dgm:prSet presAssocID="{98526423-4442-416D-91F9-6299AC790569}" presName="node" presStyleLbl="node1" presStyleIdx="1" presStyleCnt="8">
        <dgm:presLayoutVars>
          <dgm:bulletEnabled val="1"/>
        </dgm:presLayoutVars>
      </dgm:prSet>
      <dgm:spPr/>
    </dgm:pt>
    <dgm:pt modelId="{AA7398DE-8EE3-7C44-861B-F7A5F2545EBC}" type="pres">
      <dgm:prSet presAssocID="{FD41EEAC-EBB8-4DF1-9E23-F44EF13B65DC}" presName="sibTrans" presStyleCnt="0"/>
      <dgm:spPr/>
    </dgm:pt>
    <dgm:pt modelId="{6B033048-E425-814D-B9AE-D8EB5F9C7398}" type="pres">
      <dgm:prSet presAssocID="{1F2AD1DC-74FF-4BE1-83D3-C6560E43F5D8}" presName="node" presStyleLbl="node1" presStyleIdx="2" presStyleCnt="8">
        <dgm:presLayoutVars>
          <dgm:bulletEnabled val="1"/>
        </dgm:presLayoutVars>
      </dgm:prSet>
      <dgm:spPr/>
    </dgm:pt>
    <dgm:pt modelId="{958CEBE9-D756-3546-996C-554B3D217C00}" type="pres">
      <dgm:prSet presAssocID="{6AFD5443-B850-4967-A1BE-B47C46ACADA0}" presName="sibTrans" presStyleCnt="0"/>
      <dgm:spPr/>
    </dgm:pt>
    <dgm:pt modelId="{CACE782E-2BA3-694E-A62C-A25F62089F9F}" type="pres">
      <dgm:prSet presAssocID="{E42A1C65-4251-40F7-A17C-691440550814}" presName="node" presStyleLbl="node1" presStyleIdx="3" presStyleCnt="8">
        <dgm:presLayoutVars>
          <dgm:bulletEnabled val="1"/>
        </dgm:presLayoutVars>
      </dgm:prSet>
      <dgm:spPr/>
    </dgm:pt>
    <dgm:pt modelId="{C13537E0-603D-D546-A125-9677DDBB37A7}" type="pres">
      <dgm:prSet presAssocID="{DE624F7D-7FA9-4FA4-BE04-C62ADEEA3F69}" presName="sibTrans" presStyleCnt="0"/>
      <dgm:spPr/>
    </dgm:pt>
    <dgm:pt modelId="{0000FD55-8E38-2D42-9A73-C90B1C2941C2}" type="pres">
      <dgm:prSet presAssocID="{D19A95CC-241F-429F-9693-3EE579F6A650}" presName="node" presStyleLbl="node1" presStyleIdx="4" presStyleCnt="8">
        <dgm:presLayoutVars>
          <dgm:bulletEnabled val="1"/>
        </dgm:presLayoutVars>
      </dgm:prSet>
      <dgm:spPr/>
    </dgm:pt>
    <dgm:pt modelId="{E66E7197-CB8F-3348-8C03-C099DB30778C}" type="pres">
      <dgm:prSet presAssocID="{ED9DFBFD-4F2E-49A5-ADCB-74E8C140FFDA}" presName="sibTrans" presStyleCnt="0"/>
      <dgm:spPr/>
    </dgm:pt>
    <dgm:pt modelId="{5B7F478E-2E95-2147-AD41-D76DC59F314E}" type="pres">
      <dgm:prSet presAssocID="{70D2DC05-8FC7-488C-AF2F-FBA8506CF90E}" presName="node" presStyleLbl="node1" presStyleIdx="5" presStyleCnt="8">
        <dgm:presLayoutVars>
          <dgm:bulletEnabled val="1"/>
        </dgm:presLayoutVars>
      </dgm:prSet>
      <dgm:spPr/>
    </dgm:pt>
    <dgm:pt modelId="{69121057-7521-C046-93F6-CB8994C54BDD}" type="pres">
      <dgm:prSet presAssocID="{A5ADDEA6-13AD-4A8A-842C-A1817DE4B760}" presName="sibTrans" presStyleCnt="0"/>
      <dgm:spPr/>
    </dgm:pt>
    <dgm:pt modelId="{0BB049C3-DEB4-7848-8818-983C67A1E800}" type="pres">
      <dgm:prSet presAssocID="{B4853962-000E-4467-91E3-4644BBCB339C}" presName="node" presStyleLbl="node1" presStyleIdx="6" presStyleCnt="8">
        <dgm:presLayoutVars>
          <dgm:bulletEnabled val="1"/>
        </dgm:presLayoutVars>
      </dgm:prSet>
      <dgm:spPr/>
    </dgm:pt>
    <dgm:pt modelId="{3C87DBAB-1C31-464C-BF22-FE2C454CD0E4}" type="pres">
      <dgm:prSet presAssocID="{E93C83BB-10B3-4715-AF51-2BBA298F41B6}" presName="sibTrans" presStyleCnt="0"/>
      <dgm:spPr/>
    </dgm:pt>
    <dgm:pt modelId="{9A570836-7692-CB47-AFA8-998D732D41B8}" type="pres">
      <dgm:prSet presAssocID="{1C589655-4308-41A6-995C-85818773449C}" presName="node" presStyleLbl="node1" presStyleIdx="7" presStyleCnt="8">
        <dgm:presLayoutVars>
          <dgm:bulletEnabled val="1"/>
        </dgm:presLayoutVars>
      </dgm:prSet>
      <dgm:spPr/>
    </dgm:pt>
  </dgm:ptLst>
  <dgm:cxnLst>
    <dgm:cxn modelId="{4EEB4005-789D-6144-A3A3-09C799D767B6}" type="presOf" srcId="{1F2AD1DC-74FF-4BE1-83D3-C6560E43F5D8}" destId="{6B033048-E425-814D-B9AE-D8EB5F9C7398}" srcOrd="0" destOrd="0" presId="urn:microsoft.com/office/officeart/2005/8/layout/default"/>
    <dgm:cxn modelId="{D5742412-65F2-46AE-B9D3-3D33A77F1A07}" srcId="{3CA2BBDD-7ED7-4ED6-86FE-DA10F1D8E878}" destId="{1C589655-4308-41A6-995C-85818773449C}" srcOrd="7" destOrd="0" parTransId="{D2296F43-EBB9-469F-859C-37A632C4B03C}" sibTransId="{8E5613BE-3425-46B1-85E2-735AB077C3ED}"/>
    <dgm:cxn modelId="{EDB9BC13-8AFB-6546-B5CB-E822B32F6F84}" type="presOf" srcId="{98526423-4442-416D-91F9-6299AC790569}" destId="{D33296A1-48AD-FD47-B2E5-1483950F1BDB}" srcOrd="0" destOrd="0" presId="urn:microsoft.com/office/officeart/2005/8/layout/default"/>
    <dgm:cxn modelId="{7C764D2A-5718-4680-ABA3-1E17BFB2FFE9}" srcId="{3CA2BBDD-7ED7-4ED6-86FE-DA10F1D8E878}" destId="{1F2AD1DC-74FF-4BE1-83D3-C6560E43F5D8}" srcOrd="2" destOrd="0" parTransId="{2C4995AC-2409-4B6E-943D-BF3252F06429}" sibTransId="{6AFD5443-B850-4967-A1BE-B47C46ACADA0}"/>
    <dgm:cxn modelId="{561D984B-02AB-B54D-9254-D9EA5C36F82D}" type="presOf" srcId="{70D2DC05-8FC7-488C-AF2F-FBA8506CF90E}" destId="{5B7F478E-2E95-2147-AD41-D76DC59F314E}" srcOrd="0" destOrd="0" presId="urn:microsoft.com/office/officeart/2005/8/layout/default"/>
    <dgm:cxn modelId="{BDBA1D4E-AFD9-BA4A-B3E6-62B6DA5C8E08}" type="presOf" srcId="{E42A1C65-4251-40F7-A17C-691440550814}" destId="{CACE782E-2BA3-694E-A62C-A25F62089F9F}" srcOrd="0" destOrd="0" presId="urn:microsoft.com/office/officeart/2005/8/layout/default"/>
    <dgm:cxn modelId="{D2E9DD54-2733-4E4B-B8B8-547554617BE2}" type="presOf" srcId="{3CA2BBDD-7ED7-4ED6-86FE-DA10F1D8E878}" destId="{5DEEB76D-E152-6B4F-A0CC-2C2B431F36C8}" srcOrd="0" destOrd="0" presId="urn:microsoft.com/office/officeart/2005/8/layout/default"/>
    <dgm:cxn modelId="{07DCDC5E-79B1-CE4F-BBFB-A3DDF7964DF3}" type="presOf" srcId="{1C589655-4308-41A6-995C-85818773449C}" destId="{9A570836-7692-CB47-AFA8-998D732D41B8}" srcOrd="0" destOrd="0" presId="urn:microsoft.com/office/officeart/2005/8/layout/default"/>
    <dgm:cxn modelId="{D9B24877-92AE-42EB-B7D3-D7483F82C953}" srcId="{3CA2BBDD-7ED7-4ED6-86FE-DA10F1D8E878}" destId="{70D2DC05-8FC7-488C-AF2F-FBA8506CF90E}" srcOrd="5" destOrd="0" parTransId="{4B52619A-E467-421F-9ABB-9AD5632FFD19}" sibTransId="{A5ADDEA6-13AD-4A8A-842C-A1817DE4B760}"/>
    <dgm:cxn modelId="{5893F98B-A51A-43F7-A7CB-162676550894}" srcId="{3CA2BBDD-7ED7-4ED6-86FE-DA10F1D8E878}" destId="{E42A1C65-4251-40F7-A17C-691440550814}" srcOrd="3" destOrd="0" parTransId="{E378D1BD-99C7-46BD-A60B-C69A1D9C4D1B}" sibTransId="{DE624F7D-7FA9-4FA4-BE04-C62ADEEA3F69}"/>
    <dgm:cxn modelId="{E9A43790-8612-4445-8474-7EB0636F56B1}" srcId="{3CA2BBDD-7ED7-4ED6-86FE-DA10F1D8E878}" destId="{98526423-4442-416D-91F9-6299AC790569}" srcOrd="1" destOrd="0" parTransId="{CD68FACF-3153-43D5-9919-B92779006BA2}" sibTransId="{FD41EEAC-EBB8-4DF1-9E23-F44EF13B65DC}"/>
    <dgm:cxn modelId="{3F5AA998-3647-4793-A68E-DCBED4E7CECC}" srcId="{3CA2BBDD-7ED7-4ED6-86FE-DA10F1D8E878}" destId="{FCD612E3-CC12-4544-A90B-BA74980B94CD}" srcOrd="0" destOrd="0" parTransId="{A2B1BCD7-A97B-4BE9-B77E-BF49C6225FE1}" sibTransId="{4AB1F755-8CD4-4BEA-8DC8-1988AA42D1BC}"/>
    <dgm:cxn modelId="{F20E3AA1-D88A-4DC1-A7C7-00A8F50D916C}" srcId="{3CA2BBDD-7ED7-4ED6-86FE-DA10F1D8E878}" destId="{D19A95CC-241F-429F-9693-3EE579F6A650}" srcOrd="4" destOrd="0" parTransId="{7380BF8E-27A2-43BC-A5EC-42895E926F0B}" sibTransId="{ED9DFBFD-4F2E-49A5-ADCB-74E8C140FFDA}"/>
    <dgm:cxn modelId="{81734AAF-941E-4140-A57D-464FD85877DB}" type="presOf" srcId="{D19A95CC-241F-429F-9693-3EE579F6A650}" destId="{0000FD55-8E38-2D42-9A73-C90B1C2941C2}" srcOrd="0" destOrd="0" presId="urn:microsoft.com/office/officeart/2005/8/layout/default"/>
    <dgm:cxn modelId="{664BC6AF-D235-EC4C-8A77-A300721582A6}" type="presOf" srcId="{FCD612E3-CC12-4544-A90B-BA74980B94CD}" destId="{07C73F9A-DCD0-6840-B163-53EA817B0D6D}" srcOrd="0" destOrd="0" presId="urn:microsoft.com/office/officeart/2005/8/layout/default"/>
    <dgm:cxn modelId="{6F53ECBC-FCB4-C24E-B9AA-07867AA67C39}" type="presOf" srcId="{B4853962-000E-4467-91E3-4644BBCB339C}" destId="{0BB049C3-DEB4-7848-8818-983C67A1E800}" srcOrd="0" destOrd="0" presId="urn:microsoft.com/office/officeart/2005/8/layout/default"/>
    <dgm:cxn modelId="{35B9FDE5-5293-4FB8-9DDA-0B5D302850C6}" srcId="{3CA2BBDD-7ED7-4ED6-86FE-DA10F1D8E878}" destId="{B4853962-000E-4467-91E3-4644BBCB339C}" srcOrd="6" destOrd="0" parTransId="{FF8AE7DB-5C22-4070-90D0-985EBDC39383}" sibTransId="{E93C83BB-10B3-4715-AF51-2BBA298F41B6}"/>
    <dgm:cxn modelId="{7DB54FEF-F380-1843-854B-01C949C65BCE}" type="presParOf" srcId="{5DEEB76D-E152-6B4F-A0CC-2C2B431F36C8}" destId="{07C73F9A-DCD0-6840-B163-53EA817B0D6D}" srcOrd="0" destOrd="0" presId="urn:microsoft.com/office/officeart/2005/8/layout/default"/>
    <dgm:cxn modelId="{66AE2FA8-745F-9A49-B1B8-C4380BA79654}" type="presParOf" srcId="{5DEEB76D-E152-6B4F-A0CC-2C2B431F36C8}" destId="{88D54640-848A-5D4E-83CB-D5CD7A337060}" srcOrd="1" destOrd="0" presId="urn:microsoft.com/office/officeart/2005/8/layout/default"/>
    <dgm:cxn modelId="{62CD479D-CBDE-6B44-94E1-3D229AE1AA96}" type="presParOf" srcId="{5DEEB76D-E152-6B4F-A0CC-2C2B431F36C8}" destId="{D33296A1-48AD-FD47-B2E5-1483950F1BDB}" srcOrd="2" destOrd="0" presId="urn:microsoft.com/office/officeart/2005/8/layout/default"/>
    <dgm:cxn modelId="{42442C92-089A-8049-AE55-F900EEA8D232}" type="presParOf" srcId="{5DEEB76D-E152-6B4F-A0CC-2C2B431F36C8}" destId="{AA7398DE-8EE3-7C44-861B-F7A5F2545EBC}" srcOrd="3" destOrd="0" presId="urn:microsoft.com/office/officeart/2005/8/layout/default"/>
    <dgm:cxn modelId="{18829138-43C2-BF4C-B281-F3EF08EA2A0A}" type="presParOf" srcId="{5DEEB76D-E152-6B4F-A0CC-2C2B431F36C8}" destId="{6B033048-E425-814D-B9AE-D8EB5F9C7398}" srcOrd="4" destOrd="0" presId="urn:microsoft.com/office/officeart/2005/8/layout/default"/>
    <dgm:cxn modelId="{0A5A7182-7BA7-074F-AD57-4531643F5113}" type="presParOf" srcId="{5DEEB76D-E152-6B4F-A0CC-2C2B431F36C8}" destId="{958CEBE9-D756-3546-996C-554B3D217C00}" srcOrd="5" destOrd="0" presId="urn:microsoft.com/office/officeart/2005/8/layout/default"/>
    <dgm:cxn modelId="{6966C20D-6BA3-2E44-8EF6-9C6C9977C0F6}" type="presParOf" srcId="{5DEEB76D-E152-6B4F-A0CC-2C2B431F36C8}" destId="{CACE782E-2BA3-694E-A62C-A25F62089F9F}" srcOrd="6" destOrd="0" presId="urn:microsoft.com/office/officeart/2005/8/layout/default"/>
    <dgm:cxn modelId="{36DFFF64-D3CD-5447-8C94-805A8475B572}" type="presParOf" srcId="{5DEEB76D-E152-6B4F-A0CC-2C2B431F36C8}" destId="{C13537E0-603D-D546-A125-9677DDBB37A7}" srcOrd="7" destOrd="0" presId="urn:microsoft.com/office/officeart/2005/8/layout/default"/>
    <dgm:cxn modelId="{9A05706B-BD42-1847-9451-B6611B2D4D85}" type="presParOf" srcId="{5DEEB76D-E152-6B4F-A0CC-2C2B431F36C8}" destId="{0000FD55-8E38-2D42-9A73-C90B1C2941C2}" srcOrd="8" destOrd="0" presId="urn:microsoft.com/office/officeart/2005/8/layout/default"/>
    <dgm:cxn modelId="{205B57C2-CECD-AB49-8FC3-FC0D7FE5CBE7}" type="presParOf" srcId="{5DEEB76D-E152-6B4F-A0CC-2C2B431F36C8}" destId="{E66E7197-CB8F-3348-8C03-C099DB30778C}" srcOrd="9" destOrd="0" presId="urn:microsoft.com/office/officeart/2005/8/layout/default"/>
    <dgm:cxn modelId="{ABFCD64B-03A9-6A4E-AE82-600E92166BB8}" type="presParOf" srcId="{5DEEB76D-E152-6B4F-A0CC-2C2B431F36C8}" destId="{5B7F478E-2E95-2147-AD41-D76DC59F314E}" srcOrd="10" destOrd="0" presId="urn:microsoft.com/office/officeart/2005/8/layout/default"/>
    <dgm:cxn modelId="{48463453-4494-4D48-9865-34FC2E177A2D}" type="presParOf" srcId="{5DEEB76D-E152-6B4F-A0CC-2C2B431F36C8}" destId="{69121057-7521-C046-93F6-CB8994C54BDD}" srcOrd="11" destOrd="0" presId="urn:microsoft.com/office/officeart/2005/8/layout/default"/>
    <dgm:cxn modelId="{B59F2E8D-3084-944A-91E6-F7877AD21ADC}" type="presParOf" srcId="{5DEEB76D-E152-6B4F-A0CC-2C2B431F36C8}" destId="{0BB049C3-DEB4-7848-8818-983C67A1E800}" srcOrd="12" destOrd="0" presId="urn:microsoft.com/office/officeart/2005/8/layout/default"/>
    <dgm:cxn modelId="{9508145B-AD47-7A4A-938C-4F93EAF43F76}" type="presParOf" srcId="{5DEEB76D-E152-6B4F-A0CC-2C2B431F36C8}" destId="{3C87DBAB-1C31-464C-BF22-FE2C454CD0E4}" srcOrd="13" destOrd="0" presId="urn:microsoft.com/office/officeart/2005/8/layout/default"/>
    <dgm:cxn modelId="{E0EB7699-3662-F648-9E60-E294AC59EFA3}" type="presParOf" srcId="{5DEEB76D-E152-6B4F-A0CC-2C2B431F36C8}" destId="{9A570836-7692-CB47-AFA8-998D732D41B8}"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65C078-185E-4282-9E83-BC450A111153}"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1E7B6D9-66AC-4811-91BE-E1D5CDC440FF}">
      <dgm:prSet/>
      <dgm:spPr/>
      <dgm:t>
        <a:bodyPr/>
        <a:lstStyle/>
        <a:p>
          <a:r>
            <a:rPr lang="en-US"/>
            <a:t>Steam Playtime tracking was a very difficult process. Normally steam only allows for two weeks total playtime. For, getting game specific and daily data third party apps needs to be used as explained (Playnite), Which sometimes does not work properly and resulted in some data being lost. I could use a better technique to track</a:t>
          </a:r>
        </a:p>
      </dgm:t>
    </dgm:pt>
    <dgm:pt modelId="{31F1B3F2-D2D7-42B2-9ADE-4F9B17BCB8C0}" type="parTrans" cxnId="{58B35F47-CDEA-462E-B71E-9F76C8D42E0E}">
      <dgm:prSet/>
      <dgm:spPr/>
      <dgm:t>
        <a:bodyPr/>
        <a:lstStyle/>
        <a:p>
          <a:endParaRPr lang="en-US"/>
        </a:p>
      </dgm:t>
    </dgm:pt>
    <dgm:pt modelId="{DD4761AF-473B-45F0-AC07-6CDD69BAAEE3}" type="sibTrans" cxnId="{58B35F47-CDEA-462E-B71E-9F76C8D42E0E}">
      <dgm:prSet/>
      <dgm:spPr/>
      <dgm:t>
        <a:bodyPr/>
        <a:lstStyle/>
        <a:p>
          <a:endParaRPr lang="en-US"/>
        </a:p>
      </dgm:t>
    </dgm:pt>
    <dgm:pt modelId="{C2396844-A474-4EA0-961B-54031E752B25}">
      <dgm:prSet/>
      <dgm:spPr/>
      <dgm:t>
        <a:bodyPr/>
        <a:lstStyle/>
        <a:p>
          <a:r>
            <a:rPr lang="en-US"/>
            <a:t>Due to data covers just 3 week period results may not be a good representetive for long-term habits</a:t>
          </a:r>
        </a:p>
      </dgm:t>
    </dgm:pt>
    <dgm:pt modelId="{0FBADF7E-0A8C-4C57-84C0-2D00E8CC0CCF}" type="parTrans" cxnId="{118FE250-BDEE-4BB2-AA9F-98D4381799FD}">
      <dgm:prSet/>
      <dgm:spPr/>
      <dgm:t>
        <a:bodyPr/>
        <a:lstStyle/>
        <a:p>
          <a:endParaRPr lang="en-US"/>
        </a:p>
      </dgm:t>
    </dgm:pt>
    <dgm:pt modelId="{402807F6-4D97-4401-8466-CE02459D9569}" type="sibTrans" cxnId="{118FE250-BDEE-4BB2-AA9F-98D4381799FD}">
      <dgm:prSet/>
      <dgm:spPr/>
      <dgm:t>
        <a:bodyPr/>
        <a:lstStyle/>
        <a:p>
          <a:endParaRPr lang="en-US"/>
        </a:p>
      </dgm:t>
    </dgm:pt>
    <dgm:pt modelId="{AC74CEA0-52EC-3744-92D3-C17BAF4A1F3D}" type="pres">
      <dgm:prSet presAssocID="{A965C078-185E-4282-9E83-BC450A111153}" presName="linear" presStyleCnt="0">
        <dgm:presLayoutVars>
          <dgm:animLvl val="lvl"/>
          <dgm:resizeHandles val="exact"/>
        </dgm:presLayoutVars>
      </dgm:prSet>
      <dgm:spPr/>
    </dgm:pt>
    <dgm:pt modelId="{D45AE2AC-77B8-D940-BDBD-7212357C866A}" type="pres">
      <dgm:prSet presAssocID="{81E7B6D9-66AC-4811-91BE-E1D5CDC440FF}" presName="parentText" presStyleLbl="node1" presStyleIdx="0" presStyleCnt="2">
        <dgm:presLayoutVars>
          <dgm:chMax val="0"/>
          <dgm:bulletEnabled val="1"/>
        </dgm:presLayoutVars>
      </dgm:prSet>
      <dgm:spPr/>
    </dgm:pt>
    <dgm:pt modelId="{6DCCB156-D094-3F44-B470-226519DF4755}" type="pres">
      <dgm:prSet presAssocID="{DD4761AF-473B-45F0-AC07-6CDD69BAAEE3}" presName="spacer" presStyleCnt="0"/>
      <dgm:spPr/>
    </dgm:pt>
    <dgm:pt modelId="{C059531B-088B-AE46-903C-3D405AF0FF6C}" type="pres">
      <dgm:prSet presAssocID="{C2396844-A474-4EA0-961B-54031E752B25}" presName="parentText" presStyleLbl="node1" presStyleIdx="1" presStyleCnt="2">
        <dgm:presLayoutVars>
          <dgm:chMax val="0"/>
          <dgm:bulletEnabled val="1"/>
        </dgm:presLayoutVars>
      </dgm:prSet>
      <dgm:spPr/>
    </dgm:pt>
  </dgm:ptLst>
  <dgm:cxnLst>
    <dgm:cxn modelId="{58B35F47-CDEA-462E-B71E-9F76C8D42E0E}" srcId="{A965C078-185E-4282-9E83-BC450A111153}" destId="{81E7B6D9-66AC-4811-91BE-E1D5CDC440FF}" srcOrd="0" destOrd="0" parTransId="{31F1B3F2-D2D7-42B2-9ADE-4F9B17BCB8C0}" sibTransId="{DD4761AF-473B-45F0-AC07-6CDD69BAAEE3}"/>
    <dgm:cxn modelId="{118FE250-BDEE-4BB2-AA9F-98D4381799FD}" srcId="{A965C078-185E-4282-9E83-BC450A111153}" destId="{C2396844-A474-4EA0-961B-54031E752B25}" srcOrd="1" destOrd="0" parTransId="{0FBADF7E-0A8C-4C57-84C0-2D00E8CC0CCF}" sibTransId="{402807F6-4D97-4401-8466-CE02459D9569}"/>
    <dgm:cxn modelId="{9A6A918B-854C-D44F-B5EB-E0940384CAA7}" type="presOf" srcId="{C2396844-A474-4EA0-961B-54031E752B25}" destId="{C059531B-088B-AE46-903C-3D405AF0FF6C}" srcOrd="0" destOrd="0" presId="urn:microsoft.com/office/officeart/2005/8/layout/vList2"/>
    <dgm:cxn modelId="{8690268E-F614-D84A-9207-A869077EE217}" type="presOf" srcId="{A965C078-185E-4282-9E83-BC450A111153}" destId="{AC74CEA0-52EC-3744-92D3-C17BAF4A1F3D}" srcOrd="0" destOrd="0" presId="urn:microsoft.com/office/officeart/2005/8/layout/vList2"/>
    <dgm:cxn modelId="{4673B1B2-9D3D-3948-985A-4C7CC49428BA}" type="presOf" srcId="{81E7B6D9-66AC-4811-91BE-E1D5CDC440FF}" destId="{D45AE2AC-77B8-D940-BDBD-7212357C866A}" srcOrd="0" destOrd="0" presId="urn:microsoft.com/office/officeart/2005/8/layout/vList2"/>
    <dgm:cxn modelId="{22367918-6F1F-4748-89EF-7E5BB3382431}" type="presParOf" srcId="{AC74CEA0-52EC-3744-92D3-C17BAF4A1F3D}" destId="{D45AE2AC-77B8-D940-BDBD-7212357C866A}" srcOrd="0" destOrd="0" presId="urn:microsoft.com/office/officeart/2005/8/layout/vList2"/>
    <dgm:cxn modelId="{985D4DE9-4C1D-134C-9B44-A18B92F3D773}" type="presParOf" srcId="{AC74CEA0-52EC-3744-92D3-C17BAF4A1F3D}" destId="{6DCCB156-D094-3F44-B470-226519DF4755}" srcOrd="1" destOrd="0" presId="urn:microsoft.com/office/officeart/2005/8/layout/vList2"/>
    <dgm:cxn modelId="{42DD87E3-B884-9A4E-9367-24F89B50B3E7}" type="presParOf" srcId="{AC74CEA0-52EC-3744-92D3-C17BAF4A1F3D}" destId="{C059531B-088B-AE46-903C-3D405AF0FF6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F228F4-6DC7-4E2F-8912-46174F8CDFC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7DE5DEA-1342-4D30-884F-BEADB8DAB29E}">
      <dgm:prSet/>
      <dgm:spPr/>
      <dgm:t>
        <a:bodyPr/>
        <a:lstStyle/>
        <a:p>
          <a:r>
            <a:rPr lang="en-US"/>
            <a:t>A year-long data collective period with more accurate methods of data collection </a:t>
          </a:r>
        </a:p>
      </dgm:t>
    </dgm:pt>
    <dgm:pt modelId="{D7408B92-F2C2-4FEF-A579-3716F8761476}" type="parTrans" cxnId="{D54BBDF2-0841-4FB8-865F-9C8AFB4AC3BA}">
      <dgm:prSet/>
      <dgm:spPr/>
      <dgm:t>
        <a:bodyPr/>
        <a:lstStyle/>
        <a:p>
          <a:endParaRPr lang="en-US"/>
        </a:p>
      </dgm:t>
    </dgm:pt>
    <dgm:pt modelId="{4FAC6F53-F492-4D29-B475-C732BC02014A}" type="sibTrans" cxnId="{D54BBDF2-0841-4FB8-865F-9C8AFB4AC3BA}">
      <dgm:prSet/>
      <dgm:spPr/>
      <dgm:t>
        <a:bodyPr/>
        <a:lstStyle/>
        <a:p>
          <a:endParaRPr lang="en-US"/>
        </a:p>
      </dgm:t>
    </dgm:pt>
    <dgm:pt modelId="{591DF12E-4FF9-4039-B583-8DDB9B26E335}">
      <dgm:prSet/>
      <dgm:spPr/>
      <dgm:t>
        <a:bodyPr/>
        <a:lstStyle/>
        <a:p>
          <a:r>
            <a:rPr lang="en-US"/>
            <a:t>Extended feature pool with additional hobbies</a:t>
          </a:r>
        </a:p>
      </dgm:t>
    </dgm:pt>
    <dgm:pt modelId="{CA8629E3-0272-419B-9BF6-6A6FF389CC19}" type="parTrans" cxnId="{7388EDA1-0874-4A29-BD94-95ABA9C7027F}">
      <dgm:prSet/>
      <dgm:spPr/>
      <dgm:t>
        <a:bodyPr/>
        <a:lstStyle/>
        <a:p>
          <a:endParaRPr lang="en-US"/>
        </a:p>
      </dgm:t>
    </dgm:pt>
    <dgm:pt modelId="{65232637-7986-4866-BCFB-904893214A0E}" type="sibTrans" cxnId="{7388EDA1-0874-4A29-BD94-95ABA9C7027F}">
      <dgm:prSet/>
      <dgm:spPr/>
      <dgm:t>
        <a:bodyPr/>
        <a:lstStyle/>
        <a:p>
          <a:endParaRPr lang="en-US"/>
        </a:p>
      </dgm:t>
    </dgm:pt>
    <dgm:pt modelId="{3CF6A8A2-625B-47DC-9809-BD0E48E0E413}">
      <dgm:prSet/>
      <dgm:spPr/>
      <dgm:t>
        <a:bodyPr/>
        <a:lstStyle/>
        <a:p>
          <a:r>
            <a:rPr lang="en-US"/>
            <a:t>Additional can be added classification In day time cycles such as Morning, Noon, Night</a:t>
          </a:r>
        </a:p>
      </dgm:t>
    </dgm:pt>
    <dgm:pt modelId="{6FB347B9-AE7B-4A78-837C-C5759C519717}" type="parTrans" cxnId="{DC7741B3-0810-450F-A8EA-15C2F3C02C34}">
      <dgm:prSet/>
      <dgm:spPr/>
      <dgm:t>
        <a:bodyPr/>
        <a:lstStyle/>
        <a:p>
          <a:endParaRPr lang="en-US"/>
        </a:p>
      </dgm:t>
    </dgm:pt>
    <dgm:pt modelId="{F11A268F-CB8F-4760-8FFF-CEEA3CAB2387}" type="sibTrans" cxnId="{DC7741B3-0810-450F-A8EA-15C2F3C02C34}">
      <dgm:prSet/>
      <dgm:spPr/>
      <dgm:t>
        <a:bodyPr/>
        <a:lstStyle/>
        <a:p>
          <a:endParaRPr lang="en-US"/>
        </a:p>
      </dgm:t>
    </dgm:pt>
    <dgm:pt modelId="{614F519A-3A4B-C64F-924F-5331C7B99012}" type="pres">
      <dgm:prSet presAssocID="{A1F228F4-6DC7-4E2F-8912-46174F8CDFC2}" presName="linear" presStyleCnt="0">
        <dgm:presLayoutVars>
          <dgm:animLvl val="lvl"/>
          <dgm:resizeHandles val="exact"/>
        </dgm:presLayoutVars>
      </dgm:prSet>
      <dgm:spPr/>
    </dgm:pt>
    <dgm:pt modelId="{C92CA153-B1A3-C046-B28B-D591327B221A}" type="pres">
      <dgm:prSet presAssocID="{87DE5DEA-1342-4D30-884F-BEADB8DAB29E}" presName="parentText" presStyleLbl="node1" presStyleIdx="0" presStyleCnt="3">
        <dgm:presLayoutVars>
          <dgm:chMax val="0"/>
          <dgm:bulletEnabled val="1"/>
        </dgm:presLayoutVars>
      </dgm:prSet>
      <dgm:spPr/>
    </dgm:pt>
    <dgm:pt modelId="{0AA25E96-59DA-714F-9423-6A8AFEE91DA7}" type="pres">
      <dgm:prSet presAssocID="{4FAC6F53-F492-4D29-B475-C732BC02014A}" presName="spacer" presStyleCnt="0"/>
      <dgm:spPr/>
    </dgm:pt>
    <dgm:pt modelId="{8406C63B-BC77-014B-9D2B-C6DB64BBB136}" type="pres">
      <dgm:prSet presAssocID="{591DF12E-4FF9-4039-B583-8DDB9B26E335}" presName="parentText" presStyleLbl="node1" presStyleIdx="1" presStyleCnt="3">
        <dgm:presLayoutVars>
          <dgm:chMax val="0"/>
          <dgm:bulletEnabled val="1"/>
        </dgm:presLayoutVars>
      </dgm:prSet>
      <dgm:spPr/>
    </dgm:pt>
    <dgm:pt modelId="{2443DADF-3290-1D48-AB20-7B6ED392658A}" type="pres">
      <dgm:prSet presAssocID="{65232637-7986-4866-BCFB-904893214A0E}" presName="spacer" presStyleCnt="0"/>
      <dgm:spPr/>
    </dgm:pt>
    <dgm:pt modelId="{BC3D20D8-3A6D-4741-918B-060A22B79AF9}" type="pres">
      <dgm:prSet presAssocID="{3CF6A8A2-625B-47DC-9809-BD0E48E0E413}" presName="parentText" presStyleLbl="node1" presStyleIdx="2" presStyleCnt="3">
        <dgm:presLayoutVars>
          <dgm:chMax val="0"/>
          <dgm:bulletEnabled val="1"/>
        </dgm:presLayoutVars>
      </dgm:prSet>
      <dgm:spPr/>
    </dgm:pt>
  </dgm:ptLst>
  <dgm:cxnLst>
    <dgm:cxn modelId="{3E9B9E08-26F1-494E-BAFE-29315A2BE0B2}" type="presOf" srcId="{A1F228F4-6DC7-4E2F-8912-46174F8CDFC2}" destId="{614F519A-3A4B-C64F-924F-5331C7B99012}" srcOrd="0" destOrd="0" presId="urn:microsoft.com/office/officeart/2005/8/layout/vList2"/>
    <dgm:cxn modelId="{20823410-182C-314B-AB45-91FF45CC2041}" type="presOf" srcId="{87DE5DEA-1342-4D30-884F-BEADB8DAB29E}" destId="{C92CA153-B1A3-C046-B28B-D591327B221A}" srcOrd="0" destOrd="0" presId="urn:microsoft.com/office/officeart/2005/8/layout/vList2"/>
    <dgm:cxn modelId="{C87A318B-0101-6B41-AF96-AB5F085A8E99}" type="presOf" srcId="{591DF12E-4FF9-4039-B583-8DDB9B26E335}" destId="{8406C63B-BC77-014B-9D2B-C6DB64BBB136}" srcOrd="0" destOrd="0" presId="urn:microsoft.com/office/officeart/2005/8/layout/vList2"/>
    <dgm:cxn modelId="{656B919A-1205-A74C-9AF2-C9FC52288F2A}" type="presOf" srcId="{3CF6A8A2-625B-47DC-9809-BD0E48E0E413}" destId="{BC3D20D8-3A6D-4741-918B-060A22B79AF9}" srcOrd="0" destOrd="0" presId="urn:microsoft.com/office/officeart/2005/8/layout/vList2"/>
    <dgm:cxn modelId="{7388EDA1-0874-4A29-BD94-95ABA9C7027F}" srcId="{A1F228F4-6DC7-4E2F-8912-46174F8CDFC2}" destId="{591DF12E-4FF9-4039-B583-8DDB9B26E335}" srcOrd="1" destOrd="0" parTransId="{CA8629E3-0272-419B-9BF6-6A6FF389CC19}" sibTransId="{65232637-7986-4866-BCFB-904893214A0E}"/>
    <dgm:cxn modelId="{DC7741B3-0810-450F-A8EA-15C2F3C02C34}" srcId="{A1F228F4-6DC7-4E2F-8912-46174F8CDFC2}" destId="{3CF6A8A2-625B-47DC-9809-BD0E48E0E413}" srcOrd="2" destOrd="0" parTransId="{6FB347B9-AE7B-4A78-837C-C5759C519717}" sibTransId="{F11A268F-CB8F-4760-8FFF-CEEA3CAB2387}"/>
    <dgm:cxn modelId="{D54BBDF2-0841-4FB8-865F-9C8AFB4AC3BA}" srcId="{A1F228F4-6DC7-4E2F-8912-46174F8CDFC2}" destId="{87DE5DEA-1342-4D30-884F-BEADB8DAB29E}" srcOrd="0" destOrd="0" parTransId="{D7408B92-F2C2-4FEF-A579-3716F8761476}" sibTransId="{4FAC6F53-F492-4D29-B475-C732BC02014A}"/>
    <dgm:cxn modelId="{3E0DFE06-A0F0-B24A-89FF-F636D42BC4B8}" type="presParOf" srcId="{614F519A-3A4B-C64F-924F-5331C7B99012}" destId="{C92CA153-B1A3-C046-B28B-D591327B221A}" srcOrd="0" destOrd="0" presId="urn:microsoft.com/office/officeart/2005/8/layout/vList2"/>
    <dgm:cxn modelId="{56DA57B6-3A62-2243-B5C2-3209C47F14D6}" type="presParOf" srcId="{614F519A-3A4B-C64F-924F-5331C7B99012}" destId="{0AA25E96-59DA-714F-9423-6A8AFEE91DA7}" srcOrd="1" destOrd="0" presId="urn:microsoft.com/office/officeart/2005/8/layout/vList2"/>
    <dgm:cxn modelId="{ABB37AF8-9661-6146-AC38-62767939DB58}" type="presParOf" srcId="{614F519A-3A4B-C64F-924F-5331C7B99012}" destId="{8406C63B-BC77-014B-9D2B-C6DB64BBB136}" srcOrd="2" destOrd="0" presId="urn:microsoft.com/office/officeart/2005/8/layout/vList2"/>
    <dgm:cxn modelId="{B54CA71C-C88D-D84D-A041-3546279DF20C}" type="presParOf" srcId="{614F519A-3A4B-C64F-924F-5331C7B99012}" destId="{2443DADF-3290-1D48-AB20-7B6ED392658A}" srcOrd="3" destOrd="0" presId="urn:microsoft.com/office/officeart/2005/8/layout/vList2"/>
    <dgm:cxn modelId="{896B8EDE-7D8F-0B43-9CED-AB83249EB63A}" type="presParOf" srcId="{614F519A-3A4B-C64F-924F-5331C7B99012}" destId="{BC3D20D8-3A6D-4741-918B-060A22B79AF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C73F9A-DCD0-6840-B163-53EA817B0D6D}">
      <dsp:nvSpPr>
        <dsp:cNvPr id="0" name=""/>
        <dsp:cNvSpPr/>
      </dsp:nvSpPr>
      <dsp:spPr>
        <a:xfrm>
          <a:off x="3201" y="445489"/>
          <a:ext cx="2539866" cy="152391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Phone Instagram Usage</a:t>
          </a:r>
        </a:p>
      </dsp:txBody>
      <dsp:txXfrm>
        <a:off x="3201" y="445489"/>
        <a:ext cx="2539866" cy="1523919"/>
      </dsp:txXfrm>
    </dsp:sp>
    <dsp:sp modelId="{D33296A1-48AD-FD47-B2E5-1483950F1BDB}">
      <dsp:nvSpPr>
        <dsp:cNvPr id="0" name=""/>
        <dsp:cNvSpPr/>
      </dsp:nvSpPr>
      <dsp:spPr>
        <a:xfrm>
          <a:off x="2797054" y="445489"/>
          <a:ext cx="2539866" cy="1523919"/>
        </a:xfrm>
        <a:prstGeom prst="rect">
          <a:avLst/>
        </a:prstGeom>
        <a:solidFill>
          <a:schemeClr val="accent5">
            <a:hueOff val="-1736021"/>
            <a:satOff val="-118"/>
            <a:lumOff val="28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Phone Reddit Usage </a:t>
          </a:r>
        </a:p>
      </dsp:txBody>
      <dsp:txXfrm>
        <a:off x="2797054" y="445489"/>
        <a:ext cx="2539866" cy="1523919"/>
      </dsp:txXfrm>
    </dsp:sp>
    <dsp:sp modelId="{6B033048-E425-814D-B9AE-D8EB5F9C7398}">
      <dsp:nvSpPr>
        <dsp:cNvPr id="0" name=""/>
        <dsp:cNvSpPr/>
      </dsp:nvSpPr>
      <dsp:spPr>
        <a:xfrm>
          <a:off x="5590907" y="445489"/>
          <a:ext cx="2539866" cy="1523919"/>
        </a:xfrm>
        <a:prstGeom prst="rect">
          <a:avLst/>
        </a:prstGeom>
        <a:solidFill>
          <a:schemeClr val="accent5">
            <a:hueOff val="-3472043"/>
            <a:satOff val="-236"/>
            <a:lumOff val="5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Phone Youtube Usage</a:t>
          </a:r>
        </a:p>
      </dsp:txBody>
      <dsp:txXfrm>
        <a:off x="5590907" y="445489"/>
        <a:ext cx="2539866" cy="1523919"/>
      </dsp:txXfrm>
    </dsp:sp>
    <dsp:sp modelId="{CACE782E-2BA3-694E-A62C-A25F62089F9F}">
      <dsp:nvSpPr>
        <dsp:cNvPr id="0" name=""/>
        <dsp:cNvSpPr/>
      </dsp:nvSpPr>
      <dsp:spPr>
        <a:xfrm>
          <a:off x="8384760" y="445489"/>
          <a:ext cx="2539866" cy="1523919"/>
        </a:xfrm>
        <a:prstGeom prst="rect">
          <a:avLst/>
        </a:prstGeom>
        <a:solidFill>
          <a:schemeClr val="accent5">
            <a:hueOff val="-5208064"/>
            <a:satOff val="-354"/>
            <a:lumOff val="84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Tablet Youtube Usage</a:t>
          </a:r>
        </a:p>
      </dsp:txBody>
      <dsp:txXfrm>
        <a:off x="8384760" y="445489"/>
        <a:ext cx="2539866" cy="1523919"/>
      </dsp:txXfrm>
    </dsp:sp>
    <dsp:sp modelId="{0000FD55-8E38-2D42-9A73-C90B1C2941C2}">
      <dsp:nvSpPr>
        <dsp:cNvPr id="0" name=""/>
        <dsp:cNvSpPr/>
      </dsp:nvSpPr>
      <dsp:spPr>
        <a:xfrm>
          <a:off x="3201" y="2223395"/>
          <a:ext cx="2539866" cy="1523919"/>
        </a:xfrm>
        <a:prstGeom prst="rect">
          <a:avLst/>
        </a:prstGeom>
        <a:solidFill>
          <a:schemeClr val="accent5">
            <a:hueOff val="-6944086"/>
            <a:satOff val="-472"/>
            <a:lumOff val="11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Tablet Chunky(Comıc Reader) Usage</a:t>
          </a:r>
        </a:p>
      </dsp:txBody>
      <dsp:txXfrm>
        <a:off x="3201" y="2223395"/>
        <a:ext cx="2539866" cy="1523919"/>
      </dsp:txXfrm>
    </dsp:sp>
    <dsp:sp modelId="{5B7F478E-2E95-2147-AD41-D76DC59F314E}">
      <dsp:nvSpPr>
        <dsp:cNvPr id="0" name=""/>
        <dsp:cNvSpPr/>
      </dsp:nvSpPr>
      <dsp:spPr>
        <a:xfrm>
          <a:off x="2797054" y="2223395"/>
          <a:ext cx="2539866" cy="1523919"/>
        </a:xfrm>
        <a:prstGeom prst="rect">
          <a:avLst/>
        </a:prstGeom>
        <a:solidFill>
          <a:schemeClr val="accent5">
            <a:hueOff val="-8680107"/>
            <a:satOff val="-590"/>
            <a:lumOff val="140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Steam Playtime </a:t>
          </a:r>
        </a:p>
      </dsp:txBody>
      <dsp:txXfrm>
        <a:off x="2797054" y="2223395"/>
        <a:ext cx="2539866" cy="1523919"/>
      </dsp:txXfrm>
    </dsp:sp>
    <dsp:sp modelId="{0BB049C3-DEB4-7848-8818-983C67A1E800}">
      <dsp:nvSpPr>
        <dsp:cNvPr id="0" name=""/>
        <dsp:cNvSpPr/>
      </dsp:nvSpPr>
      <dsp:spPr>
        <a:xfrm>
          <a:off x="5590907" y="2223395"/>
          <a:ext cx="2539866" cy="1523919"/>
        </a:xfrm>
        <a:prstGeom prst="rect">
          <a:avLst/>
        </a:prstGeom>
        <a:solidFill>
          <a:schemeClr val="accent5">
            <a:hueOff val="-10416129"/>
            <a:satOff val="-708"/>
            <a:lumOff val="16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IMDB Ratings</a:t>
          </a:r>
        </a:p>
      </dsp:txBody>
      <dsp:txXfrm>
        <a:off x="5590907" y="2223395"/>
        <a:ext cx="2539866" cy="1523919"/>
      </dsp:txXfrm>
    </dsp:sp>
    <dsp:sp modelId="{9A570836-7692-CB47-AFA8-998D732D41B8}">
      <dsp:nvSpPr>
        <dsp:cNvPr id="0" name=""/>
        <dsp:cNvSpPr/>
      </dsp:nvSpPr>
      <dsp:spPr>
        <a:xfrm>
          <a:off x="8384760" y="2223395"/>
          <a:ext cx="2539866" cy="1523919"/>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Holiday/Workday</a:t>
          </a:r>
        </a:p>
      </dsp:txBody>
      <dsp:txXfrm>
        <a:off x="8384760" y="2223395"/>
        <a:ext cx="2539866" cy="15239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AE2AC-77B8-D940-BDBD-7212357C866A}">
      <dsp:nvSpPr>
        <dsp:cNvPr id="0" name=""/>
        <dsp:cNvSpPr/>
      </dsp:nvSpPr>
      <dsp:spPr>
        <a:xfrm>
          <a:off x="0" y="2839"/>
          <a:ext cx="6666833" cy="26910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Steam Playtime tracking was a very difficult process. Normally steam only allows for two weeks total playtime. For, getting game specific and daily data third party apps needs to be used as explained (Playnite), Which sometimes does not work properly and resulted in some data being lost. I could use a better technique to track</a:t>
          </a:r>
        </a:p>
      </dsp:txBody>
      <dsp:txXfrm>
        <a:off x="131364" y="134203"/>
        <a:ext cx="6404105" cy="2428272"/>
      </dsp:txXfrm>
    </dsp:sp>
    <dsp:sp modelId="{C059531B-088B-AE46-903C-3D405AF0FF6C}">
      <dsp:nvSpPr>
        <dsp:cNvPr id="0" name=""/>
        <dsp:cNvSpPr/>
      </dsp:nvSpPr>
      <dsp:spPr>
        <a:xfrm>
          <a:off x="0" y="2760080"/>
          <a:ext cx="6666833" cy="2691000"/>
        </a:xfrm>
        <a:prstGeom prst="round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Due to data covers just 3 week period results may not be a good representetive for long-term habits</a:t>
          </a:r>
        </a:p>
      </dsp:txBody>
      <dsp:txXfrm>
        <a:off x="131364" y="2891444"/>
        <a:ext cx="6404105" cy="24282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2CA153-B1A3-C046-B28B-D591327B221A}">
      <dsp:nvSpPr>
        <dsp:cNvPr id="0" name=""/>
        <dsp:cNvSpPr/>
      </dsp:nvSpPr>
      <dsp:spPr>
        <a:xfrm>
          <a:off x="0" y="80644"/>
          <a:ext cx="6666833" cy="170469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 year-long data collective period with more accurate methods of data collection </a:t>
          </a:r>
        </a:p>
      </dsp:txBody>
      <dsp:txXfrm>
        <a:off x="83216" y="163860"/>
        <a:ext cx="6500401" cy="1538258"/>
      </dsp:txXfrm>
    </dsp:sp>
    <dsp:sp modelId="{8406C63B-BC77-014B-9D2B-C6DB64BBB136}">
      <dsp:nvSpPr>
        <dsp:cNvPr id="0" name=""/>
        <dsp:cNvSpPr/>
      </dsp:nvSpPr>
      <dsp:spPr>
        <a:xfrm>
          <a:off x="0" y="1874614"/>
          <a:ext cx="6666833" cy="1704690"/>
        </a:xfrm>
        <a:prstGeom prst="roundRect">
          <a:avLst/>
        </a:prstGeom>
        <a:gradFill rotWithShape="0">
          <a:gsLst>
            <a:gs pos="0">
              <a:schemeClr val="accent2">
                <a:hueOff val="3221806"/>
                <a:satOff val="-9246"/>
                <a:lumOff val="-14805"/>
                <a:alphaOff val="0"/>
                <a:satMod val="103000"/>
                <a:lumMod val="102000"/>
                <a:tint val="94000"/>
              </a:schemeClr>
            </a:gs>
            <a:gs pos="50000">
              <a:schemeClr val="accent2">
                <a:hueOff val="3221806"/>
                <a:satOff val="-9246"/>
                <a:lumOff val="-14805"/>
                <a:alphaOff val="0"/>
                <a:satMod val="110000"/>
                <a:lumMod val="100000"/>
                <a:shade val="100000"/>
              </a:schemeClr>
            </a:gs>
            <a:gs pos="100000">
              <a:schemeClr val="accent2">
                <a:hueOff val="3221806"/>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Extended feature pool with additional hobbies</a:t>
          </a:r>
        </a:p>
      </dsp:txBody>
      <dsp:txXfrm>
        <a:off x="83216" y="1957830"/>
        <a:ext cx="6500401" cy="1538258"/>
      </dsp:txXfrm>
    </dsp:sp>
    <dsp:sp modelId="{BC3D20D8-3A6D-4741-918B-060A22B79AF9}">
      <dsp:nvSpPr>
        <dsp:cNvPr id="0" name=""/>
        <dsp:cNvSpPr/>
      </dsp:nvSpPr>
      <dsp:spPr>
        <a:xfrm>
          <a:off x="0" y="3668585"/>
          <a:ext cx="6666833" cy="1704690"/>
        </a:xfrm>
        <a:prstGeom prst="round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Additional can be added classification In day time cycles such as Morning, Noon, Night</a:t>
          </a:r>
        </a:p>
      </dsp:txBody>
      <dsp:txXfrm>
        <a:off x="83216" y="3751801"/>
        <a:ext cx="6500401" cy="153825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C9975-D16C-7EC9-748A-7368250272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R"/>
          </a:p>
        </p:txBody>
      </p:sp>
      <p:sp>
        <p:nvSpPr>
          <p:cNvPr id="3" name="Subtitle 2">
            <a:extLst>
              <a:ext uri="{FF2B5EF4-FFF2-40B4-BE49-F238E27FC236}">
                <a16:creationId xmlns:a16="http://schemas.microsoft.com/office/drawing/2014/main" id="{887EF30E-1CF4-4F1D-B2CC-F294A6148B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R"/>
          </a:p>
        </p:txBody>
      </p:sp>
      <p:sp>
        <p:nvSpPr>
          <p:cNvPr id="4" name="Date Placeholder 3">
            <a:extLst>
              <a:ext uri="{FF2B5EF4-FFF2-40B4-BE49-F238E27FC236}">
                <a16:creationId xmlns:a16="http://schemas.microsoft.com/office/drawing/2014/main" id="{78216D1D-33B5-A481-20E9-54D900219879}"/>
              </a:ext>
            </a:extLst>
          </p:cNvPr>
          <p:cNvSpPr>
            <a:spLocks noGrp="1"/>
          </p:cNvSpPr>
          <p:nvPr>
            <p:ph type="dt" sz="half" idx="10"/>
          </p:nvPr>
        </p:nvSpPr>
        <p:spPr/>
        <p:txBody>
          <a:bodyPr/>
          <a:lstStyle/>
          <a:p>
            <a:fld id="{AFACDD8A-99EB-EE4D-9965-EA8AAC87F998}" type="datetimeFigureOut">
              <a:rPr lang="en-TR" smtClean="0"/>
              <a:t>28.05.2025</a:t>
            </a:fld>
            <a:endParaRPr lang="en-TR"/>
          </a:p>
        </p:txBody>
      </p:sp>
      <p:sp>
        <p:nvSpPr>
          <p:cNvPr id="5" name="Footer Placeholder 4">
            <a:extLst>
              <a:ext uri="{FF2B5EF4-FFF2-40B4-BE49-F238E27FC236}">
                <a16:creationId xmlns:a16="http://schemas.microsoft.com/office/drawing/2014/main" id="{D872A5E2-72F7-B05F-F19F-341E87640CE5}"/>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97BB1E7E-FC2D-6082-1588-87780926253C}"/>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90408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76AE1-CB7A-89CF-0F3A-073829FB1E9E}"/>
              </a:ext>
            </a:extLst>
          </p:cNvPr>
          <p:cNvSpPr>
            <a:spLocks noGrp="1"/>
          </p:cNvSpPr>
          <p:nvPr>
            <p:ph type="title"/>
          </p:nvPr>
        </p:nvSpPr>
        <p:spPr/>
        <p:txBody>
          <a:bodyPr/>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57BEBCAC-065F-4A7F-495B-8BA73F3036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ADC7958F-C450-2D10-95FC-742385DF5425}"/>
              </a:ext>
            </a:extLst>
          </p:cNvPr>
          <p:cNvSpPr>
            <a:spLocks noGrp="1"/>
          </p:cNvSpPr>
          <p:nvPr>
            <p:ph type="dt" sz="half" idx="10"/>
          </p:nvPr>
        </p:nvSpPr>
        <p:spPr/>
        <p:txBody>
          <a:bodyPr/>
          <a:lstStyle/>
          <a:p>
            <a:fld id="{AFACDD8A-99EB-EE4D-9965-EA8AAC87F998}" type="datetimeFigureOut">
              <a:rPr lang="en-TR" smtClean="0"/>
              <a:t>28.05.2025</a:t>
            </a:fld>
            <a:endParaRPr lang="en-TR"/>
          </a:p>
        </p:txBody>
      </p:sp>
      <p:sp>
        <p:nvSpPr>
          <p:cNvPr id="5" name="Footer Placeholder 4">
            <a:extLst>
              <a:ext uri="{FF2B5EF4-FFF2-40B4-BE49-F238E27FC236}">
                <a16:creationId xmlns:a16="http://schemas.microsoft.com/office/drawing/2014/main" id="{10977D1D-47F1-ECD6-C192-D6EC577982BE}"/>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7C46F3C8-699C-96A4-3C14-B41F2FF4D546}"/>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308868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BADCB1-189E-CBED-5FA4-F54CC864AC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R"/>
          </a:p>
        </p:txBody>
      </p:sp>
      <p:sp>
        <p:nvSpPr>
          <p:cNvPr id="3" name="Vertical Text Placeholder 2">
            <a:extLst>
              <a:ext uri="{FF2B5EF4-FFF2-40B4-BE49-F238E27FC236}">
                <a16:creationId xmlns:a16="http://schemas.microsoft.com/office/drawing/2014/main" id="{8817120B-6EB4-8E87-57A6-7801D962FF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3C052319-0363-7500-47FD-D45A007A8C98}"/>
              </a:ext>
            </a:extLst>
          </p:cNvPr>
          <p:cNvSpPr>
            <a:spLocks noGrp="1"/>
          </p:cNvSpPr>
          <p:nvPr>
            <p:ph type="dt" sz="half" idx="10"/>
          </p:nvPr>
        </p:nvSpPr>
        <p:spPr/>
        <p:txBody>
          <a:bodyPr/>
          <a:lstStyle/>
          <a:p>
            <a:fld id="{AFACDD8A-99EB-EE4D-9965-EA8AAC87F998}" type="datetimeFigureOut">
              <a:rPr lang="en-TR" smtClean="0"/>
              <a:t>28.05.2025</a:t>
            </a:fld>
            <a:endParaRPr lang="en-TR"/>
          </a:p>
        </p:txBody>
      </p:sp>
      <p:sp>
        <p:nvSpPr>
          <p:cNvPr id="5" name="Footer Placeholder 4">
            <a:extLst>
              <a:ext uri="{FF2B5EF4-FFF2-40B4-BE49-F238E27FC236}">
                <a16:creationId xmlns:a16="http://schemas.microsoft.com/office/drawing/2014/main" id="{A5E1CD63-A5CE-EDA2-549C-A44134498D48}"/>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EB8B8E4A-9B29-17A8-1415-F9912A23832E}"/>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313515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CEED5-197D-7CAC-6428-27E388B14892}"/>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C04528AC-7B8D-E246-1D47-D7F5365A03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13B3E499-BE02-361D-CCDF-BDC6DCC1B7E5}"/>
              </a:ext>
            </a:extLst>
          </p:cNvPr>
          <p:cNvSpPr>
            <a:spLocks noGrp="1"/>
          </p:cNvSpPr>
          <p:nvPr>
            <p:ph type="dt" sz="half" idx="10"/>
          </p:nvPr>
        </p:nvSpPr>
        <p:spPr/>
        <p:txBody>
          <a:bodyPr/>
          <a:lstStyle/>
          <a:p>
            <a:fld id="{AFACDD8A-99EB-EE4D-9965-EA8AAC87F998}" type="datetimeFigureOut">
              <a:rPr lang="en-TR" smtClean="0"/>
              <a:t>28.05.2025</a:t>
            </a:fld>
            <a:endParaRPr lang="en-TR"/>
          </a:p>
        </p:txBody>
      </p:sp>
      <p:sp>
        <p:nvSpPr>
          <p:cNvPr id="5" name="Footer Placeholder 4">
            <a:extLst>
              <a:ext uri="{FF2B5EF4-FFF2-40B4-BE49-F238E27FC236}">
                <a16:creationId xmlns:a16="http://schemas.microsoft.com/office/drawing/2014/main" id="{3BFCBBC5-F7E2-7701-0FAB-65CB72FF27F4}"/>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FB25D652-98C1-03F4-1646-B97EEEBC9803}"/>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129892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097C-9118-1E2F-496E-6BF5946CBA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R"/>
          </a:p>
        </p:txBody>
      </p:sp>
      <p:sp>
        <p:nvSpPr>
          <p:cNvPr id="3" name="Text Placeholder 2">
            <a:extLst>
              <a:ext uri="{FF2B5EF4-FFF2-40B4-BE49-F238E27FC236}">
                <a16:creationId xmlns:a16="http://schemas.microsoft.com/office/drawing/2014/main" id="{B09B339F-4735-DEB8-801E-FFEA5A7377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470F2-AEB2-33DC-42CF-62BF8A0A64D8}"/>
              </a:ext>
            </a:extLst>
          </p:cNvPr>
          <p:cNvSpPr>
            <a:spLocks noGrp="1"/>
          </p:cNvSpPr>
          <p:nvPr>
            <p:ph type="dt" sz="half" idx="10"/>
          </p:nvPr>
        </p:nvSpPr>
        <p:spPr/>
        <p:txBody>
          <a:bodyPr/>
          <a:lstStyle/>
          <a:p>
            <a:fld id="{AFACDD8A-99EB-EE4D-9965-EA8AAC87F998}" type="datetimeFigureOut">
              <a:rPr lang="en-TR" smtClean="0"/>
              <a:t>28.05.2025</a:t>
            </a:fld>
            <a:endParaRPr lang="en-TR"/>
          </a:p>
        </p:txBody>
      </p:sp>
      <p:sp>
        <p:nvSpPr>
          <p:cNvPr id="5" name="Footer Placeholder 4">
            <a:extLst>
              <a:ext uri="{FF2B5EF4-FFF2-40B4-BE49-F238E27FC236}">
                <a16:creationId xmlns:a16="http://schemas.microsoft.com/office/drawing/2014/main" id="{7414C1E9-8205-86C8-2639-0373E85579E8}"/>
              </a:ext>
            </a:extLst>
          </p:cNvPr>
          <p:cNvSpPr>
            <a:spLocks noGrp="1"/>
          </p:cNvSpPr>
          <p:nvPr>
            <p:ph type="ftr" sz="quarter" idx="11"/>
          </p:nvPr>
        </p:nvSpPr>
        <p:spPr/>
        <p:txBody>
          <a:bodyPr/>
          <a:lstStyle/>
          <a:p>
            <a:endParaRPr lang="en-TR"/>
          </a:p>
        </p:txBody>
      </p:sp>
      <p:sp>
        <p:nvSpPr>
          <p:cNvPr id="6" name="Slide Number Placeholder 5">
            <a:extLst>
              <a:ext uri="{FF2B5EF4-FFF2-40B4-BE49-F238E27FC236}">
                <a16:creationId xmlns:a16="http://schemas.microsoft.com/office/drawing/2014/main" id="{03C653AD-AE91-693D-1CBF-287120751A13}"/>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3068662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9668F-394F-F37B-6B83-9583070025F3}"/>
              </a:ext>
            </a:extLst>
          </p:cNvPr>
          <p:cNvSpPr>
            <a:spLocks noGrp="1"/>
          </p:cNvSpPr>
          <p:nvPr>
            <p:ph type="title"/>
          </p:nvPr>
        </p:nvSpPr>
        <p:spPr/>
        <p:txBody>
          <a:bodyPr/>
          <a:lstStyle/>
          <a:p>
            <a:r>
              <a:rPr lang="en-US"/>
              <a:t>Click to edit Master title style</a:t>
            </a:r>
            <a:endParaRPr lang="en-TR"/>
          </a:p>
        </p:txBody>
      </p:sp>
      <p:sp>
        <p:nvSpPr>
          <p:cNvPr id="3" name="Content Placeholder 2">
            <a:extLst>
              <a:ext uri="{FF2B5EF4-FFF2-40B4-BE49-F238E27FC236}">
                <a16:creationId xmlns:a16="http://schemas.microsoft.com/office/drawing/2014/main" id="{616756FA-5F4C-4923-FD32-E17F78CF7A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Content Placeholder 3">
            <a:extLst>
              <a:ext uri="{FF2B5EF4-FFF2-40B4-BE49-F238E27FC236}">
                <a16:creationId xmlns:a16="http://schemas.microsoft.com/office/drawing/2014/main" id="{6BDD3524-C0C4-EDE1-995B-CAF815E434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Date Placeholder 4">
            <a:extLst>
              <a:ext uri="{FF2B5EF4-FFF2-40B4-BE49-F238E27FC236}">
                <a16:creationId xmlns:a16="http://schemas.microsoft.com/office/drawing/2014/main" id="{3B4BE9C5-AA3F-C722-D168-B3F095F6C2F5}"/>
              </a:ext>
            </a:extLst>
          </p:cNvPr>
          <p:cNvSpPr>
            <a:spLocks noGrp="1"/>
          </p:cNvSpPr>
          <p:nvPr>
            <p:ph type="dt" sz="half" idx="10"/>
          </p:nvPr>
        </p:nvSpPr>
        <p:spPr/>
        <p:txBody>
          <a:bodyPr/>
          <a:lstStyle/>
          <a:p>
            <a:fld id="{AFACDD8A-99EB-EE4D-9965-EA8AAC87F998}" type="datetimeFigureOut">
              <a:rPr lang="en-TR" smtClean="0"/>
              <a:t>28.05.2025</a:t>
            </a:fld>
            <a:endParaRPr lang="en-TR"/>
          </a:p>
        </p:txBody>
      </p:sp>
      <p:sp>
        <p:nvSpPr>
          <p:cNvPr id="6" name="Footer Placeholder 5">
            <a:extLst>
              <a:ext uri="{FF2B5EF4-FFF2-40B4-BE49-F238E27FC236}">
                <a16:creationId xmlns:a16="http://schemas.microsoft.com/office/drawing/2014/main" id="{4A4CC096-787F-2EEC-DFED-1193A3FC5E0C}"/>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71087516-6B0E-BFFA-576F-FF6D23C9BB9D}"/>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1275542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CB70A-EA5F-CA1B-DADC-280C2D365E50}"/>
              </a:ext>
            </a:extLst>
          </p:cNvPr>
          <p:cNvSpPr>
            <a:spLocks noGrp="1"/>
          </p:cNvSpPr>
          <p:nvPr>
            <p:ph type="title"/>
          </p:nvPr>
        </p:nvSpPr>
        <p:spPr>
          <a:xfrm>
            <a:off x="839788" y="365125"/>
            <a:ext cx="10515600" cy="1325563"/>
          </a:xfrm>
        </p:spPr>
        <p:txBody>
          <a:bodyPr/>
          <a:lstStyle/>
          <a:p>
            <a:r>
              <a:rPr lang="en-US"/>
              <a:t>Click to edit Master title style</a:t>
            </a:r>
            <a:endParaRPr lang="en-TR"/>
          </a:p>
        </p:txBody>
      </p:sp>
      <p:sp>
        <p:nvSpPr>
          <p:cNvPr id="3" name="Text Placeholder 2">
            <a:extLst>
              <a:ext uri="{FF2B5EF4-FFF2-40B4-BE49-F238E27FC236}">
                <a16:creationId xmlns:a16="http://schemas.microsoft.com/office/drawing/2014/main" id="{1640C24B-7DCE-C832-767D-2DBA228B7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86F207-B25B-38A7-42C6-7F9DE8EA2C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5" name="Text Placeholder 4">
            <a:extLst>
              <a:ext uri="{FF2B5EF4-FFF2-40B4-BE49-F238E27FC236}">
                <a16:creationId xmlns:a16="http://schemas.microsoft.com/office/drawing/2014/main" id="{6EC89B70-734A-C340-4B07-EB3CB94BC7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11FDC9-099E-83B6-9347-B9A372A5B9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7" name="Date Placeholder 6">
            <a:extLst>
              <a:ext uri="{FF2B5EF4-FFF2-40B4-BE49-F238E27FC236}">
                <a16:creationId xmlns:a16="http://schemas.microsoft.com/office/drawing/2014/main" id="{CB976126-792F-8326-C6BE-3FC6BD6ACC1E}"/>
              </a:ext>
            </a:extLst>
          </p:cNvPr>
          <p:cNvSpPr>
            <a:spLocks noGrp="1"/>
          </p:cNvSpPr>
          <p:nvPr>
            <p:ph type="dt" sz="half" idx="10"/>
          </p:nvPr>
        </p:nvSpPr>
        <p:spPr/>
        <p:txBody>
          <a:bodyPr/>
          <a:lstStyle/>
          <a:p>
            <a:fld id="{AFACDD8A-99EB-EE4D-9965-EA8AAC87F998}" type="datetimeFigureOut">
              <a:rPr lang="en-TR" smtClean="0"/>
              <a:t>28.05.2025</a:t>
            </a:fld>
            <a:endParaRPr lang="en-TR"/>
          </a:p>
        </p:txBody>
      </p:sp>
      <p:sp>
        <p:nvSpPr>
          <p:cNvPr id="8" name="Footer Placeholder 7">
            <a:extLst>
              <a:ext uri="{FF2B5EF4-FFF2-40B4-BE49-F238E27FC236}">
                <a16:creationId xmlns:a16="http://schemas.microsoft.com/office/drawing/2014/main" id="{EB10EF82-EDB7-D9BF-1807-2E89282EC73C}"/>
              </a:ext>
            </a:extLst>
          </p:cNvPr>
          <p:cNvSpPr>
            <a:spLocks noGrp="1"/>
          </p:cNvSpPr>
          <p:nvPr>
            <p:ph type="ftr" sz="quarter" idx="11"/>
          </p:nvPr>
        </p:nvSpPr>
        <p:spPr/>
        <p:txBody>
          <a:bodyPr/>
          <a:lstStyle/>
          <a:p>
            <a:endParaRPr lang="en-TR"/>
          </a:p>
        </p:txBody>
      </p:sp>
      <p:sp>
        <p:nvSpPr>
          <p:cNvPr id="9" name="Slide Number Placeholder 8">
            <a:extLst>
              <a:ext uri="{FF2B5EF4-FFF2-40B4-BE49-F238E27FC236}">
                <a16:creationId xmlns:a16="http://schemas.microsoft.com/office/drawing/2014/main" id="{AB3C1E4A-6BBC-157B-168C-45EA4EBF7E80}"/>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3179390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EE84-AB6B-AC00-77F8-A47F8BFF1124}"/>
              </a:ext>
            </a:extLst>
          </p:cNvPr>
          <p:cNvSpPr>
            <a:spLocks noGrp="1"/>
          </p:cNvSpPr>
          <p:nvPr>
            <p:ph type="title"/>
          </p:nvPr>
        </p:nvSpPr>
        <p:spPr/>
        <p:txBody>
          <a:bodyPr/>
          <a:lstStyle/>
          <a:p>
            <a:r>
              <a:rPr lang="en-US"/>
              <a:t>Click to edit Master title style</a:t>
            </a:r>
            <a:endParaRPr lang="en-TR"/>
          </a:p>
        </p:txBody>
      </p:sp>
      <p:sp>
        <p:nvSpPr>
          <p:cNvPr id="3" name="Date Placeholder 2">
            <a:extLst>
              <a:ext uri="{FF2B5EF4-FFF2-40B4-BE49-F238E27FC236}">
                <a16:creationId xmlns:a16="http://schemas.microsoft.com/office/drawing/2014/main" id="{28AE44AD-0E34-FBC2-A2AA-C421F80C4D99}"/>
              </a:ext>
            </a:extLst>
          </p:cNvPr>
          <p:cNvSpPr>
            <a:spLocks noGrp="1"/>
          </p:cNvSpPr>
          <p:nvPr>
            <p:ph type="dt" sz="half" idx="10"/>
          </p:nvPr>
        </p:nvSpPr>
        <p:spPr/>
        <p:txBody>
          <a:bodyPr/>
          <a:lstStyle/>
          <a:p>
            <a:fld id="{AFACDD8A-99EB-EE4D-9965-EA8AAC87F998}" type="datetimeFigureOut">
              <a:rPr lang="en-TR" smtClean="0"/>
              <a:t>28.05.2025</a:t>
            </a:fld>
            <a:endParaRPr lang="en-TR"/>
          </a:p>
        </p:txBody>
      </p:sp>
      <p:sp>
        <p:nvSpPr>
          <p:cNvPr id="4" name="Footer Placeholder 3">
            <a:extLst>
              <a:ext uri="{FF2B5EF4-FFF2-40B4-BE49-F238E27FC236}">
                <a16:creationId xmlns:a16="http://schemas.microsoft.com/office/drawing/2014/main" id="{9DF275B1-C779-D1F4-62B7-FC64A92E1979}"/>
              </a:ext>
            </a:extLst>
          </p:cNvPr>
          <p:cNvSpPr>
            <a:spLocks noGrp="1"/>
          </p:cNvSpPr>
          <p:nvPr>
            <p:ph type="ftr" sz="quarter" idx="11"/>
          </p:nvPr>
        </p:nvSpPr>
        <p:spPr/>
        <p:txBody>
          <a:bodyPr/>
          <a:lstStyle/>
          <a:p>
            <a:endParaRPr lang="en-TR"/>
          </a:p>
        </p:txBody>
      </p:sp>
      <p:sp>
        <p:nvSpPr>
          <p:cNvPr id="5" name="Slide Number Placeholder 4">
            <a:extLst>
              <a:ext uri="{FF2B5EF4-FFF2-40B4-BE49-F238E27FC236}">
                <a16:creationId xmlns:a16="http://schemas.microsoft.com/office/drawing/2014/main" id="{7DBAF67B-51AC-5C70-0CE8-2C064F058F98}"/>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139341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C1A7FA-F67B-347C-18C5-7E39364393A2}"/>
              </a:ext>
            </a:extLst>
          </p:cNvPr>
          <p:cNvSpPr>
            <a:spLocks noGrp="1"/>
          </p:cNvSpPr>
          <p:nvPr>
            <p:ph type="dt" sz="half" idx="10"/>
          </p:nvPr>
        </p:nvSpPr>
        <p:spPr/>
        <p:txBody>
          <a:bodyPr/>
          <a:lstStyle/>
          <a:p>
            <a:fld id="{AFACDD8A-99EB-EE4D-9965-EA8AAC87F998}" type="datetimeFigureOut">
              <a:rPr lang="en-TR" smtClean="0"/>
              <a:t>28.05.2025</a:t>
            </a:fld>
            <a:endParaRPr lang="en-TR"/>
          </a:p>
        </p:txBody>
      </p:sp>
      <p:sp>
        <p:nvSpPr>
          <p:cNvPr id="3" name="Footer Placeholder 2">
            <a:extLst>
              <a:ext uri="{FF2B5EF4-FFF2-40B4-BE49-F238E27FC236}">
                <a16:creationId xmlns:a16="http://schemas.microsoft.com/office/drawing/2014/main" id="{C607B03C-03C9-E16E-F242-B9805A7A90AD}"/>
              </a:ext>
            </a:extLst>
          </p:cNvPr>
          <p:cNvSpPr>
            <a:spLocks noGrp="1"/>
          </p:cNvSpPr>
          <p:nvPr>
            <p:ph type="ftr" sz="quarter" idx="11"/>
          </p:nvPr>
        </p:nvSpPr>
        <p:spPr/>
        <p:txBody>
          <a:bodyPr/>
          <a:lstStyle/>
          <a:p>
            <a:endParaRPr lang="en-TR"/>
          </a:p>
        </p:txBody>
      </p:sp>
      <p:sp>
        <p:nvSpPr>
          <p:cNvPr id="4" name="Slide Number Placeholder 3">
            <a:extLst>
              <a:ext uri="{FF2B5EF4-FFF2-40B4-BE49-F238E27FC236}">
                <a16:creationId xmlns:a16="http://schemas.microsoft.com/office/drawing/2014/main" id="{DD2AB06A-5F13-7335-9EDB-18B2189AC2AB}"/>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35122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B0142-A5E3-3F24-CAE1-8641F5D00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Content Placeholder 2">
            <a:extLst>
              <a:ext uri="{FF2B5EF4-FFF2-40B4-BE49-F238E27FC236}">
                <a16:creationId xmlns:a16="http://schemas.microsoft.com/office/drawing/2014/main" id="{C214CD6A-82FF-7316-44D2-40367D5DA6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Text Placeholder 3">
            <a:extLst>
              <a:ext uri="{FF2B5EF4-FFF2-40B4-BE49-F238E27FC236}">
                <a16:creationId xmlns:a16="http://schemas.microsoft.com/office/drawing/2014/main" id="{E2830286-8631-B6C4-E210-FB3DFF1BE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EB0C2-18A2-DC08-408E-44DD47E58A97}"/>
              </a:ext>
            </a:extLst>
          </p:cNvPr>
          <p:cNvSpPr>
            <a:spLocks noGrp="1"/>
          </p:cNvSpPr>
          <p:nvPr>
            <p:ph type="dt" sz="half" idx="10"/>
          </p:nvPr>
        </p:nvSpPr>
        <p:spPr/>
        <p:txBody>
          <a:bodyPr/>
          <a:lstStyle/>
          <a:p>
            <a:fld id="{AFACDD8A-99EB-EE4D-9965-EA8AAC87F998}" type="datetimeFigureOut">
              <a:rPr lang="en-TR" smtClean="0"/>
              <a:t>28.05.2025</a:t>
            </a:fld>
            <a:endParaRPr lang="en-TR"/>
          </a:p>
        </p:txBody>
      </p:sp>
      <p:sp>
        <p:nvSpPr>
          <p:cNvPr id="6" name="Footer Placeholder 5">
            <a:extLst>
              <a:ext uri="{FF2B5EF4-FFF2-40B4-BE49-F238E27FC236}">
                <a16:creationId xmlns:a16="http://schemas.microsoft.com/office/drawing/2014/main" id="{FDED8608-CEB5-F6C2-60FA-798E25AE1F85}"/>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BC54D9D7-148F-8CD6-F7E0-D611DD2ACABD}"/>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149884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7E06-0931-9230-39CE-D59B104438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R"/>
          </a:p>
        </p:txBody>
      </p:sp>
      <p:sp>
        <p:nvSpPr>
          <p:cNvPr id="3" name="Picture Placeholder 2">
            <a:extLst>
              <a:ext uri="{FF2B5EF4-FFF2-40B4-BE49-F238E27FC236}">
                <a16:creationId xmlns:a16="http://schemas.microsoft.com/office/drawing/2014/main" id="{485EC998-1232-BC1D-41C2-17E0B866D5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R"/>
          </a:p>
        </p:txBody>
      </p:sp>
      <p:sp>
        <p:nvSpPr>
          <p:cNvPr id="4" name="Text Placeholder 3">
            <a:extLst>
              <a:ext uri="{FF2B5EF4-FFF2-40B4-BE49-F238E27FC236}">
                <a16:creationId xmlns:a16="http://schemas.microsoft.com/office/drawing/2014/main" id="{8F4D504A-31E8-49DD-5D1E-375454591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F6F9BE-E42B-13BE-48D5-0F3831D397CA}"/>
              </a:ext>
            </a:extLst>
          </p:cNvPr>
          <p:cNvSpPr>
            <a:spLocks noGrp="1"/>
          </p:cNvSpPr>
          <p:nvPr>
            <p:ph type="dt" sz="half" idx="10"/>
          </p:nvPr>
        </p:nvSpPr>
        <p:spPr/>
        <p:txBody>
          <a:bodyPr/>
          <a:lstStyle/>
          <a:p>
            <a:fld id="{AFACDD8A-99EB-EE4D-9965-EA8AAC87F998}" type="datetimeFigureOut">
              <a:rPr lang="en-TR" smtClean="0"/>
              <a:t>28.05.2025</a:t>
            </a:fld>
            <a:endParaRPr lang="en-TR"/>
          </a:p>
        </p:txBody>
      </p:sp>
      <p:sp>
        <p:nvSpPr>
          <p:cNvPr id="6" name="Footer Placeholder 5">
            <a:extLst>
              <a:ext uri="{FF2B5EF4-FFF2-40B4-BE49-F238E27FC236}">
                <a16:creationId xmlns:a16="http://schemas.microsoft.com/office/drawing/2014/main" id="{001C19D9-39CC-1C62-829D-47E6247A7DB9}"/>
              </a:ext>
            </a:extLst>
          </p:cNvPr>
          <p:cNvSpPr>
            <a:spLocks noGrp="1"/>
          </p:cNvSpPr>
          <p:nvPr>
            <p:ph type="ftr" sz="quarter" idx="11"/>
          </p:nvPr>
        </p:nvSpPr>
        <p:spPr/>
        <p:txBody>
          <a:bodyPr/>
          <a:lstStyle/>
          <a:p>
            <a:endParaRPr lang="en-TR"/>
          </a:p>
        </p:txBody>
      </p:sp>
      <p:sp>
        <p:nvSpPr>
          <p:cNvPr id="7" name="Slide Number Placeholder 6">
            <a:extLst>
              <a:ext uri="{FF2B5EF4-FFF2-40B4-BE49-F238E27FC236}">
                <a16:creationId xmlns:a16="http://schemas.microsoft.com/office/drawing/2014/main" id="{23D7041A-4F66-F310-09C4-1EBA5A5DF6BB}"/>
              </a:ext>
            </a:extLst>
          </p:cNvPr>
          <p:cNvSpPr>
            <a:spLocks noGrp="1"/>
          </p:cNvSpPr>
          <p:nvPr>
            <p:ph type="sldNum" sz="quarter" idx="12"/>
          </p:nvPr>
        </p:nvSpPr>
        <p:spPr/>
        <p:txBody>
          <a:bodyPr/>
          <a:lstStyle/>
          <a:p>
            <a:fld id="{F0E663F5-A9FB-5A4F-8DDC-B6E4B600A3BC}" type="slidenum">
              <a:rPr lang="en-TR" smtClean="0"/>
              <a:t>‹#›</a:t>
            </a:fld>
            <a:endParaRPr lang="en-TR"/>
          </a:p>
        </p:txBody>
      </p:sp>
    </p:spTree>
    <p:extLst>
      <p:ext uri="{BB962C8B-B14F-4D97-AF65-F5344CB8AC3E}">
        <p14:creationId xmlns:p14="http://schemas.microsoft.com/office/powerpoint/2010/main" val="851952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F99A6F-BEB2-2D12-2C0C-16BC517F0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R"/>
          </a:p>
        </p:txBody>
      </p:sp>
      <p:sp>
        <p:nvSpPr>
          <p:cNvPr id="3" name="Text Placeholder 2">
            <a:extLst>
              <a:ext uri="{FF2B5EF4-FFF2-40B4-BE49-F238E27FC236}">
                <a16:creationId xmlns:a16="http://schemas.microsoft.com/office/drawing/2014/main" id="{6CFDBE51-DD03-FEB4-6AA5-4986E46A7C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R"/>
          </a:p>
        </p:txBody>
      </p:sp>
      <p:sp>
        <p:nvSpPr>
          <p:cNvPr id="4" name="Date Placeholder 3">
            <a:extLst>
              <a:ext uri="{FF2B5EF4-FFF2-40B4-BE49-F238E27FC236}">
                <a16:creationId xmlns:a16="http://schemas.microsoft.com/office/drawing/2014/main" id="{B546FA5C-CD44-2F8E-B634-5F78DF810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ACDD8A-99EB-EE4D-9965-EA8AAC87F998}" type="datetimeFigureOut">
              <a:rPr lang="en-TR" smtClean="0"/>
              <a:t>28.05.2025</a:t>
            </a:fld>
            <a:endParaRPr lang="en-TR"/>
          </a:p>
        </p:txBody>
      </p:sp>
      <p:sp>
        <p:nvSpPr>
          <p:cNvPr id="5" name="Footer Placeholder 4">
            <a:extLst>
              <a:ext uri="{FF2B5EF4-FFF2-40B4-BE49-F238E27FC236}">
                <a16:creationId xmlns:a16="http://schemas.microsoft.com/office/drawing/2014/main" id="{A5AF6C0E-F667-5717-62C0-C5879C8267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R"/>
          </a:p>
        </p:txBody>
      </p:sp>
      <p:sp>
        <p:nvSpPr>
          <p:cNvPr id="6" name="Slide Number Placeholder 5">
            <a:extLst>
              <a:ext uri="{FF2B5EF4-FFF2-40B4-BE49-F238E27FC236}">
                <a16:creationId xmlns:a16="http://schemas.microsoft.com/office/drawing/2014/main" id="{70187B4D-5CC5-447F-2FE3-C0FDF7A1B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E663F5-A9FB-5A4F-8DDC-B6E4B600A3BC}" type="slidenum">
              <a:rPr lang="en-TR" smtClean="0"/>
              <a:t>‹#›</a:t>
            </a:fld>
            <a:endParaRPr lang="en-TR"/>
          </a:p>
        </p:txBody>
      </p:sp>
    </p:spTree>
    <p:extLst>
      <p:ext uri="{BB962C8B-B14F-4D97-AF65-F5344CB8AC3E}">
        <p14:creationId xmlns:p14="http://schemas.microsoft.com/office/powerpoint/2010/main" val="3886705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4FD9FB-4BF0-D657-B216-11708CA410AF}"/>
              </a:ext>
            </a:extLst>
          </p:cNvPr>
          <p:cNvSpPr>
            <a:spLocks noGrp="1"/>
          </p:cNvSpPr>
          <p:nvPr>
            <p:ph type="ctrTitle"/>
          </p:nvPr>
        </p:nvSpPr>
        <p:spPr>
          <a:xfrm>
            <a:off x="4162567" y="818984"/>
            <a:ext cx="6714699" cy="3178689"/>
          </a:xfrm>
        </p:spPr>
        <p:txBody>
          <a:bodyPr>
            <a:normAutofit/>
          </a:bodyPr>
          <a:lstStyle/>
          <a:p>
            <a:pPr algn="l"/>
            <a:r>
              <a:rPr lang="en-TR" sz="4800">
                <a:solidFill>
                  <a:srgbClr val="FFFFFF"/>
                </a:solidFill>
              </a:rPr>
              <a:t>DSA210 Project Presentation</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530224A-DBD9-8F32-1CC2-07987A95D541}"/>
              </a:ext>
            </a:extLst>
          </p:cNvPr>
          <p:cNvSpPr>
            <a:spLocks noGrp="1"/>
          </p:cNvSpPr>
          <p:nvPr>
            <p:ph type="subTitle" idx="1"/>
          </p:nvPr>
        </p:nvSpPr>
        <p:spPr>
          <a:xfrm>
            <a:off x="4285397" y="4960961"/>
            <a:ext cx="7055893" cy="1078054"/>
          </a:xfrm>
        </p:spPr>
        <p:txBody>
          <a:bodyPr>
            <a:normAutofit/>
          </a:bodyPr>
          <a:lstStyle/>
          <a:p>
            <a:pPr algn="l"/>
            <a:r>
              <a:rPr lang="en-TR">
                <a:solidFill>
                  <a:srgbClr val="FFFFFF"/>
                </a:solidFill>
              </a:rPr>
              <a:t>Ege Büyükacaroğlu-34135</a:t>
            </a:r>
          </a:p>
        </p:txBody>
      </p:sp>
    </p:spTree>
    <p:extLst>
      <p:ext uri="{BB962C8B-B14F-4D97-AF65-F5344CB8AC3E}">
        <p14:creationId xmlns:p14="http://schemas.microsoft.com/office/powerpoint/2010/main" val="3570484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90824-2C7C-A442-009C-2FF27D914557}"/>
              </a:ext>
            </a:extLst>
          </p:cNvPr>
          <p:cNvSpPr>
            <a:spLocks noGrp="1"/>
          </p:cNvSpPr>
          <p:nvPr>
            <p:ph type="title"/>
          </p:nvPr>
        </p:nvSpPr>
        <p:spPr>
          <a:xfrm>
            <a:off x="838200" y="800993"/>
            <a:ext cx="3687491" cy="1594189"/>
          </a:xfrm>
        </p:spPr>
        <p:txBody>
          <a:bodyPr anchor="t">
            <a:normAutofit/>
          </a:bodyPr>
          <a:lstStyle/>
          <a:p>
            <a:r>
              <a:rPr lang="en-TR" sz="3200" dirty="0"/>
              <a:t>Hypothesis Testing: Hypothesis 1 Results</a:t>
            </a:r>
          </a:p>
        </p:txBody>
      </p:sp>
      <p:sp>
        <p:nvSpPr>
          <p:cNvPr id="3" name="Content Placeholder 2">
            <a:extLst>
              <a:ext uri="{FF2B5EF4-FFF2-40B4-BE49-F238E27FC236}">
                <a16:creationId xmlns:a16="http://schemas.microsoft.com/office/drawing/2014/main" id="{61F0EE98-4339-9FE9-948D-097A6776BF76}"/>
              </a:ext>
            </a:extLst>
          </p:cNvPr>
          <p:cNvSpPr>
            <a:spLocks noGrp="1"/>
          </p:cNvSpPr>
          <p:nvPr>
            <p:ph idx="1"/>
          </p:nvPr>
        </p:nvSpPr>
        <p:spPr>
          <a:xfrm>
            <a:off x="5341546" y="751555"/>
            <a:ext cx="6012254" cy="1766458"/>
          </a:xfrm>
        </p:spPr>
        <p:txBody>
          <a:bodyPr anchor="t">
            <a:normAutofit/>
          </a:bodyPr>
          <a:lstStyle/>
          <a:p>
            <a:r>
              <a:rPr lang="en-US" sz="2000" dirty="0"/>
              <a:t>p-value:0.8479 </a:t>
            </a:r>
          </a:p>
          <a:p>
            <a:r>
              <a:rPr lang="en-US" sz="2000" dirty="0"/>
              <a:t>Conclusion: Fail to reject the null hypothesis  there are not enough evidence</a:t>
            </a:r>
            <a:endParaRPr lang="en-TR" sz="2000" dirty="0"/>
          </a:p>
        </p:txBody>
      </p:sp>
      <p:pic>
        <p:nvPicPr>
          <p:cNvPr id="5" name="Picture 4" descr="A graph of a graph of a graph&#10;&#10;Description automatically generated with medium confidence">
            <a:extLst>
              <a:ext uri="{FF2B5EF4-FFF2-40B4-BE49-F238E27FC236}">
                <a16:creationId xmlns:a16="http://schemas.microsoft.com/office/drawing/2014/main" id="{807DE125-E3CF-CCA2-59C0-F81AF88A9CFD}"/>
              </a:ext>
            </a:extLst>
          </p:cNvPr>
          <p:cNvPicPr>
            <a:picLocks noChangeAspect="1"/>
          </p:cNvPicPr>
          <p:nvPr/>
        </p:nvPicPr>
        <p:blipFill>
          <a:blip r:embed="rId2"/>
          <a:srcRect t="348"/>
          <a:stretch/>
        </p:blipFill>
        <p:spPr>
          <a:xfrm>
            <a:off x="-2" y="2818262"/>
            <a:ext cx="12192002" cy="4039737"/>
          </a:xfrm>
          <a:prstGeom prst="rect">
            <a:avLst/>
          </a:prstGeom>
        </p:spPr>
      </p:pic>
      <p:grpSp>
        <p:nvGrpSpPr>
          <p:cNvPr id="10" name="Group 9">
            <a:extLst>
              <a:ext uri="{FF2B5EF4-FFF2-40B4-BE49-F238E27FC236}">
                <a16:creationId xmlns:a16="http://schemas.microsoft.com/office/drawing/2014/main" id="{F2221BB3-7B5D-C899-7745-66D7AC323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3FD2D571-38D7-DB0F-166C-14FEDA700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8AEF72-50CD-C201-F6BF-C595BBBED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6822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D8053-A142-0049-AB43-A8632F423DA4}"/>
              </a:ext>
            </a:extLst>
          </p:cNvPr>
          <p:cNvSpPr>
            <a:spLocks noGrp="1"/>
          </p:cNvSpPr>
          <p:nvPr>
            <p:ph type="title"/>
          </p:nvPr>
        </p:nvSpPr>
        <p:spPr>
          <a:xfrm>
            <a:off x="838200" y="800993"/>
            <a:ext cx="3687491" cy="1594189"/>
          </a:xfrm>
        </p:spPr>
        <p:txBody>
          <a:bodyPr anchor="t">
            <a:normAutofit/>
          </a:bodyPr>
          <a:lstStyle/>
          <a:p>
            <a:r>
              <a:rPr lang="en-TR" sz="3200" dirty="0"/>
              <a:t>Hypothesis Testing: Hypothesis 2</a:t>
            </a:r>
          </a:p>
        </p:txBody>
      </p:sp>
      <p:sp>
        <p:nvSpPr>
          <p:cNvPr id="3" name="Content Placeholder 2">
            <a:extLst>
              <a:ext uri="{FF2B5EF4-FFF2-40B4-BE49-F238E27FC236}">
                <a16:creationId xmlns:a16="http://schemas.microsoft.com/office/drawing/2014/main" id="{43B83D06-E73C-9673-B378-967B15130057}"/>
              </a:ext>
            </a:extLst>
          </p:cNvPr>
          <p:cNvSpPr>
            <a:spLocks noGrp="1"/>
          </p:cNvSpPr>
          <p:nvPr>
            <p:ph idx="1"/>
          </p:nvPr>
        </p:nvSpPr>
        <p:spPr>
          <a:xfrm>
            <a:off x="5341546" y="751555"/>
            <a:ext cx="6012254" cy="1766458"/>
          </a:xfrm>
        </p:spPr>
        <p:txBody>
          <a:bodyPr anchor="t">
            <a:normAutofit/>
          </a:bodyPr>
          <a:lstStyle/>
          <a:p>
            <a:r>
              <a:rPr lang="en-US" sz="1100" dirty="0"/>
              <a:t>My second hypothesis for figuring out is there a connection between my Quality Media Consumption and Day Type</a:t>
            </a:r>
          </a:p>
          <a:p>
            <a:pPr>
              <a:buFont typeface="Arial" panose="020B0604020202020204" pitchFamily="34" charset="0"/>
              <a:buChar char="•"/>
            </a:pPr>
            <a:r>
              <a:rPr lang="en-US" sz="1100" b="1" dirty="0"/>
              <a:t>Null Hypothesis (H₀):</a:t>
            </a:r>
            <a:r>
              <a:rPr lang="en-US" sz="1100" dirty="0"/>
              <a:t> There is no meaningful connection between my Quality Media Consumption and Day Type (</a:t>
            </a:r>
            <a:r>
              <a:rPr lang="en-US" sz="1100" b="1" dirty="0"/>
              <a:t>X ₀ = X ₐ</a:t>
            </a:r>
            <a:r>
              <a:rPr lang="en-US" sz="1100" dirty="0"/>
              <a:t>)</a:t>
            </a:r>
          </a:p>
          <a:p>
            <a:pPr>
              <a:buFont typeface="Arial" panose="020B0604020202020204" pitchFamily="34" charset="0"/>
              <a:buChar char="•"/>
            </a:pPr>
            <a:r>
              <a:rPr lang="en-US" sz="1100" b="1" dirty="0"/>
              <a:t>Alternative Hypothesis (Hₐ):</a:t>
            </a:r>
            <a:r>
              <a:rPr lang="en-US" sz="1100" dirty="0"/>
              <a:t> There is a meaningful connection between Quality Media consumption and Day Type (</a:t>
            </a:r>
            <a:r>
              <a:rPr lang="en-US" sz="1100" b="1" dirty="0"/>
              <a:t>X ₀ != X ₐ</a:t>
            </a:r>
            <a:r>
              <a:rPr lang="en-US" sz="1100" dirty="0"/>
              <a:t>)</a:t>
            </a:r>
          </a:p>
          <a:p>
            <a:pPr>
              <a:buFont typeface="Arial" panose="020B0604020202020204" pitchFamily="34" charset="0"/>
              <a:buChar char="•"/>
            </a:pPr>
            <a:r>
              <a:rPr lang="en-US" sz="1100" dirty="0"/>
              <a:t>For this I used two sample t-test to measure impact of day type’s on Quality Media</a:t>
            </a:r>
          </a:p>
          <a:p>
            <a:endParaRPr lang="en-TR" sz="1100" dirty="0"/>
          </a:p>
        </p:txBody>
      </p:sp>
      <p:pic>
        <p:nvPicPr>
          <p:cNvPr id="5" name="Picture 4" descr="A comparison of a graph&#10;&#10;Description automatically generated">
            <a:extLst>
              <a:ext uri="{FF2B5EF4-FFF2-40B4-BE49-F238E27FC236}">
                <a16:creationId xmlns:a16="http://schemas.microsoft.com/office/drawing/2014/main" id="{B2B3C4F8-0522-5B6C-CFF8-C23F64FEB66D}"/>
              </a:ext>
            </a:extLst>
          </p:cNvPr>
          <p:cNvPicPr>
            <a:picLocks noChangeAspect="1"/>
          </p:cNvPicPr>
          <p:nvPr/>
        </p:nvPicPr>
        <p:blipFill>
          <a:blip r:embed="rId2"/>
          <a:srcRect t="348"/>
          <a:stretch/>
        </p:blipFill>
        <p:spPr>
          <a:xfrm>
            <a:off x="-2" y="2818262"/>
            <a:ext cx="12192002" cy="4039737"/>
          </a:xfrm>
          <a:prstGeom prst="rect">
            <a:avLst/>
          </a:prstGeom>
        </p:spPr>
      </p:pic>
      <p:grpSp>
        <p:nvGrpSpPr>
          <p:cNvPr id="10" name="Group 9">
            <a:extLst>
              <a:ext uri="{FF2B5EF4-FFF2-40B4-BE49-F238E27FC236}">
                <a16:creationId xmlns:a16="http://schemas.microsoft.com/office/drawing/2014/main" id="{F2221BB3-7B5D-C899-7745-66D7AC323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3FD2D571-38D7-DB0F-166C-14FEDA700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8AEF72-50CD-C201-F6BF-C595BBBED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92538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A9AB82-C1E4-3BEC-E706-2E006606D67F}"/>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02FBF8-8F8B-58AF-4A63-6806256B7EEA}"/>
              </a:ext>
            </a:extLst>
          </p:cNvPr>
          <p:cNvSpPr>
            <a:spLocks noGrp="1"/>
          </p:cNvSpPr>
          <p:nvPr>
            <p:ph type="title"/>
          </p:nvPr>
        </p:nvSpPr>
        <p:spPr>
          <a:xfrm>
            <a:off x="1046746" y="586822"/>
            <a:ext cx="3560252" cy="1645920"/>
          </a:xfrm>
        </p:spPr>
        <p:txBody>
          <a:bodyPr>
            <a:normAutofit/>
          </a:bodyPr>
          <a:lstStyle/>
          <a:p>
            <a:r>
              <a:rPr lang="en-TR" sz="3200"/>
              <a:t>Hypothesis Testing: Hypothesis 2 Results</a:t>
            </a:r>
            <a:endParaRPr lang="en-TR" sz="3200" dirty="0"/>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969DCD4-D17F-573E-A2DE-15A516CC646A}"/>
              </a:ext>
            </a:extLst>
          </p:cNvPr>
          <p:cNvSpPr>
            <a:spLocks noGrp="1"/>
          </p:cNvSpPr>
          <p:nvPr>
            <p:ph idx="1"/>
          </p:nvPr>
        </p:nvSpPr>
        <p:spPr>
          <a:xfrm>
            <a:off x="5351164" y="586822"/>
            <a:ext cx="6002636" cy="1645920"/>
          </a:xfrm>
        </p:spPr>
        <p:txBody>
          <a:bodyPr anchor="ctr">
            <a:normAutofit/>
          </a:bodyPr>
          <a:lstStyle/>
          <a:p>
            <a:r>
              <a:rPr lang="en-US" sz="1800" dirty="0"/>
              <a:t>p-value:0.2672</a:t>
            </a:r>
          </a:p>
          <a:p>
            <a:r>
              <a:rPr lang="en-US" sz="1800" dirty="0"/>
              <a:t>Conclusion: Even if p-value lower than previous hypothesis test we still fail to reject the null hypothesis  there are not enough evidence</a:t>
            </a:r>
            <a:endParaRPr lang="en-TR" sz="1800" dirty="0"/>
          </a:p>
        </p:txBody>
      </p:sp>
      <p:pic>
        <p:nvPicPr>
          <p:cNvPr id="8" name="Picture 7" descr="A diagram of a function&#10;&#10;Description automatically generated">
            <a:extLst>
              <a:ext uri="{FF2B5EF4-FFF2-40B4-BE49-F238E27FC236}">
                <a16:creationId xmlns:a16="http://schemas.microsoft.com/office/drawing/2014/main" id="{E2E7F6C8-B85D-39D0-5020-E62F9FD67F7F}"/>
              </a:ext>
            </a:extLst>
          </p:cNvPr>
          <p:cNvPicPr>
            <a:picLocks noChangeAspect="1"/>
          </p:cNvPicPr>
          <p:nvPr/>
        </p:nvPicPr>
        <p:blipFill>
          <a:blip r:embed="rId2"/>
          <a:stretch>
            <a:fillRect/>
          </a:stretch>
        </p:blipFill>
        <p:spPr>
          <a:xfrm>
            <a:off x="901301" y="2734056"/>
            <a:ext cx="10477789" cy="3483864"/>
          </a:xfrm>
          <a:prstGeom prst="rect">
            <a:avLst/>
          </a:prstGeom>
        </p:spPr>
      </p:pic>
    </p:spTree>
    <p:extLst>
      <p:ext uri="{BB962C8B-B14F-4D97-AF65-F5344CB8AC3E}">
        <p14:creationId xmlns:p14="http://schemas.microsoft.com/office/powerpoint/2010/main" val="357407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406DC5-D838-5432-13C7-DAE83AE3183B}"/>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16D94E-FAF2-932E-320E-2B1A6AA2F147}"/>
              </a:ext>
            </a:extLst>
          </p:cNvPr>
          <p:cNvSpPr>
            <a:spLocks noGrp="1"/>
          </p:cNvSpPr>
          <p:nvPr>
            <p:ph type="title"/>
          </p:nvPr>
        </p:nvSpPr>
        <p:spPr>
          <a:xfrm>
            <a:off x="1046746" y="586822"/>
            <a:ext cx="3560252" cy="1645920"/>
          </a:xfrm>
        </p:spPr>
        <p:txBody>
          <a:bodyPr>
            <a:normAutofit/>
          </a:bodyPr>
          <a:lstStyle/>
          <a:p>
            <a:r>
              <a:rPr lang="en-TR" sz="3200"/>
              <a:t>Hypothesis Testing: Hypothesis 3</a:t>
            </a:r>
            <a:endParaRPr lang="en-TR" sz="3200" dirty="0"/>
          </a:p>
        </p:txBody>
      </p:sp>
      <p:sp>
        <p:nvSpPr>
          <p:cNvPr id="25" name="Rectangle 2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A766689-9E32-B20E-B251-57CD12E2F8BE}"/>
              </a:ext>
            </a:extLst>
          </p:cNvPr>
          <p:cNvSpPr>
            <a:spLocks noGrp="1"/>
          </p:cNvSpPr>
          <p:nvPr>
            <p:ph idx="1"/>
          </p:nvPr>
        </p:nvSpPr>
        <p:spPr>
          <a:xfrm>
            <a:off x="5351164" y="586822"/>
            <a:ext cx="6002636" cy="1645920"/>
          </a:xfrm>
        </p:spPr>
        <p:txBody>
          <a:bodyPr anchor="ctr">
            <a:normAutofit/>
          </a:bodyPr>
          <a:lstStyle/>
          <a:p>
            <a:r>
              <a:rPr lang="en-US" sz="1100" dirty="0"/>
              <a:t>My third hypothesis for figuring out is there a connection between my Social Media Consumption and Day Type</a:t>
            </a:r>
          </a:p>
          <a:p>
            <a:pPr>
              <a:buFont typeface="Arial" panose="020B0604020202020204" pitchFamily="34" charset="0"/>
              <a:buChar char="•"/>
            </a:pPr>
            <a:r>
              <a:rPr lang="en-US" sz="1100" b="1" dirty="0"/>
              <a:t>Null Hypothesis (H₀):</a:t>
            </a:r>
            <a:r>
              <a:rPr lang="en-US" sz="1100" dirty="0"/>
              <a:t> There is no meaningful connection between my Social Media Consumption and Day Type (</a:t>
            </a:r>
            <a:r>
              <a:rPr lang="en-US" sz="1100" b="1" dirty="0"/>
              <a:t>X ₀ = X ₐ</a:t>
            </a:r>
            <a:r>
              <a:rPr lang="en-US" sz="1100" dirty="0"/>
              <a:t>)</a:t>
            </a:r>
          </a:p>
          <a:p>
            <a:pPr>
              <a:buFont typeface="Arial" panose="020B0604020202020204" pitchFamily="34" charset="0"/>
              <a:buChar char="•"/>
            </a:pPr>
            <a:r>
              <a:rPr lang="en-US" sz="1100" b="1" dirty="0"/>
              <a:t>Alternative Hypothesis (Hₐ):</a:t>
            </a:r>
            <a:r>
              <a:rPr lang="en-US" sz="1100" dirty="0"/>
              <a:t> There is a meaningful connection between Social Media consumption and Day Type (</a:t>
            </a:r>
            <a:r>
              <a:rPr lang="en-US" sz="1100" b="1" dirty="0"/>
              <a:t>X ₀ != X ₐ</a:t>
            </a:r>
            <a:r>
              <a:rPr lang="en-US" sz="1100" dirty="0"/>
              <a:t>)</a:t>
            </a:r>
          </a:p>
          <a:p>
            <a:pPr>
              <a:buFont typeface="Arial" panose="020B0604020202020204" pitchFamily="34" charset="0"/>
              <a:buChar char="•"/>
            </a:pPr>
            <a:r>
              <a:rPr lang="en-US" sz="1100" dirty="0"/>
              <a:t>For this I used two sample t-test to measure impact of day type’s on Social Media</a:t>
            </a:r>
          </a:p>
          <a:p>
            <a:endParaRPr lang="en-TR" sz="1100" dirty="0"/>
          </a:p>
        </p:txBody>
      </p:sp>
      <p:pic>
        <p:nvPicPr>
          <p:cNvPr id="6" name="Picture 5" descr="A comparison of a bar graph&#10;&#10;Description automatically generated">
            <a:extLst>
              <a:ext uri="{FF2B5EF4-FFF2-40B4-BE49-F238E27FC236}">
                <a16:creationId xmlns:a16="http://schemas.microsoft.com/office/drawing/2014/main" id="{95EFC24D-5AF9-1062-F018-C346390510AD}"/>
              </a:ext>
            </a:extLst>
          </p:cNvPr>
          <p:cNvPicPr>
            <a:picLocks noChangeAspect="1"/>
          </p:cNvPicPr>
          <p:nvPr/>
        </p:nvPicPr>
        <p:blipFill>
          <a:blip r:embed="rId2"/>
          <a:stretch>
            <a:fillRect/>
          </a:stretch>
        </p:blipFill>
        <p:spPr>
          <a:xfrm>
            <a:off x="901301" y="2734056"/>
            <a:ext cx="10477789" cy="3483864"/>
          </a:xfrm>
          <a:prstGeom prst="rect">
            <a:avLst/>
          </a:prstGeom>
        </p:spPr>
      </p:pic>
    </p:spTree>
    <p:extLst>
      <p:ext uri="{BB962C8B-B14F-4D97-AF65-F5344CB8AC3E}">
        <p14:creationId xmlns:p14="http://schemas.microsoft.com/office/powerpoint/2010/main" val="1634923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287858-1ABB-20A7-2E2E-BB7F300CC25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3731C82-7EFF-D26B-6BA8-8957DA65F407}"/>
              </a:ext>
            </a:extLst>
          </p:cNvPr>
          <p:cNvSpPr>
            <a:spLocks noGrp="1"/>
          </p:cNvSpPr>
          <p:nvPr>
            <p:ph type="title"/>
          </p:nvPr>
        </p:nvSpPr>
        <p:spPr>
          <a:xfrm>
            <a:off x="1046746" y="586822"/>
            <a:ext cx="3560252" cy="1645920"/>
          </a:xfrm>
        </p:spPr>
        <p:txBody>
          <a:bodyPr>
            <a:normAutofit/>
          </a:bodyPr>
          <a:lstStyle/>
          <a:p>
            <a:r>
              <a:rPr lang="en-TR" sz="3200" dirty="0"/>
              <a:t>Hypothesis Testing: Hypothesis 3 Results</a:t>
            </a:r>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CA6E91F-7CBA-2AD1-4628-DB0D7FA110BC}"/>
              </a:ext>
            </a:extLst>
          </p:cNvPr>
          <p:cNvSpPr>
            <a:spLocks noGrp="1"/>
          </p:cNvSpPr>
          <p:nvPr>
            <p:ph idx="1"/>
          </p:nvPr>
        </p:nvSpPr>
        <p:spPr>
          <a:xfrm>
            <a:off x="5351164" y="586822"/>
            <a:ext cx="6002636" cy="1645920"/>
          </a:xfrm>
        </p:spPr>
        <p:txBody>
          <a:bodyPr anchor="ctr">
            <a:normAutofit/>
          </a:bodyPr>
          <a:lstStyle/>
          <a:p>
            <a:r>
              <a:rPr lang="en-US" sz="1800" dirty="0"/>
              <a:t>p-value:0.2982</a:t>
            </a:r>
          </a:p>
          <a:p>
            <a:r>
              <a:rPr lang="en-US" sz="1800" dirty="0"/>
              <a:t>Conclusion: Fail to reject the null hypothesis  there are not enough evidence</a:t>
            </a:r>
            <a:endParaRPr lang="en-TR" sz="1800" dirty="0"/>
          </a:p>
        </p:txBody>
      </p:sp>
      <p:pic>
        <p:nvPicPr>
          <p:cNvPr id="5" name="Picture 4" descr="A graph with a blue line&#10;&#10;Description automatically generated">
            <a:extLst>
              <a:ext uri="{FF2B5EF4-FFF2-40B4-BE49-F238E27FC236}">
                <a16:creationId xmlns:a16="http://schemas.microsoft.com/office/drawing/2014/main" id="{F9A86135-CA8C-2AF5-BE75-9FB9281B4B39}"/>
              </a:ext>
            </a:extLst>
          </p:cNvPr>
          <p:cNvPicPr>
            <a:picLocks noChangeAspect="1"/>
          </p:cNvPicPr>
          <p:nvPr/>
        </p:nvPicPr>
        <p:blipFill>
          <a:blip r:embed="rId2"/>
          <a:stretch>
            <a:fillRect/>
          </a:stretch>
        </p:blipFill>
        <p:spPr>
          <a:xfrm>
            <a:off x="901301" y="2734056"/>
            <a:ext cx="10477789" cy="3483864"/>
          </a:xfrm>
          <a:prstGeom prst="rect">
            <a:avLst/>
          </a:prstGeom>
        </p:spPr>
      </p:pic>
    </p:spTree>
    <p:extLst>
      <p:ext uri="{BB962C8B-B14F-4D97-AF65-F5344CB8AC3E}">
        <p14:creationId xmlns:p14="http://schemas.microsoft.com/office/powerpoint/2010/main" val="1429786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598392-18DD-E810-4640-F74787DF7F3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AC1EA-BE96-3667-49D0-58E21C935F89}"/>
              </a:ext>
            </a:extLst>
          </p:cNvPr>
          <p:cNvSpPr>
            <a:spLocks noGrp="1"/>
          </p:cNvSpPr>
          <p:nvPr>
            <p:ph type="title"/>
          </p:nvPr>
        </p:nvSpPr>
        <p:spPr>
          <a:xfrm>
            <a:off x="1371599" y="294538"/>
            <a:ext cx="9895951" cy="1033669"/>
          </a:xfrm>
        </p:spPr>
        <p:txBody>
          <a:bodyPr>
            <a:normAutofit/>
          </a:bodyPr>
          <a:lstStyle/>
          <a:p>
            <a:r>
              <a:rPr lang="en-TR" sz="4000">
                <a:solidFill>
                  <a:srgbClr val="FFFFFF"/>
                </a:solidFill>
              </a:rPr>
              <a:t>Hypothesis Testing: Hypothesis 4</a:t>
            </a:r>
          </a:p>
        </p:txBody>
      </p:sp>
      <p:sp>
        <p:nvSpPr>
          <p:cNvPr id="3" name="Content Placeholder 2">
            <a:extLst>
              <a:ext uri="{FF2B5EF4-FFF2-40B4-BE49-F238E27FC236}">
                <a16:creationId xmlns:a16="http://schemas.microsoft.com/office/drawing/2014/main" id="{283D09B7-28AE-B3F9-80D4-379098880ABE}"/>
              </a:ext>
            </a:extLst>
          </p:cNvPr>
          <p:cNvSpPr>
            <a:spLocks noGrp="1"/>
          </p:cNvSpPr>
          <p:nvPr>
            <p:ph idx="1"/>
          </p:nvPr>
        </p:nvSpPr>
        <p:spPr>
          <a:xfrm>
            <a:off x="1371599" y="2318197"/>
            <a:ext cx="9724031" cy="3683358"/>
          </a:xfrm>
        </p:spPr>
        <p:txBody>
          <a:bodyPr anchor="ctr">
            <a:normAutofit/>
          </a:bodyPr>
          <a:lstStyle/>
          <a:p>
            <a:r>
              <a:rPr lang="en-TR" sz="2000" dirty="0"/>
              <a:t>My fourth hypothesis is for figuring out that is if  quality media usage differs on usage of diff</a:t>
            </a:r>
            <a:r>
              <a:rPr lang="en-US" sz="2000" dirty="0"/>
              <a:t>e</a:t>
            </a:r>
            <a:r>
              <a:rPr lang="en-TR" sz="2000" dirty="0"/>
              <a:t>rent Social Media apps</a:t>
            </a:r>
          </a:p>
          <a:p>
            <a:pPr>
              <a:buFont typeface="Arial" panose="020B0604020202020204" pitchFamily="34" charset="0"/>
              <a:buChar char="•"/>
            </a:pPr>
            <a:r>
              <a:rPr lang="en-US" sz="2000" b="1" dirty="0"/>
              <a:t>Null Hypothesis (H₀):</a:t>
            </a:r>
            <a:r>
              <a:rPr lang="en-US" sz="2000" dirty="0"/>
              <a:t> Different platforms does not effect quality media usage differently</a:t>
            </a:r>
            <a:r>
              <a:rPr lang="en-US" sz="2000" b="1" dirty="0"/>
              <a:t>(U1 = U2 = U3 ) </a:t>
            </a:r>
          </a:p>
          <a:p>
            <a:pPr>
              <a:buFont typeface="Arial" panose="020B0604020202020204" pitchFamily="34" charset="0"/>
              <a:buChar char="•"/>
            </a:pPr>
            <a:r>
              <a:rPr lang="en-US" sz="2000" b="1" dirty="0"/>
              <a:t>Alternative Hypothesis (Hₐ):</a:t>
            </a:r>
            <a:r>
              <a:rPr lang="en-US" sz="2000" dirty="0"/>
              <a:t> Different platforms does  effect quality media usage differently </a:t>
            </a:r>
            <a:r>
              <a:rPr lang="en-US" sz="2000" b="1" dirty="0"/>
              <a:t>(Any Differs) </a:t>
            </a:r>
          </a:p>
          <a:p>
            <a:r>
              <a:rPr lang="en-US" sz="2000" dirty="0"/>
              <a:t>For this hypothesis test I will use  ANOVA Test</a:t>
            </a:r>
          </a:p>
        </p:txBody>
      </p:sp>
    </p:spTree>
    <p:extLst>
      <p:ext uri="{BB962C8B-B14F-4D97-AF65-F5344CB8AC3E}">
        <p14:creationId xmlns:p14="http://schemas.microsoft.com/office/powerpoint/2010/main" val="4026753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AE966C-0473-1AFD-D906-9616EA0316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95D508-8BCE-5696-0799-C9FC5BF0365E}"/>
              </a:ext>
            </a:extLst>
          </p:cNvPr>
          <p:cNvSpPr>
            <a:spLocks noGrp="1"/>
          </p:cNvSpPr>
          <p:nvPr>
            <p:ph type="title"/>
          </p:nvPr>
        </p:nvSpPr>
        <p:spPr>
          <a:xfrm>
            <a:off x="838200" y="800993"/>
            <a:ext cx="3687491" cy="1594189"/>
          </a:xfrm>
        </p:spPr>
        <p:txBody>
          <a:bodyPr anchor="t">
            <a:normAutofit/>
          </a:bodyPr>
          <a:lstStyle/>
          <a:p>
            <a:r>
              <a:rPr lang="en-TR" sz="3200" dirty="0"/>
              <a:t>Hypothesis Testing: Hypothesis 4 Results</a:t>
            </a:r>
          </a:p>
        </p:txBody>
      </p:sp>
      <p:sp>
        <p:nvSpPr>
          <p:cNvPr id="3" name="Content Placeholder 2">
            <a:extLst>
              <a:ext uri="{FF2B5EF4-FFF2-40B4-BE49-F238E27FC236}">
                <a16:creationId xmlns:a16="http://schemas.microsoft.com/office/drawing/2014/main" id="{CFFB4209-4F9F-CE1B-D6DD-D3DDEF068E38}"/>
              </a:ext>
            </a:extLst>
          </p:cNvPr>
          <p:cNvSpPr>
            <a:spLocks noGrp="1"/>
          </p:cNvSpPr>
          <p:nvPr>
            <p:ph idx="1"/>
          </p:nvPr>
        </p:nvSpPr>
        <p:spPr>
          <a:xfrm>
            <a:off x="5341546" y="751555"/>
            <a:ext cx="6012254" cy="1766458"/>
          </a:xfrm>
        </p:spPr>
        <p:txBody>
          <a:bodyPr anchor="t">
            <a:normAutofit/>
          </a:bodyPr>
          <a:lstStyle/>
          <a:p>
            <a:r>
              <a:rPr lang="en-US" sz="1700"/>
              <a:t>p-value:0.9989</a:t>
            </a:r>
          </a:p>
          <a:p>
            <a:r>
              <a:rPr lang="en-US" sz="1700"/>
              <a:t>Conclusion: P-value is incredibly high on this one as we can see on the below graph their overall means incredibly similar so we can safely say that we fail to reject the null hypothesis, there are not enough evidence</a:t>
            </a:r>
            <a:endParaRPr lang="en-TR" sz="1700"/>
          </a:p>
        </p:txBody>
      </p:sp>
      <p:pic>
        <p:nvPicPr>
          <p:cNvPr id="5" name="Picture 4" descr="A diagram of a quality media hours&#10;&#10;Description automatically generated">
            <a:extLst>
              <a:ext uri="{FF2B5EF4-FFF2-40B4-BE49-F238E27FC236}">
                <a16:creationId xmlns:a16="http://schemas.microsoft.com/office/drawing/2014/main" id="{CAEBA4D5-C863-F1C5-C548-92575E822CDF}"/>
              </a:ext>
            </a:extLst>
          </p:cNvPr>
          <p:cNvPicPr>
            <a:picLocks noChangeAspect="1"/>
          </p:cNvPicPr>
          <p:nvPr/>
        </p:nvPicPr>
        <p:blipFill>
          <a:blip r:embed="rId2"/>
          <a:srcRect b="348"/>
          <a:stretch/>
        </p:blipFill>
        <p:spPr>
          <a:xfrm>
            <a:off x="-2" y="2818262"/>
            <a:ext cx="12192002" cy="4039737"/>
          </a:xfrm>
          <a:prstGeom prst="rect">
            <a:avLst/>
          </a:prstGeom>
        </p:spPr>
      </p:pic>
      <p:grpSp>
        <p:nvGrpSpPr>
          <p:cNvPr id="10" name="Group 9">
            <a:extLst>
              <a:ext uri="{FF2B5EF4-FFF2-40B4-BE49-F238E27FC236}">
                <a16:creationId xmlns:a16="http://schemas.microsoft.com/office/drawing/2014/main" id="{F2221BB3-7B5D-C899-7745-66D7AC323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3FD2D571-38D7-DB0F-166C-14FEDA700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8AEF72-50CD-C201-F6BF-C595BBBED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657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D55B5-0368-7CD3-EEC2-30F99622959A}"/>
              </a:ext>
            </a:extLst>
          </p:cNvPr>
          <p:cNvSpPr>
            <a:spLocks noGrp="1"/>
          </p:cNvSpPr>
          <p:nvPr>
            <p:ph type="title"/>
          </p:nvPr>
        </p:nvSpPr>
        <p:spPr>
          <a:xfrm>
            <a:off x="1371599" y="294538"/>
            <a:ext cx="9895951" cy="1033669"/>
          </a:xfrm>
        </p:spPr>
        <p:txBody>
          <a:bodyPr>
            <a:normAutofit/>
          </a:bodyPr>
          <a:lstStyle/>
          <a:p>
            <a:r>
              <a:rPr lang="en-TR" sz="3700" dirty="0">
                <a:solidFill>
                  <a:srgbClr val="FFFFFF"/>
                </a:solidFill>
              </a:rPr>
              <a:t>Hypothesis Testing: Overall Conclusion Summery</a:t>
            </a:r>
          </a:p>
        </p:txBody>
      </p:sp>
      <p:sp>
        <p:nvSpPr>
          <p:cNvPr id="3" name="Content Placeholder 2">
            <a:extLst>
              <a:ext uri="{FF2B5EF4-FFF2-40B4-BE49-F238E27FC236}">
                <a16:creationId xmlns:a16="http://schemas.microsoft.com/office/drawing/2014/main" id="{24EAFBC7-F64E-E48F-2CAB-6A70FF7FD290}"/>
              </a:ext>
            </a:extLst>
          </p:cNvPr>
          <p:cNvSpPr>
            <a:spLocks noGrp="1"/>
          </p:cNvSpPr>
          <p:nvPr>
            <p:ph idx="1"/>
          </p:nvPr>
        </p:nvSpPr>
        <p:spPr>
          <a:xfrm>
            <a:off x="1371599" y="2318197"/>
            <a:ext cx="9724031" cy="3683358"/>
          </a:xfrm>
        </p:spPr>
        <p:txBody>
          <a:bodyPr anchor="ctr">
            <a:normAutofit/>
          </a:bodyPr>
          <a:lstStyle/>
          <a:p>
            <a:r>
              <a:rPr lang="en-TR" sz="2000" dirty="0"/>
              <a:t>Hypo 1: In my research and testing I couldn’t find any meaningful relation between my social media usage and quality media consumption</a:t>
            </a:r>
          </a:p>
          <a:p>
            <a:r>
              <a:rPr lang="en-TR" sz="2000" dirty="0"/>
              <a:t>Hypo 2/3:In my research Holiday and Workday media consumption somewhat differs from eachother but not it is not enough for we to reject null hypothesis</a:t>
            </a:r>
          </a:p>
          <a:p>
            <a:r>
              <a:rPr lang="en-TR" sz="2000" dirty="0"/>
              <a:t>Hypo 4: There is little to no diffrence between impacts of diff</a:t>
            </a:r>
            <a:r>
              <a:rPr lang="en-US" sz="2000" dirty="0"/>
              <a:t>e</a:t>
            </a:r>
            <a:r>
              <a:rPr lang="en-TR" sz="2000" dirty="0"/>
              <a:t>rent Social Media apps</a:t>
            </a:r>
          </a:p>
        </p:txBody>
      </p:sp>
    </p:spTree>
    <p:extLst>
      <p:ext uri="{BB962C8B-B14F-4D97-AF65-F5344CB8AC3E}">
        <p14:creationId xmlns:p14="http://schemas.microsoft.com/office/powerpoint/2010/main" val="2235926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D68326-C4A0-A1BE-4AD3-294C74D15EAA}"/>
              </a:ext>
            </a:extLst>
          </p:cNvPr>
          <p:cNvSpPr>
            <a:spLocks noGrp="1"/>
          </p:cNvSpPr>
          <p:nvPr>
            <p:ph type="title"/>
          </p:nvPr>
        </p:nvSpPr>
        <p:spPr>
          <a:xfrm>
            <a:off x="826396" y="586855"/>
            <a:ext cx="4230100" cy="3387497"/>
          </a:xfrm>
        </p:spPr>
        <p:txBody>
          <a:bodyPr anchor="b">
            <a:normAutofit/>
          </a:bodyPr>
          <a:lstStyle/>
          <a:p>
            <a:pPr algn="r"/>
            <a:r>
              <a:rPr lang="en-TR" sz="4000" dirty="0">
                <a:solidFill>
                  <a:srgbClr val="FFFFFF"/>
                </a:solidFill>
              </a:rPr>
              <a:t>ML Methods application</a:t>
            </a:r>
          </a:p>
        </p:txBody>
      </p:sp>
      <p:sp>
        <p:nvSpPr>
          <p:cNvPr id="3" name="Content Placeholder 2">
            <a:extLst>
              <a:ext uri="{FF2B5EF4-FFF2-40B4-BE49-F238E27FC236}">
                <a16:creationId xmlns:a16="http://schemas.microsoft.com/office/drawing/2014/main" id="{894AC6D4-5740-3E5F-0A6A-8789EDABF80B}"/>
              </a:ext>
            </a:extLst>
          </p:cNvPr>
          <p:cNvSpPr>
            <a:spLocks noGrp="1"/>
          </p:cNvSpPr>
          <p:nvPr>
            <p:ph idx="1"/>
          </p:nvPr>
        </p:nvSpPr>
        <p:spPr>
          <a:xfrm>
            <a:off x="6503158" y="649480"/>
            <a:ext cx="4862447" cy="5546047"/>
          </a:xfrm>
        </p:spPr>
        <p:txBody>
          <a:bodyPr anchor="ctr">
            <a:normAutofit/>
          </a:bodyPr>
          <a:lstStyle/>
          <a:p>
            <a:r>
              <a:rPr lang="en-TR" sz="2000" dirty="0"/>
              <a:t>For machine learning </a:t>
            </a:r>
            <a:r>
              <a:rPr lang="en-US" sz="2000" dirty="0"/>
              <a:t>I</a:t>
            </a:r>
            <a:r>
              <a:rPr lang="en-TR" sz="2000" dirty="0"/>
              <a:t> applied three methods to my dataset and selected best methods for Quality and Social time predictions depending  RMSE value and visualized predictions and actuall values</a:t>
            </a:r>
          </a:p>
          <a:p>
            <a:pPr marL="0" indent="0">
              <a:buNone/>
            </a:pPr>
            <a:endParaRPr lang="en-TR" sz="2000" dirty="0"/>
          </a:p>
          <a:p>
            <a:pPr marL="0" indent="0">
              <a:buNone/>
            </a:pPr>
            <a:endParaRPr lang="en-TR" sz="2000" dirty="0"/>
          </a:p>
        </p:txBody>
      </p:sp>
    </p:spTree>
    <p:extLst>
      <p:ext uri="{BB962C8B-B14F-4D97-AF65-F5344CB8AC3E}">
        <p14:creationId xmlns:p14="http://schemas.microsoft.com/office/powerpoint/2010/main" val="1975215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E9432-B6C8-52E1-0C51-4B45E132F8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AC33C2-5C8F-DE5D-404C-353F2601FC70}"/>
              </a:ext>
            </a:extLst>
          </p:cNvPr>
          <p:cNvSpPr>
            <a:spLocks noGrp="1"/>
          </p:cNvSpPr>
          <p:nvPr>
            <p:ph type="title"/>
          </p:nvPr>
        </p:nvSpPr>
        <p:spPr/>
        <p:txBody>
          <a:bodyPr/>
          <a:lstStyle/>
          <a:p>
            <a:r>
              <a:rPr lang="en-TR" dirty="0"/>
              <a:t>ML: Features</a:t>
            </a:r>
          </a:p>
        </p:txBody>
      </p:sp>
      <p:sp>
        <p:nvSpPr>
          <p:cNvPr id="3" name="Content Placeholder 2">
            <a:extLst>
              <a:ext uri="{FF2B5EF4-FFF2-40B4-BE49-F238E27FC236}">
                <a16:creationId xmlns:a16="http://schemas.microsoft.com/office/drawing/2014/main" id="{8688729A-06F1-EF83-5B36-408C56690AF0}"/>
              </a:ext>
            </a:extLst>
          </p:cNvPr>
          <p:cNvSpPr>
            <a:spLocks noGrp="1"/>
          </p:cNvSpPr>
          <p:nvPr>
            <p:ph idx="1"/>
          </p:nvPr>
        </p:nvSpPr>
        <p:spPr/>
        <p:txBody>
          <a:bodyPr/>
          <a:lstStyle/>
          <a:p>
            <a:r>
              <a:rPr lang="en-TR" dirty="0"/>
              <a:t>For numerical features which consists : </a:t>
            </a:r>
            <a:r>
              <a:rPr lang="en-US" b="0" dirty="0">
                <a:solidFill>
                  <a:srgbClr val="CCCCCC"/>
                </a:solidFill>
                <a:effectLst/>
                <a:highlight>
                  <a:srgbClr val="1F1F1F"/>
                </a:highlight>
                <a:latin typeface="Menlo" panose="020B0609030804020204" pitchFamily="49" charset="0"/>
              </a:rPr>
              <a:t>[</a:t>
            </a:r>
            <a:r>
              <a:rPr lang="en-US" b="0" dirty="0">
                <a:solidFill>
                  <a:srgbClr val="CE9178"/>
                </a:solidFill>
                <a:effectLst/>
                <a:highlight>
                  <a:srgbClr val="1F1F1F"/>
                </a:highlight>
                <a:latin typeface="Menlo" panose="020B0609030804020204" pitchFamily="49" charset="0"/>
              </a:rPr>
              <a:t>'</a:t>
            </a:r>
            <a:r>
              <a:rPr lang="en-US" b="0" dirty="0" err="1">
                <a:solidFill>
                  <a:srgbClr val="CE9178"/>
                </a:solidFill>
                <a:effectLst/>
                <a:highlight>
                  <a:srgbClr val="1F1F1F"/>
                </a:highlight>
                <a:latin typeface="Menlo" panose="020B0609030804020204" pitchFamily="49" charset="0"/>
              </a:rPr>
              <a:t>youtube_phone_mins</a:t>
            </a:r>
            <a:r>
              <a:rPr lang="en-US" b="0" dirty="0">
                <a:solidFill>
                  <a:srgbClr val="CE9178"/>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a:t>
            </a:r>
            <a:r>
              <a:rPr lang="en-US" b="0" dirty="0">
                <a:solidFill>
                  <a:srgbClr val="CE9178"/>
                </a:solidFill>
                <a:effectLst/>
                <a:highlight>
                  <a:srgbClr val="1F1F1F"/>
                </a:highlight>
                <a:latin typeface="Menlo" panose="020B0609030804020204" pitchFamily="49" charset="0"/>
              </a:rPr>
              <a:t>'</a:t>
            </a:r>
            <a:r>
              <a:rPr lang="en-US" b="0" dirty="0" err="1">
                <a:solidFill>
                  <a:srgbClr val="CE9178"/>
                </a:solidFill>
                <a:effectLst/>
                <a:highlight>
                  <a:srgbClr val="1F1F1F"/>
                </a:highlight>
                <a:latin typeface="Menlo" panose="020B0609030804020204" pitchFamily="49" charset="0"/>
              </a:rPr>
              <a:t>instagram_mins</a:t>
            </a:r>
            <a:r>
              <a:rPr lang="en-US" b="0" dirty="0">
                <a:solidFill>
                  <a:srgbClr val="CE9178"/>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a:t>
            </a:r>
            <a:r>
              <a:rPr lang="en-US" b="0" dirty="0">
                <a:solidFill>
                  <a:srgbClr val="CE9178"/>
                </a:solidFill>
                <a:effectLst/>
                <a:highlight>
                  <a:srgbClr val="1F1F1F"/>
                </a:highlight>
                <a:latin typeface="Menlo" panose="020B0609030804020204" pitchFamily="49" charset="0"/>
              </a:rPr>
              <a:t>'</a:t>
            </a:r>
            <a:r>
              <a:rPr lang="en-US" b="0" dirty="0" err="1">
                <a:solidFill>
                  <a:srgbClr val="CE9178"/>
                </a:solidFill>
                <a:effectLst/>
                <a:highlight>
                  <a:srgbClr val="1F1F1F"/>
                </a:highlight>
                <a:latin typeface="Menlo" panose="020B0609030804020204" pitchFamily="49" charset="0"/>
              </a:rPr>
              <a:t>reddit_mins</a:t>
            </a:r>
            <a:r>
              <a:rPr lang="en-US" b="0" dirty="0">
                <a:solidFill>
                  <a:srgbClr val="CE9178"/>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a:t>
            </a:r>
            <a:r>
              <a:rPr lang="en-US" b="0" dirty="0">
                <a:solidFill>
                  <a:srgbClr val="CE9178"/>
                </a:solidFill>
                <a:effectLst/>
                <a:highlight>
                  <a:srgbClr val="1F1F1F"/>
                </a:highlight>
                <a:latin typeface="Menlo" panose="020B0609030804020204" pitchFamily="49" charset="0"/>
              </a:rPr>
              <a:t>'</a:t>
            </a:r>
            <a:r>
              <a:rPr lang="en-US" b="0" dirty="0" err="1">
                <a:solidFill>
                  <a:srgbClr val="CE9178"/>
                </a:solidFill>
                <a:effectLst/>
                <a:highlight>
                  <a:srgbClr val="1F1F1F"/>
                </a:highlight>
                <a:latin typeface="Menlo" panose="020B0609030804020204" pitchFamily="49" charset="0"/>
              </a:rPr>
              <a:t>comics_mins</a:t>
            </a:r>
            <a:r>
              <a:rPr lang="en-US" b="0" dirty="0">
                <a:solidFill>
                  <a:srgbClr val="CE9178"/>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a:t>
            </a:r>
            <a:r>
              <a:rPr lang="en-US" b="0" dirty="0">
                <a:solidFill>
                  <a:srgbClr val="CE9178"/>
                </a:solidFill>
                <a:effectLst/>
                <a:highlight>
                  <a:srgbClr val="1F1F1F"/>
                </a:highlight>
                <a:latin typeface="Menlo" panose="020B0609030804020204" pitchFamily="49" charset="0"/>
              </a:rPr>
              <a:t>'</a:t>
            </a:r>
            <a:r>
              <a:rPr lang="en-US" b="0" dirty="0" err="1">
                <a:solidFill>
                  <a:srgbClr val="CE9178"/>
                </a:solidFill>
                <a:effectLst/>
                <a:highlight>
                  <a:srgbClr val="1F1F1F"/>
                </a:highlight>
                <a:latin typeface="Menlo" panose="020B0609030804020204" pitchFamily="49" charset="0"/>
              </a:rPr>
              <a:t>games_mins</a:t>
            </a:r>
            <a:r>
              <a:rPr lang="en-US" b="0" dirty="0">
                <a:solidFill>
                  <a:srgbClr val="CE9178"/>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a:t>
            </a:r>
          </a:p>
          <a:p>
            <a:r>
              <a:rPr lang="en-TR" dirty="0"/>
              <a:t>Standart scaling used: </a:t>
            </a:r>
            <a:r>
              <a:rPr lang="en-US" b="0" dirty="0">
                <a:solidFill>
                  <a:srgbClr val="9CDCFE"/>
                </a:solidFill>
                <a:effectLst/>
                <a:highlight>
                  <a:srgbClr val="1F1F1F"/>
                </a:highlight>
                <a:latin typeface="Menlo" panose="020B0609030804020204" pitchFamily="49" charset="0"/>
              </a:rPr>
              <a:t>scaler</a:t>
            </a:r>
            <a:r>
              <a:rPr lang="en-US" b="0" dirty="0">
                <a:solidFill>
                  <a:srgbClr val="CCCCCC"/>
                </a:solidFill>
                <a:effectLst/>
                <a:highlight>
                  <a:srgbClr val="1F1F1F"/>
                </a:highlight>
                <a:latin typeface="Menlo" panose="020B0609030804020204" pitchFamily="49" charset="0"/>
              </a:rPr>
              <a:t> </a:t>
            </a:r>
            <a:r>
              <a:rPr lang="en-US" b="0" dirty="0">
                <a:solidFill>
                  <a:srgbClr val="D4D4D4"/>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a:t>
            </a:r>
            <a:r>
              <a:rPr lang="en-US" b="0" dirty="0" err="1">
                <a:solidFill>
                  <a:srgbClr val="4EC9B0"/>
                </a:solidFill>
                <a:effectLst/>
                <a:highlight>
                  <a:srgbClr val="1F1F1F"/>
                </a:highlight>
                <a:latin typeface="Menlo" panose="020B0609030804020204" pitchFamily="49" charset="0"/>
              </a:rPr>
              <a:t>StandardScaler</a:t>
            </a:r>
            <a:r>
              <a:rPr lang="en-US" b="0" dirty="0">
                <a:solidFill>
                  <a:srgbClr val="CCCCCC"/>
                </a:solidFill>
                <a:effectLst/>
                <a:highlight>
                  <a:srgbClr val="1F1F1F"/>
                </a:highlight>
                <a:latin typeface="Menlo" panose="020B0609030804020204" pitchFamily="49" charset="0"/>
              </a:rPr>
              <a:t>()</a:t>
            </a:r>
          </a:p>
          <a:p>
            <a:r>
              <a:rPr lang="en-US" b="0" dirty="0" err="1">
                <a:solidFill>
                  <a:srgbClr val="9CDCFE"/>
                </a:solidFill>
                <a:effectLst/>
                <a:highlight>
                  <a:srgbClr val="1F1F1F"/>
                </a:highlight>
                <a:latin typeface="Menlo" panose="020B0609030804020204" pitchFamily="49" charset="0"/>
              </a:rPr>
              <a:t>df</a:t>
            </a:r>
            <a:r>
              <a:rPr lang="en-US" b="0" dirty="0">
                <a:solidFill>
                  <a:srgbClr val="CCCCCC"/>
                </a:solidFill>
                <a:effectLst/>
                <a:highlight>
                  <a:srgbClr val="1F1F1F"/>
                </a:highlight>
                <a:latin typeface="Menlo" panose="020B0609030804020204" pitchFamily="49" charset="0"/>
              </a:rPr>
              <a:t>[</a:t>
            </a:r>
            <a:r>
              <a:rPr lang="en-US" b="0" dirty="0" err="1">
                <a:solidFill>
                  <a:srgbClr val="9CDCFE"/>
                </a:solidFill>
                <a:effectLst/>
                <a:highlight>
                  <a:srgbClr val="1F1F1F"/>
                </a:highlight>
                <a:latin typeface="Menlo" panose="020B0609030804020204" pitchFamily="49" charset="0"/>
              </a:rPr>
              <a:t>num_features</a:t>
            </a:r>
            <a:r>
              <a:rPr lang="en-US" b="0" dirty="0">
                <a:solidFill>
                  <a:srgbClr val="CCCCCC"/>
                </a:solidFill>
                <a:effectLst/>
                <a:highlight>
                  <a:srgbClr val="1F1F1F"/>
                </a:highlight>
                <a:latin typeface="Menlo" panose="020B0609030804020204" pitchFamily="49" charset="0"/>
              </a:rPr>
              <a:t>] </a:t>
            </a:r>
            <a:r>
              <a:rPr lang="en-US" b="0" dirty="0">
                <a:solidFill>
                  <a:srgbClr val="D4D4D4"/>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a:t>
            </a:r>
            <a:r>
              <a:rPr lang="en-US" b="0" dirty="0" err="1">
                <a:solidFill>
                  <a:srgbClr val="9CDCFE"/>
                </a:solidFill>
                <a:effectLst/>
                <a:highlight>
                  <a:srgbClr val="1F1F1F"/>
                </a:highlight>
                <a:latin typeface="Menlo" panose="020B0609030804020204" pitchFamily="49" charset="0"/>
              </a:rPr>
              <a:t>scaler</a:t>
            </a:r>
            <a:r>
              <a:rPr lang="en-US" b="0" dirty="0" err="1">
                <a:solidFill>
                  <a:srgbClr val="CCCCCC"/>
                </a:solidFill>
                <a:effectLst/>
                <a:highlight>
                  <a:srgbClr val="1F1F1F"/>
                </a:highlight>
                <a:latin typeface="Menlo" panose="020B0609030804020204" pitchFamily="49" charset="0"/>
              </a:rPr>
              <a:t>.</a:t>
            </a:r>
            <a:r>
              <a:rPr lang="en-US" b="0" dirty="0" err="1">
                <a:solidFill>
                  <a:srgbClr val="DCDCAA"/>
                </a:solidFill>
                <a:effectLst/>
                <a:highlight>
                  <a:srgbClr val="1F1F1F"/>
                </a:highlight>
                <a:latin typeface="Menlo" panose="020B0609030804020204" pitchFamily="49" charset="0"/>
              </a:rPr>
              <a:t>fit_transform</a:t>
            </a:r>
            <a:r>
              <a:rPr lang="en-US" b="0" dirty="0">
                <a:solidFill>
                  <a:srgbClr val="CCCCCC"/>
                </a:solidFill>
                <a:effectLst/>
                <a:highlight>
                  <a:srgbClr val="1F1F1F"/>
                </a:highlight>
                <a:latin typeface="Menlo" panose="020B0609030804020204" pitchFamily="49" charset="0"/>
              </a:rPr>
              <a:t>(</a:t>
            </a:r>
            <a:r>
              <a:rPr lang="en-US" b="0" dirty="0" err="1">
                <a:solidFill>
                  <a:srgbClr val="9CDCFE"/>
                </a:solidFill>
                <a:effectLst/>
                <a:highlight>
                  <a:srgbClr val="1F1F1F"/>
                </a:highlight>
                <a:latin typeface="Menlo" panose="020B0609030804020204" pitchFamily="49" charset="0"/>
              </a:rPr>
              <a:t>df</a:t>
            </a:r>
            <a:r>
              <a:rPr lang="en-US" b="0" dirty="0">
                <a:solidFill>
                  <a:srgbClr val="CCCCCC"/>
                </a:solidFill>
                <a:effectLst/>
                <a:highlight>
                  <a:srgbClr val="1F1F1F"/>
                </a:highlight>
                <a:latin typeface="Menlo" panose="020B0609030804020204" pitchFamily="49" charset="0"/>
              </a:rPr>
              <a:t>[</a:t>
            </a:r>
            <a:r>
              <a:rPr lang="en-US" b="0" dirty="0" err="1">
                <a:solidFill>
                  <a:srgbClr val="9CDCFE"/>
                </a:solidFill>
                <a:effectLst/>
                <a:highlight>
                  <a:srgbClr val="1F1F1F"/>
                </a:highlight>
                <a:latin typeface="Menlo" panose="020B0609030804020204" pitchFamily="49" charset="0"/>
              </a:rPr>
              <a:t>num_features</a:t>
            </a:r>
            <a:r>
              <a:rPr lang="en-US" b="0" dirty="0">
                <a:solidFill>
                  <a:srgbClr val="CCCCCC"/>
                </a:solidFill>
                <a:effectLst/>
                <a:highlight>
                  <a:srgbClr val="1F1F1F"/>
                </a:highlight>
                <a:latin typeface="Menlo" panose="020B0609030804020204" pitchFamily="49" charset="0"/>
              </a:rPr>
              <a:t>])</a:t>
            </a:r>
          </a:p>
          <a:p>
            <a:r>
              <a:rPr lang="en-TR" dirty="0"/>
              <a:t>And for classification </a:t>
            </a:r>
            <a:r>
              <a:rPr lang="en-US" dirty="0"/>
              <a:t>I</a:t>
            </a:r>
            <a:r>
              <a:rPr lang="en-TR" dirty="0"/>
              <a:t> have used 0 and 1 as encoding because </a:t>
            </a:r>
            <a:r>
              <a:rPr lang="en-US" dirty="0"/>
              <a:t>I</a:t>
            </a:r>
            <a:r>
              <a:rPr lang="en-TR" dirty="0"/>
              <a:t> have a binary classification: </a:t>
            </a:r>
            <a:r>
              <a:rPr lang="en-US" b="0" dirty="0" err="1">
                <a:solidFill>
                  <a:srgbClr val="9CDCFE"/>
                </a:solidFill>
                <a:effectLst/>
                <a:highlight>
                  <a:srgbClr val="1F1F1F"/>
                </a:highlight>
                <a:latin typeface="Menlo" panose="020B0609030804020204" pitchFamily="49" charset="0"/>
              </a:rPr>
              <a:t>df</a:t>
            </a:r>
            <a:r>
              <a:rPr lang="en-US" b="0" dirty="0">
                <a:solidFill>
                  <a:srgbClr val="CCCCCC"/>
                </a:solidFill>
                <a:effectLst/>
                <a:highlight>
                  <a:srgbClr val="1F1F1F"/>
                </a:highlight>
                <a:latin typeface="Menlo" panose="020B0609030804020204" pitchFamily="49" charset="0"/>
              </a:rPr>
              <a:t>[</a:t>
            </a:r>
            <a:r>
              <a:rPr lang="en-US" b="0" dirty="0">
                <a:solidFill>
                  <a:srgbClr val="CE9178"/>
                </a:solidFill>
                <a:effectLst/>
                <a:highlight>
                  <a:srgbClr val="1F1F1F"/>
                </a:highlight>
                <a:latin typeface="Menlo" panose="020B0609030804020204" pitchFamily="49" charset="0"/>
              </a:rPr>
              <a:t>'</a:t>
            </a:r>
            <a:r>
              <a:rPr lang="en-US" b="0" dirty="0" err="1">
                <a:solidFill>
                  <a:srgbClr val="CE9178"/>
                </a:solidFill>
                <a:effectLst/>
                <a:highlight>
                  <a:srgbClr val="1F1F1F"/>
                </a:highlight>
                <a:latin typeface="Menlo" panose="020B0609030804020204" pitchFamily="49" charset="0"/>
              </a:rPr>
              <a:t>day_type_encoded</a:t>
            </a:r>
            <a:r>
              <a:rPr lang="en-US" b="0" dirty="0">
                <a:solidFill>
                  <a:srgbClr val="CE9178"/>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a:t>
            </a:r>
            <a:r>
              <a:rPr lang="en-US" b="0" dirty="0">
                <a:solidFill>
                  <a:srgbClr val="D4D4D4"/>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 </a:t>
            </a:r>
            <a:r>
              <a:rPr lang="en-US" b="0" dirty="0" err="1">
                <a:solidFill>
                  <a:srgbClr val="9CDCFE"/>
                </a:solidFill>
                <a:effectLst/>
                <a:highlight>
                  <a:srgbClr val="1F1F1F"/>
                </a:highlight>
                <a:latin typeface="Menlo" panose="020B0609030804020204" pitchFamily="49" charset="0"/>
              </a:rPr>
              <a:t>df</a:t>
            </a:r>
            <a:r>
              <a:rPr lang="en-US" b="0" dirty="0">
                <a:solidFill>
                  <a:srgbClr val="CCCCCC"/>
                </a:solidFill>
                <a:effectLst/>
                <a:highlight>
                  <a:srgbClr val="1F1F1F"/>
                </a:highlight>
                <a:latin typeface="Menlo" panose="020B0609030804020204" pitchFamily="49" charset="0"/>
              </a:rPr>
              <a:t>[</a:t>
            </a:r>
            <a:r>
              <a:rPr lang="en-US" b="0" dirty="0">
                <a:solidFill>
                  <a:srgbClr val="CE9178"/>
                </a:solidFill>
                <a:effectLst/>
                <a:highlight>
                  <a:srgbClr val="1F1F1F"/>
                </a:highlight>
                <a:latin typeface="Menlo" panose="020B0609030804020204" pitchFamily="49" charset="0"/>
              </a:rPr>
              <a:t>'</a:t>
            </a:r>
            <a:r>
              <a:rPr lang="en-US" b="0" dirty="0" err="1">
                <a:solidFill>
                  <a:srgbClr val="CE9178"/>
                </a:solidFill>
                <a:effectLst/>
                <a:highlight>
                  <a:srgbClr val="1F1F1F"/>
                </a:highlight>
                <a:latin typeface="Menlo" panose="020B0609030804020204" pitchFamily="49" charset="0"/>
              </a:rPr>
              <a:t>day_type</a:t>
            </a:r>
            <a:r>
              <a:rPr lang="en-US" b="0" dirty="0">
                <a:solidFill>
                  <a:srgbClr val="CE9178"/>
                </a:solidFill>
                <a:effectLst/>
                <a:highlight>
                  <a:srgbClr val="1F1F1F"/>
                </a:highlight>
                <a:latin typeface="Menlo" panose="020B0609030804020204" pitchFamily="49" charset="0"/>
              </a:rPr>
              <a:t>'</a:t>
            </a:r>
            <a:r>
              <a:rPr lang="en-US" b="0" dirty="0">
                <a:solidFill>
                  <a:srgbClr val="CCCCCC"/>
                </a:solidFill>
                <a:effectLst/>
                <a:highlight>
                  <a:srgbClr val="1F1F1F"/>
                </a:highlight>
                <a:latin typeface="Menlo" panose="020B0609030804020204" pitchFamily="49" charset="0"/>
              </a:rPr>
              <a:t>].</a:t>
            </a:r>
            <a:r>
              <a:rPr lang="en-US" b="0" dirty="0">
                <a:solidFill>
                  <a:srgbClr val="DCDCAA"/>
                </a:solidFill>
                <a:effectLst/>
                <a:highlight>
                  <a:srgbClr val="1F1F1F"/>
                </a:highlight>
                <a:latin typeface="Menlo" panose="020B0609030804020204" pitchFamily="49" charset="0"/>
              </a:rPr>
              <a:t>map</a:t>
            </a:r>
            <a:r>
              <a:rPr lang="en-US" b="0" dirty="0">
                <a:solidFill>
                  <a:srgbClr val="CCCCCC"/>
                </a:solidFill>
                <a:effectLst/>
                <a:highlight>
                  <a:srgbClr val="1F1F1F"/>
                </a:highlight>
                <a:latin typeface="Menlo" panose="020B0609030804020204" pitchFamily="49" charset="0"/>
              </a:rPr>
              <a:t>({</a:t>
            </a:r>
            <a:r>
              <a:rPr lang="en-US" b="0" dirty="0">
                <a:solidFill>
                  <a:srgbClr val="CE9178"/>
                </a:solidFill>
                <a:effectLst/>
                <a:highlight>
                  <a:srgbClr val="1F1F1F"/>
                </a:highlight>
                <a:latin typeface="Menlo" panose="020B0609030804020204" pitchFamily="49" charset="0"/>
              </a:rPr>
              <a:t>'Workday'</a:t>
            </a:r>
            <a:r>
              <a:rPr lang="en-US" b="0" dirty="0">
                <a:solidFill>
                  <a:srgbClr val="CCCCCC"/>
                </a:solidFill>
                <a:effectLst/>
                <a:highlight>
                  <a:srgbClr val="1F1F1F"/>
                </a:highlight>
                <a:latin typeface="Menlo" panose="020B0609030804020204" pitchFamily="49" charset="0"/>
              </a:rPr>
              <a:t>: </a:t>
            </a:r>
            <a:r>
              <a:rPr lang="en-US" b="0" dirty="0">
                <a:solidFill>
                  <a:srgbClr val="B5CEA8"/>
                </a:solidFill>
                <a:effectLst/>
                <a:highlight>
                  <a:srgbClr val="1F1F1F"/>
                </a:highlight>
                <a:latin typeface="Menlo" panose="020B0609030804020204" pitchFamily="49" charset="0"/>
              </a:rPr>
              <a:t>0</a:t>
            </a:r>
            <a:r>
              <a:rPr lang="en-US" b="0" dirty="0">
                <a:solidFill>
                  <a:srgbClr val="CCCCCC"/>
                </a:solidFill>
                <a:effectLst/>
                <a:highlight>
                  <a:srgbClr val="1F1F1F"/>
                </a:highlight>
                <a:latin typeface="Menlo" panose="020B0609030804020204" pitchFamily="49" charset="0"/>
              </a:rPr>
              <a:t>, </a:t>
            </a:r>
            <a:r>
              <a:rPr lang="en-US" b="0" dirty="0">
                <a:solidFill>
                  <a:srgbClr val="CE9178"/>
                </a:solidFill>
                <a:effectLst/>
                <a:highlight>
                  <a:srgbClr val="1F1F1F"/>
                </a:highlight>
                <a:latin typeface="Menlo" panose="020B0609030804020204" pitchFamily="49" charset="0"/>
              </a:rPr>
              <a:t>'Holiday'</a:t>
            </a:r>
            <a:r>
              <a:rPr lang="en-US" b="0" dirty="0">
                <a:solidFill>
                  <a:srgbClr val="CCCCCC"/>
                </a:solidFill>
                <a:effectLst/>
                <a:highlight>
                  <a:srgbClr val="1F1F1F"/>
                </a:highlight>
                <a:latin typeface="Menlo" panose="020B0609030804020204" pitchFamily="49" charset="0"/>
              </a:rPr>
              <a:t>: </a:t>
            </a:r>
            <a:r>
              <a:rPr lang="en-US" b="0" dirty="0">
                <a:solidFill>
                  <a:srgbClr val="B5CEA8"/>
                </a:solidFill>
                <a:effectLst/>
                <a:highlight>
                  <a:srgbClr val="1F1F1F"/>
                </a:highlight>
                <a:latin typeface="Menlo" panose="020B0609030804020204" pitchFamily="49" charset="0"/>
              </a:rPr>
              <a:t>1</a:t>
            </a:r>
            <a:r>
              <a:rPr lang="en-US" b="0" dirty="0">
                <a:solidFill>
                  <a:srgbClr val="CCCCCC"/>
                </a:solidFill>
                <a:effectLst/>
                <a:highlight>
                  <a:srgbClr val="1F1F1F"/>
                </a:highlight>
                <a:latin typeface="Menlo" panose="020B0609030804020204" pitchFamily="49" charset="0"/>
              </a:rPr>
              <a:t>})</a:t>
            </a:r>
          </a:p>
          <a:p>
            <a:endParaRPr lang="en-TR" dirty="0"/>
          </a:p>
        </p:txBody>
      </p:sp>
    </p:spTree>
    <p:extLst>
      <p:ext uri="{BB962C8B-B14F-4D97-AF65-F5344CB8AC3E}">
        <p14:creationId xmlns:p14="http://schemas.microsoft.com/office/powerpoint/2010/main" val="410118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C740F77-D37B-B183-9E21-9379E5022AC2}"/>
              </a:ext>
            </a:extLst>
          </p:cNvPr>
          <p:cNvSpPr>
            <a:spLocks noGrp="1"/>
          </p:cNvSpPr>
          <p:nvPr>
            <p:ph type="title"/>
          </p:nvPr>
        </p:nvSpPr>
        <p:spPr>
          <a:xfrm>
            <a:off x="826396" y="586855"/>
            <a:ext cx="4230100" cy="3387497"/>
          </a:xfrm>
        </p:spPr>
        <p:txBody>
          <a:bodyPr anchor="b">
            <a:normAutofit/>
          </a:bodyPr>
          <a:lstStyle/>
          <a:p>
            <a:pPr algn="r"/>
            <a:r>
              <a:rPr lang="en-TR" sz="4000">
                <a:solidFill>
                  <a:srgbClr val="FFFFFF"/>
                </a:solidFill>
              </a:rPr>
              <a:t>Motivation</a:t>
            </a:r>
          </a:p>
        </p:txBody>
      </p:sp>
      <p:sp>
        <p:nvSpPr>
          <p:cNvPr id="3" name="Content Placeholder 2">
            <a:extLst>
              <a:ext uri="{FF2B5EF4-FFF2-40B4-BE49-F238E27FC236}">
                <a16:creationId xmlns:a16="http://schemas.microsoft.com/office/drawing/2014/main" id="{E1779A1B-3A04-C893-6E7F-5EDF4A6D05C7}"/>
              </a:ext>
            </a:extLst>
          </p:cNvPr>
          <p:cNvSpPr>
            <a:spLocks noGrp="1"/>
          </p:cNvSpPr>
          <p:nvPr>
            <p:ph idx="1"/>
          </p:nvPr>
        </p:nvSpPr>
        <p:spPr>
          <a:xfrm>
            <a:off x="6503158" y="649480"/>
            <a:ext cx="4862447" cy="5546047"/>
          </a:xfrm>
        </p:spPr>
        <p:txBody>
          <a:bodyPr anchor="ctr">
            <a:normAutofit/>
          </a:bodyPr>
          <a:lstStyle/>
          <a:p>
            <a:r>
              <a:rPr lang="en-TR" sz="2000" dirty="0"/>
              <a:t>I want to analyse the relations between my Social Media and High Quality Media consumption alongside this I also want to distinguish Holiday and Workdays effect on my media consumption</a:t>
            </a:r>
          </a:p>
          <a:p>
            <a:pPr marL="0" indent="0">
              <a:buNone/>
            </a:pPr>
            <a:endParaRPr lang="en-TR" sz="2000" dirty="0"/>
          </a:p>
          <a:p>
            <a:pPr lvl="5"/>
            <a:r>
              <a:rPr lang="en-TR" sz="2000" dirty="0"/>
              <a:t>Instagram</a:t>
            </a:r>
          </a:p>
          <a:p>
            <a:pPr lvl="5"/>
            <a:r>
              <a:rPr lang="en-TR" sz="2000" dirty="0"/>
              <a:t>Reddit</a:t>
            </a:r>
          </a:p>
          <a:p>
            <a:pPr lvl="5"/>
            <a:r>
              <a:rPr lang="en-TR" sz="2000" dirty="0"/>
              <a:t>Youtube</a:t>
            </a:r>
          </a:p>
          <a:p>
            <a:r>
              <a:rPr lang="en-TR" sz="2000" dirty="0"/>
              <a:t>High Quality Media:</a:t>
            </a:r>
          </a:p>
          <a:p>
            <a:pPr lvl="5"/>
            <a:r>
              <a:rPr lang="en-TR" sz="2000" dirty="0"/>
              <a:t>Films</a:t>
            </a:r>
          </a:p>
          <a:p>
            <a:pPr lvl="5"/>
            <a:r>
              <a:rPr lang="en-TR" sz="2000" dirty="0"/>
              <a:t>Comic/Manga</a:t>
            </a:r>
          </a:p>
          <a:p>
            <a:pPr lvl="5"/>
            <a:r>
              <a:rPr lang="en-TR" sz="2000" dirty="0"/>
              <a:t>Story Driven Games</a:t>
            </a:r>
          </a:p>
        </p:txBody>
      </p:sp>
    </p:spTree>
    <p:extLst>
      <p:ext uri="{BB962C8B-B14F-4D97-AF65-F5344CB8AC3E}">
        <p14:creationId xmlns:p14="http://schemas.microsoft.com/office/powerpoint/2010/main" val="1576063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EF0F0E-563D-0A5A-E4DD-C5E50957D0F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AE8E4-3D02-95EA-9A12-75825C64778A}"/>
              </a:ext>
            </a:extLst>
          </p:cNvPr>
          <p:cNvSpPr>
            <a:spLocks noGrp="1"/>
          </p:cNvSpPr>
          <p:nvPr>
            <p:ph type="title"/>
          </p:nvPr>
        </p:nvSpPr>
        <p:spPr>
          <a:xfrm>
            <a:off x="1008184" y="174032"/>
            <a:ext cx="10175631" cy="1111843"/>
          </a:xfrm>
        </p:spPr>
        <p:txBody>
          <a:bodyPr anchor="ctr">
            <a:normAutofit/>
          </a:bodyPr>
          <a:lstStyle/>
          <a:p>
            <a:pPr algn="ctr"/>
            <a:r>
              <a:rPr lang="en-TR" sz="4000"/>
              <a:t>ML: Method KNN</a:t>
            </a:r>
          </a:p>
        </p:txBody>
      </p:sp>
      <p:sp>
        <p:nvSpPr>
          <p:cNvPr id="3" name="Content Placeholder 2">
            <a:extLst>
              <a:ext uri="{FF2B5EF4-FFF2-40B4-BE49-F238E27FC236}">
                <a16:creationId xmlns:a16="http://schemas.microsoft.com/office/drawing/2014/main" id="{6AC09D94-AEA1-4252-7B61-79BEB378B401}"/>
              </a:ext>
            </a:extLst>
          </p:cNvPr>
          <p:cNvSpPr>
            <a:spLocks noGrp="1"/>
          </p:cNvSpPr>
          <p:nvPr>
            <p:ph idx="1"/>
          </p:nvPr>
        </p:nvSpPr>
        <p:spPr>
          <a:xfrm>
            <a:off x="1008184" y="1459907"/>
            <a:ext cx="10175630" cy="767904"/>
          </a:xfrm>
        </p:spPr>
        <p:txBody>
          <a:bodyPr anchor="ctr">
            <a:normAutofit/>
          </a:bodyPr>
          <a:lstStyle/>
          <a:p>
            <a:pPr algn="ctr"/>
            <a:r>
              <a:rPr lang="en-TR" sz="1900"/>
              <a:t>For KNN aplication I have conducted a Cross-Validation test for tuning it’s k parameter.</a:t>
            </a:r>
          </a:p>
          <a:p>
            <a:pPr algn="ctr"/>
            <a:r>
              <a:rPr lang="en-TR" sz="1900"/>
              <a:t>My test results showed that best k variable for Social = 1 and for Quality = 3</a:t>
            </a:r>
          </a:p>
        </p:txBody>
      </p:sp>
      <p:pic>
        <p:nvPicPr>
          <p:cNvPr id="5" name="Picture 4" descr="A graph of a line and a line&#10;&#10;Description automatically generated with medium confidence">
            <a:extLst>
              <a:ext uri="{FF2B5EF4-FFF2-40B4-BE49-F238E27FC236}">
                <a16:creationId xmlns:a16="http://schemas.microsoft.com/office/drawing/2014/main" id="{4123C194-2920-406C-9669-967FCA238C78}"/>
              </a:ext>
            </a:extLst>
          </p:cNvPr>
          <p:cNvPicPr>
            <a:picLocks noChangeAspect="1"/>
          </p:cNvPicPr>
          <p:nvPr/>
        </p:nvPicPr>
        <p:blipFill>
          <a:blip r:embed="rId2"/>
          <a:stretch>
            <a:fillRect/>
          </a:stretch>
        </p:blipFill>
        <p:spPr>
          <a:xfrm>
            <a:off x="1218711" y="2405149"/>
            <a:ext cx="9748481" cy="3899393"/>
          </a:xfrm>
          <a:prstGeom prst="rect">
            <a:avLst/>
          </a:prstGeom>
        </p:spPr>
      </p:pic>
    </p:spTree>
    <p:extLst>
      <p:ext uri="{BB962C8B-B14F-4D97-AF65-F5344CB8AC3E}">
        <p14:creationId xmlns:p14="http://schemas.microsoft.com/office/powerpoint/2010/main" val="808691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81DC76-4FA4-C2DE-5ED4-39F7A53F32C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F2759-A976-38EC-2E6D-ABC9434F5FFF}"/>
              </a:ext>
            </a:extLst>
          </p:cNvPr>
          <p:cNvSpPr>
            <a:spLocks noGrp="1"/>
          </p:cNvSpPr>
          <p:nvPr>
            <p:ph type="title"/>
          </p:nvPr>
        </p:nvSpPr>
        <p:spPr>
          <a:xfrm>
            <a:off x="1008184" y="174032"/>
            <a:ext cx="10175631" cy="1111843"/>
          </a:xfrm>
        </p:spPr>
        <p:txBody>
          <a:bodyPr anchor="ctr">
            <a:normAutofit/>
          </a:bodyPr>
          <a:lstStyle/>
          <a:p>
            <a:pPr algn="ctr"/>
            <a:r>
              <a:rPr lang="en-TR" sz="4000"/>
              <a:t>ML: Method Random Forest </a:t>
            </a:r>
          </a:p>
        </p:txBody>
      </p:sp>
      <p:sp>
        <p:nvSpPr>
          <p:cNvPr id="3" name="Content Placeholder 2">
            <a:extLst>
              <a:ext uri="{FF2B5EF4-FFF2-40B4-BE49-F238E27FC236}">
                <a16:creationId xmlns:a16="http://schemas.microsoft.com/office/drawing/2014/main" id="{E8387F69-1FF7-2FFD-4241-8F3D4B98B975}"/>
              </a:ext>
            </a:extLst>
          </p:cNvPr>
          <p:cNvSpPr>
            <a:spLocks noGrp="1"/>
          </p:cNvSpPr>
          <p:nvPr>
            <p:ph idx="1"/>
          </p:nvPr>
        </p:nvSpPr>
        <p:spPr>
          <a:xfrm>
            <a:off x="1008184" y="1459907"/>
            <a:ext cx="10175630" cy="767904"/>
          </a:xfrm>
        </p:spPr>
        <p:txBody>
          <a:bodyPr anchor="ctr">
            <a:normAutofit/>
          </a:bodyPr>
          <a:lstStyle/>
          <a:p>
            <a:pPr algn="ctr"/>
            <a:r>
              <a:rPr lang="en-TR" sz="1400"/>
              <a:t>I also conducted cross validation tests to figure out best parameter values for Random Forest’s: Depth and N estimation</a:t>
            </a:r>
          </a:p>
          <a:p>
            <a:pPr algn="ctr"/>
            <a:r>
              <a:rPr lang="en-TR" sz="1400"/>
              <a:t>Results:</a:t>
            </a:r>
          </a:p>
        </p:txBody>
      </p:sp>
      <p:pic>
        <p:nvPicPr>
          <p:cNvPr id="4" name="Picture 3">
            <a:extLst>
              <a:ext uri="{FF2B5EF4-FFF2-40B4-BE49-F238E27FC236}">
                <a16:creationId xmlns:a16="http://schemas.microsoft.com/office/drawing/2014/main" id="{0DB62658-7A30-3821-ACA8-FFF575B133B7}"/>
              </a:ext>
            </a:extLst>
          </p:cNvPr>
          <p:cNvPicPr>
            <a:picLocks noChangeAspect="1"/>
          </p:cNvPicPr>
          <p:nvPr/>
        </p:nvPicPr>
        <p:blipFill>
          <a:blip r:embed="rId2"/>
          <a:stretch>
            <a:fillRect/>
          </a:stretch>
        </p:blipFill>
        <p:spPr>
          <a:xfrm>
            <a:off x="835154" y="3684476"/>
            <a:ext cx="10515595" cy="1340739"/>
          </a:xfrm>
          <a:prstGeom prst="rect">
            <a:avLst/>
          </a:prstGeom>
        </p:spPr>
      </p:pic>
    </p:spTree>
    <p:extLst>
      <p:ext uri="{BB962C8B-B14F-4D97-AF65-F5344CB8AC3E}">
        <p14:creationId xmlns:p14="http://schemas.microsoft.com/office/powerpoint/2010/main" val="3466613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DCE43-465D-233E-22FE-B8C2CEEC3B12}"/>
              </a:ext>
            </a:extLst>
          </p:cNvPr>
          <p:cNvSpPr>
            <a:spLocks noGrp="1"/>
          </p:cNvSpPr>
          <p:nvPr>
            <p:ph type="title"/>
          </p:nvPr>
        </p:nvSpPr>
        <p:spPr>
          <a:xfrm>
            <a:off x="1008184" y="174032"/>
            <a:ext cx="10175631" cy="1111843"/>
          </a:xfrm>
        </p:spPr>
        <p:txBody>
          <a:bodyPr anchor="ctr">
            <a:normAutofit/>
          </a:bodyPr>
          <a:lstStyle/>
          <a:p>
            <a:pPr algn="ctr"/>
            <a:r>
              <a:rPr lang="en-TR" sz="4000"/>
              <a:t>ML: Method interperation</a:t>
            </a:r>
          </a:p>
        </p:txBody>
      </p:sp>
      <p:sp>
        <p:nvSpPr>
          <p:cNvPr id="3" name="Content Placeholder 2">
            <a:extLst>
              <a:ext uri="{FF2B5EF4-FFF2-40B4-BE49-F238E27FC236}">
                <a16:creationId xmlns:a16="http://schemas.microsoft.com/office/drawing/2014/main" id="{08515970-19FD-7E5E-94C0-BC02791EB080}"/>
              </a:ext>
            </a:extLst>
          </p:cNvPr>
          <p:cNvSpPr>
            <a:spLocks noGrp="1"/>
          </p:cNvSpPr>
          <p:nvPr>
            <p:ph idx="1"/>
          </p:nvPr>
        </p:nvSpPr>
        <p:spPr>
          <a:xfrm>
            <a:off x="1008184" y="1459907"/>
            <a:ext cx="10175630" cy="767904"/>
          </a:xfrm>
        </p:spPr>
        <p:txBody>
          <a:bodyPr anchor="ctr">
            <a:normAutofit/>
          </a:bodyPr>
          <a:lstStyle/>
          <a:p>
            <a:pPr algn="ctr"/>
            <a:r>
              <a:rPr lang="en-TR" sz="2000" dirty="0"/>
              <a:t>In my testing </a:t>
            </a:r>
            <a:r>
              <a:rPr lang="en-US" sz="2000" dirty="0"/>
              <a:t>I</a:t>
            </a:r>
            <a:r>
              <a:rPr lang="en-TR" sz="2000" dirty="0"/>
              <a:t> found out that for Quality the best ML method is Linear Regression with 1.50 RMSE and for Social best method is Random Forest Method with RMSE 0.64</a:t>
            </a:r>
          </a:p>
          <a:p>
            <a:pPr algn="ctr"/>
            <a:endParaRPr lang="en-TR" sz="2000" dirty="0"/>
          </a:p>
        </p:txBody>
      </p:sp>
      <p:pic>
        <p:nvPicPr>
          <p:cNvPr id="4" name="Picture 3">
            <a:extLst>
              <a:ext uri="{FF2B5EF4-FFF2-40B4-BE49-F238E27FC236}">
                <a16:creationId xmlns:a16="http://schemas.microsoft.com/office/drawing/2014/main" id="{68132F95-55E8-CDD9-7174-2EC8421A3CED}"/>
              </a:ext>
            </a:extLst>
          </p:cNvPr>
          <p:cNvPicPr>
            <a:picLocks noChangeAspect="1"/>
          </p:cNvPicPr>
          <p:nvPr/>
        </p:nvPicPr>
        <p:blipFill>
          <a:blip r:embed="rId2"/>
          <a:stretch>
            <a:fillRect/>
          </a:stretch>
        </p:blipFill>
        <p:spPr>
          <a:xfrm>
            <a:off x="835154" y="3355864"/>
            <a:ext cx="10515595" cy="1997963"/>
          </a:xfrm>
          <a:prstGeom prst="rect">
            <a:avLst/>
          </a:prstGeom>
        </p:spPr>
      </p:pic>
      <p:sp>
        <p:nvSpPr>
          <p:cNvPr id="5" name="TextBox 4">
            <a:extLst>
              <a:ext uri="{FF2B5EF4-FFF2-40B4-BE49-F238E27FC236}">
                <a16:creationId xmlns:a16="http://schemas.microsoft.com/office/drawing/2014/main" id="{4C03F17F-5DA4-D790-9755-57B915D988CD}"/>
              </a:ext>
            </a:extLst>
          </p:cNvPr>
          <p:cNvSpPr txBox="1"/>
          <p:nvPr/>
        </p:nvSpPr>
        <p:spPr>
          <a:xfrm>
            <a:off x="835154" y="5379959"/>
            <a:ext cx="2546931" cy="646331"/>
          </a:xfrm>
          <a:prstGeom prst="rect">
            <a:avLst/>
          </a:prstGeom>
          <a:noFill/>
        </p:spPr>
        <p:txBody>
          <a:bodyPr wrap="square" rtlCol="0">
            <a:spAutoFit/>
          </a:bodyPr>
          <a:lstStyle/>
          <a:p>
            <a:r>
              <a:rPr lang="en-TR" dirty="0"/>
              <a:t>(Social) : With Social Tuning</a:t>
            </a:r>
          </a:p>
        </p:txBody>
      </p:sp>
      <p:sp>
        <p:nvSpPr>
          <p:cNvPr id="7" name="TextBox 6">
            <a:extLst>
              <a:ext uri="{FF2B5EF4-FFF2-40B4-BE49-F238E27FC236}">
                <a16:creationId xmlns:a16="http://schemas.microsoft.com/office/drawing/2014/main" id="{95055EB1-1153-1E5F-295A-40A166A6AC79}"/>
              </a:ext>
            </a:extLst>
          </p:cNvPr>
          <p:cNvSpPr txBox="1"/>
          <p:nvPr/>
        </p:nvSpPr>
        <p:spPr>
          <a:xfrm>
            <a:off x="8365416" y="5518458"/>
            <a:ext cx="2099383" cy="646331"/>
          </a:xfrm>
          <a:prstGeom prst="rect">
            <a:avLst/>
          </a:prstGeom>
          <a:noFill/>
        </p:spPr>
        <p:txBody>
          <a:bodyPr wrap="square" rtlCol="0">
            <a:spAutoFit/>
          </a:bodyPr>
          <a:lstStyle/>
          <a:p>
            <a:r>
              <a:rPr lang="en-TR" dirty="0"/>
              <a:t>(Quality) : With Quality Tuning</a:t>
            </a:r>
          </a:p>
        </p:txBody>
      </p:sp>
    </p:spTree>
    <p:extLst>
      <p:ext uri="{BB962C8B-B14F-4D97-AF65-F5344CB8AC3E}">
        <p14:creationId xmlns:p14="http://schemas.microsoft.com/office/powerpoint/2010/main" val="2931941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AA3CE9-C1A8-2E99-F322-FD83BE55916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ML: Linear Regression Visualization</a:t>
            </a:r>
          </a:p>
        </p:txBody>
      </p:sp>
      <p:pic>
        <p:nvPicPr>
          <p:cNvPr id="5" name="Content Placeholder 4" descr="A comparison of a line graph&#10;&#10;Description automatically generated">
            <a:extLst>
              <a:ext uri="{FF2B5EF4-FFF2-40B4-BE49-F238E27FC236}">
                <a16:creationId xmlns:a16="http://schemas.microsoft.com/office/drawing/2014/main" id="{0D0FEEB1-86D3-91E7-7DA7-79FC9007E5BB}"/>
              </a:ext>
            </a:extLst>
          </p:cNvPr>
          <p:cNvPicPr>
            <a:picLocks noGrp="1" noChangeAspect="1"/>
          </p:cNvPicPr>
          <p:nvPr>
            <p:ph idx="1"/>
          </p:nvPr>
        </p:nvPicPr>
        <p:blipFill>
          <a:blip r:embed="rId2"/>
          <a:stretch>
            <a:fillRect/>
          </a:stretch>
        </p:blipFill>
        <p:spPr>
          <a:xfrm>
            <a:off x="643467" y="1691313"/>
            <a:ext cx="10905066" cy="4362026"/>
          </a:xfrm>
          <a:prstGeom prst="rect">
            <a:avLst/>
          </a:prstGeom>
        </p:spPr>
      </p:pic>
    </p:spTree>
    <p:extLst>
      <p:ext uri="{BB962C8B-B14F-4D97-AF65-F5344CB8AC3E}">
        <p14:creationId xmlns:p14="http://schemas.microsoft.com/office/powerpoint/2010/main" val="440767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33EF72-D97B-10AD-73AB-0C3E1A4F861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ML: Random Forest</a:t>
            </a:r>
          </a:p>
        </p:txBody>
      </p:sp>
      <p:pic>
        <p:nvPicPr>
          <p:cNvPr id="5" name="Content Placeholder 4" descr="A comparison of a graph&#10;&#10;Description automatically generated with medium confidence">
            <a:extLst>
              <a:ext uri="{FF2B5EF4-FFF2-40B4-BE49-F238E27FC236}">
                <a16:creationId xmlns:a16="http://schemas.microsoft.com/office/drawing/2014/main" id="{7BEAD770-0B33-5A37-9690-C76653961268}"/>
              </a:ext>
            </a:extLst>
          </p:cNvPr>
          <p:cNvPicPr>
            <a:picLocks noGrp="1" noChangeAspect="1"/>
          </p:cNvPicPr>
          <p:nvPr>
            <p:ph idx="1"/>
          </p:nvPr>
        </p:nvPicPr>
        <p:blipFill>
          <a:blip r:embed="rId2"/>
          <a:stretch>
            <a:fillRect/>
          </a:stretch>
        </p:blipFill>
        <p:spPr>
          <a:xfrm>
            <a:off x="643467" y="1691313"/>
            <a:ext cx="10905066" cy="4362026"/>
          </a:xfrm>
          <a:prstGeom prst="rect">
            <a:avLst/>
          </a:prstGeom>
        </p:spPr>
      </p:pic>
    </p:spTree>
    <p:extLst>
      <p:ext uri="{BB962C8B-B14F-4D97-AF65-F5344CB8AC3E}">
        <p14:creationId xmlns:p14="http://schemas.microsoft.com/office/powerpoint/2010/main" val="2064402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F1A7C-ADE4-696E-DCC2-0DBBBE12F0FC}"/>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effectLst/>
                <a:latin typeface="Calibri" panose="020F0502020204030204" pitchFamily="34" charset="0"/>
                <a:ea typeface="Calibri" panose="020F0502020204030204" pitchFamily="34" charset="0"/>
              </a:rPr>
              <a:t>Limitations: What could done better?</a:t>
            </a:r>
            <a:endParaRPr lang="en-TR" sz="4000">
              <a:solidFill>
                <a:srgbClr val="FFFFFF"/>
              </a:solidFill>
            </a:endParaRPr>
          </a:p>
        </p:txBody>
      </p:sp>
      <p:graphicFrame>
        <p:nvGraphicFramePr>
          <p:cNvPr id="5" name="Content Placeholder 2">
            <a:extLst>
              <a:ext uri="{FF2B5EF4-FFF2-40B4-BE49-F238E27FC236}">
                <a16:creationId xmlns:a16="http://schemas.microsoft.com/office/drawing/2014/main" id="{81964A3E-0A25-AEC7-75E0-EE3F1EE57876}"/>
              </a:ext>
            </a:extLst>
          </p:cNvPr>
          <p:cNvGraphicFramePr>
            <a:graphicFrameLocks noGrp="1"/>
          </p:cNvGraphicFramePr>
          <p:nvPr>
            <p:ph idx="1"/>
            <p:extLst>
              <p:ext uri="{D42A27DB-BD31-4B8C-83A1-F6EECF244321}">
                <p14:modId xmlns:p14="http://schemas.microsoft.com/office/powerpoint/2010/main" val="385914540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9707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FAEC39-7955-FB3E-F585-C4E8BFDD1F7A}"/>
              </a:ext>
            </a:extLst>
          </p:cNvPr>
          <p:cNvSpPr>
            <a:spLocks noGrp="1"/>
          </p:cNvSpPr>
          <p:nvPr>
            <p:ph type="title"/>
          </p:nvPr>
        </p:nvSpPr>
        <p:spPr>
          <a:xfrm>
            <a:off x="586478" y="1683756"/>
            <a:ext cx="3115265" cy="2396359"/>
          </a:xfrm>
        </p:spPr>
        <p:txBody>
          <a:bodyPr anchor="b">
            <a:normAutofit/>
          </a:bodyPr>
          <a:lstStyle/>
          <a:p>
            <a:pPr algn="r"/>
            <a:r>
              <a:rPr lang="en-TR" sz="4000">
                <a:solidFill>
                  <a:srgbClr val="FFFFFF"/>
                </a:solidFill>
              </a:rPr>
              <a:t>Future Work</a:t>
            </a:r>
          </a:p>
        </p:txBody>
      </p:sp>
      <p:graphicFrame>
        <p:nvGraphicFramePr>
          <p:cNvPr id="5" name="Content Placeholder 2">
            <a:extLst>
              <a:ext uri="{FF2B5EF4-FFF2-40B4-BE49-F238E27FC236}">
                <a16:creationId xmlns:a16="http://schemas.microsoft.com/office/drawing/2014/main" id="{5ED54C9E-80DB-30D8-6094-674CF7D28209}"/>
              </a:ext>
            </a:extLst>
          </p:cNvPr>
          <p:cNvGraphicFramePr>
            <a:graphicFrameLocks noGrp="1"/>
          </p:cNvGraphicFramePr>
          <p:nvPr>
            <p:ph idx="1"/>
            <p:extLst>
              <p:ext uri="{D42A27DB-BD31-4B8C-83A1-F6EECF244321}">
                <p14:modId xmlns:p14="http://schemas.microsoft.com/office/powerpoint/2010/main" val="28473636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8848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49DFAB-6DED-62D9-0592-A393E4C692B8}"/>
              </a:ext>
            </a:extLst>
          </p:cNvPr>
          <p:cNvSpPr>
            <a:spLocks noGrp="1"/>
          </p:cNvSpPr>
          <p:nvPr>
            <p:ph type="title"/>
          </p:nvPr>
        </p:nvSpPr>
        <p:spPr>
          <a:xfrm>
            <a:off x="1371597" y="348865"/>
            <a:ext cx="10044023" cy="877729"/>
          </a:xfrm>
        </p:spPr>
        <p:txBody>
          <a:bodyPr anchor="ctr">
            <a:normAutofit/>
          </a:bodyPr>
          <a:lstStyle/>
          <a:p>
            <a:r>
              <a:rPr lang="en-TR" sz="4000" dirty="0">
                <a:solidFill>
                  <a:srgbClr val="FFFFFF"/>
                </a:solidFill>
              </a:rPr>
              <a:t>My Data Set: Through(31 March-20 April)</a:t>
            </a:r>
          </a:p>
        </p:txBody>
      </p:sp>
      <p:graphicFrame>
        <p:nvGraphicFramePr>
          <p:cNvPr id="23" name="Content Placeholder 2">
            <a:extLst>
              <a:ext uri="{FF2B5EF4-FFF2-40B4-BE49-F238E27FC236}">
                <a16:creationId xmlns:a16="http://schemas.microsoft.com/office/drawing/2014/main" id="{09104D89-C71D-90B9-2102-B3F05C6A8ABB}"/>
              </a:ext>
            </a:extLst>
          </p:cNvPr>
          <p:cNvGraphicFramePr>
            <a:graphicFrameLocks noGrp="1"/>
          </p:cNvGraphicFramePr>
          <p:nvPr>
            <p:ph idx="1"/>
            <p:extLst>
              <p:ext uri="{D42A27DB-BD31-4B8C-83A1-F6EECF244321}">
                <p14:modId xmlns:p14="http://schemas.microsoft.com/office/powerpoint/2010/main" val="393218614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6547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1C171-5CB0-F294-EDEB-605430E52CD5}"/>
              </a:ext>
            </a:extLst>
          </p:cNvPr>
          <p:cNvSpPr>
            <a:spLocks noGrp="1"/>
          </p:cNvSpPr>
          <p:nvPr>
            <p:ph type="title"/>
          </p:nvPr>
        </p:nvSpPr>
        <p:spPr>
          <a:xfrm>
            <a:off x="1137033" y="670559"/>
            <a:ext cx="4683321" cy="2148841"/>
          </a:xfrm>
        </p:spPr>
        <p:txBody>
          <a:bodyPr anchor="t">
            <a:normAutofit/>
          </a:bodyPr>
          <a:lstStyle/>
          <a:p>
            <a:r>
              <a:rPr lang="en-TR" sz="4100" dirty="0"/>
              <a:t>Data Collecting Methodes: Phone/Tablet Usages</a:t>
            </a:r>
          </a:p>
        </p:txBody>
      </p:sp>
      <p:pic>
        <p:nvPicPr>
          <p:cNvPr id="1026" name="Picture 2" descr="How to use Screen Time on Mac">
            <a:extLst>
              <a:ext uri="{FF2B5EF4-FFF2-40B4-BE49-F238E27FC236}">
                <a16:creationId xmlns:a16="http://schemas.microsoft.com/office/drawing/2014/main" id="{27747131-FE81-BE38-4084-2B31E6361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735" r="2040" b="-2"/>
          <a:stretch/>
        </p:blipFill>
        <p:spPr bwMode="auto">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E5A2736-5C63-1DD8-45C9-7C2F1A36B402}"/>
              </a:ext>
            </a:extLst>
          </p:cNvPr>
          <p:cNvSpPr>
            <a:spLocks noGrp="1"/>
          </p:cNvSpPr>
          <p:nvPr>
            <p:ph idx="1"/>
          </p:nvPr>
        </p:nvSpPr>
        <p:spPr>
          <a:xfrm>
            <a:off x="6797004" y="670559"/>
            <a:ext cx="4555782" cy="5445076"/>
          </a:xfrm>
        </p:spPr>
        <p:txBody>
          <a:bodyPr anchor="t">
            <a:normAutofit/>
          </a:bodyPr>
          <a:lstStyle/>
          <a:p>
            <a:r>
              <a:rPr lang="en-TR" sz="2000" dirty="0"/>
              <a:t>All phone and tablet app usage data derives from Screen Time function of apple ecosystem</a:t>
            </a:r>
          </a:p>
          <a:p>
            <a:r>
              <a:rPr lang="en-TR" sz="2000" dirty="0"/>
              <a:t>After getting the usage data I created a comma separated value file (.csv) Including date(DD-MM-YYYY),Relative App Usage,Total that days screentime</a:t>
            </a:r>
          </a:p>
        </p:txBody>
      </p:sp>
    </p:spTree>
    <p:extLst>
      <p:ext uri="{BB962C8B-B14F-4D97-AF65-F5344CB8AC3E}">
        <p14:creationId xmlns:p14="http://schemas.microsoft.com/office/powerpoint/2010/main" val="731291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4597B-D128-D84F-0226-A3F4C3400C03}"/>
              </a:ext>
            </a:extLst>
          </p:cNvPr>
          <p:cNvSpPr>
            <a:spLocks noGrp="1"/>
          </p:cNvSpPr>
          <p:nvPr>
            <p:ph type="title"/>
          </p:nvPr>
        </p:nvSpPr>
        <p:spPr>
          <a:xfrm>
            <a:off x="5596501" y="489508"/>
            <a:ext cx="5754896" cy="1667569"/>
          </a:xfrm>
        </p:spPr>
        <p:txBody>
          <a:bodyPr anchor="b">
            <a:normAutofit/>
          </a:bodyPr>
          <a:lstStyle/>
          <a:p>
            <a:r>
              <a:rPr lang="en-TR" sz="4000" dirty="0"/>
              <a:t>Data Collecting Methodes: IMDB Ratings </a:t>
            </a:r>
          </a:p>
        </p:txBody>
      </p:sp>
      <p:pic>
        <p:nvPicPr>
          <p:cNvPr id="2050" name="Picture 2" descr="IMDb: Ratings, Reviews, and Where to ...">
            <a:extLst>
              <a:ext uri="{FF2B5EF4-FFF2-40B4-BE49-F238E27FC236}">
                <a16:creationId xmlns:a16="http://schemas.microsoft.com/office/drawing/2014/main" id="{41397D0C-7053-295E-28F4-47D301789C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1275070"/>
            <a:ext cx="3876165" cy="387616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2127ADE-C503-98A4-9031-DF3AC65C8B07}"/>
              </a:ext>
            </a:extLst>
          </p:cNvPr>
          <p:cNvSpPr>
            <a:spLocks noGrp="1"/>
          </p:cNvSpPr>
          <p:nvPr>
            <p:ph idx="1"/>
          </p:nvPr>
        </p:nvSpPr>
        <p:spPr>
          <a:xfrm>
            <a:off x="5596502" y="2405894"/>
            <a:ext cx="5754896" cy="3197464"/>
          </a:xfrm>
        </p:spPr>
        <p:txBody>
          <a:bodyPr anchor="t">
            <a:normAutofit/>
          </a:bodyPr>
          <a:lstStyle/>
          <a:p>
            <a:r>
              <a:rPr lang="en-TR" sz="2000"/>
              <a:t>IMDB Ratings taken  from my account’s ratings via IMDB’s export as csv function then i manually editted the csv and removed unnecessairy columns a</a:t>
            </a:r>
            <a:r>
              <a:rPr lang="en-US" sz="2000"/>
              <a:t>nd</a:t>
            </a:r>
            <a:r>
              <a:rPr lang="en-TR" sz="2000"/>
              <a:t> sorted for data range</a:t>
            </a:r>
          </a:p>
          <a:p>
            <a:r>
              <a:rPr lang="en-TR" sz="2000"/>
              <a:t>It lists runtime in minutes format and dates in YYYY-MM-DD format</a:t>
            </a:r>
          </a:p>
        </p:txBody>
      </p:sp>
      <p:sp>
        <p:nvSpPr>
          <p:cNvPr id="2062" name="Rectangle 206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577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B2A6E7-A794-BF4D-AC1D-7A5E532BA157}"/>
              </a:ext>
            </a:extLst>
          </p:cNvPr>
          <p:cNvSpPr>
            <a:spLocks noGrp="1"/>
          </p:cNvSpPr>
          <p:nvPr>
            <p:ph type="title"/>
          </p:nvPr>
        </p:nvSpPr>
        <p:spPr>
          <a:xfrm>
            <a:off x="5596501" y="489508"/>
            <a:ext cx="5754896" cy="1667569"/>
          </a:xfrm>
        </p:spPr>
        <p:txBody>
          <a:bodyPr anchor="b">
            <a:normAutofit/>
          </a:bodyPr>
          <a:lstStyle/>
          <a:p>
            <a:r>
              <a:rPr lang="en-TR" sz="4000" dirty="0"/>
              <a:t>Data Collecting Methodes: Steam Playtime</a:t>
            </a:r>
          </a:p>
        </p:txBody>
      </p:sp>
      <p:pic>
        <p:nvPicPr>
          <p:cNvPr id="3076" name="Picture 4" descr="GitHub - JosefNemec/Playnite: Video ...">
            <a:extLst>
              <a:ext uri="{FF2B5EF4-FFF2-40B4-BE49-F238E27FC236}">
                <a16:creationId xmlns:a16="http://schemas.microsoft.com/office/drawing/2014/main" id="{8F4EC19B-0C2C-0D56-BA46-7830AF23CB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68130" y="2244111"/>
            <a:ext cx="3876165" cy="193808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9DAF88B-38EA-820A-E55A-494C708A6D8D}"/>
              </a:ext>
            </a:extLst>
          </p:cNvPr>
          <p:cNvSpPr>
            <a:spLocks noGrp="1"/>
          </p:cNvSpPr>
          <p:nvPr>
            <p:ph idx="1"/>
          </p:nvPr>
        </p:nvSpPr>
        <p:spPr>
          <a:xfrm>
            <a:off x="5596502" y="2405894"/>
            <a:ext cx="5754896" cy="3197464"/>
          </a:xfrm>
        </p:spPr>
        <p:txBody>
          <a:bodyPr anchor="t">
            <a:normAutofit/>
          </a:bodyPr>
          <a:lstStyle/>
          <a:p>
            <a:r>
              <a:rPr lang="en-TR" sz="2000" dirty="0"/>
              <a:t>For, getting steam’s playtime </a:t>
            </a:r>
            <a:r>
              <a:rPr lang="en-US" sz="2000" dirty="0"/>
              <a:t>I</a:t>
            </a:r>
            <a:r>
              <a:rPr lang="en-TR" sz="2000" dirty="0"/>
              <a:t> used a third party software called Playnite. This software allows users to manage steam lib</a:t>
            </a:r>
            <a:r>
              <a:rPr lang="en-US" sz="2000" dirty="0"/>
              <a:t>r</a:t>
            </a:r>
            <a:r>
              <a:rPr lang="en-TR" sz="2000" dirty="0"/>
              <a:t>ary in a org</a:t>
            </a:r>
            <a:r>
              <a:rPr lang="en-US" sz="2000" dirty="0"/>
              <a:t>a</a:t>
            </a:r>
            <a:r>
              <a:rPr lang="en-TR" sz="2000" dirty="0"/>
              <a:t>nized manner and presents a large lists of extensions to track steam playtime by day via using users Steam API.</a:t>
            </a:r>
          </a:p>
          <a:p>
            <a:r>
              <a:rPr lang="en-TR" sz="2000" dirty="0"/>
              <a:t>I only logged single player story driven games gathered from Playnite into comma seperated value file ( csv same format as screen time)</a:t>
            </a:r>
          </a:p>
        </p:txBody>
      </p:sp>
      <p:sp>
        <p:nvSpPr>
          <p:cNvPr id="3083" name="Rectangle 308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985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05" name="Rectangle 410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07" name="Rectangle 4106">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07F4F2-119E-37E3-A88E-CCCDE277DAE6}"/>
              </a:ext>
            </a:extLst>
          </p:cNvPr>
          <p:cNvSpPr>
            <a:spLocks noGrp="1"/>
          </p:cNvSpPr>
          <p:nvPr>
            <p:ph type="title"/>
          </p:nvPr>
        </p:nvSpPr>
        <p:spPr>
          <a:xfrm>
            <a:off x="1115568" y="548640"/>
            <a:ext cx="10168128" cy="1179576"/>
          </a:xfrm>
        </p:spPr>
        <p:txBody>
          <a:bodyPr>
            <a:normAutofit/>
          </a:bodyPr>
          <a:lstStyle/>
          <a:p>
            <a:r>
              <a:rPr lang="en-TR" sz="4000"/>
              <a:t>Data Collecting Methodes: Holiday/Workday</a:t>
            </a:r>
          </a:p>
        </p:txBody>
      </p:sp>
      <p:sp>
        <p:nvSpPr>
          <p:cNvPr id="4109" name="Rectangle 4108">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098" name="Picture 2" descr="Punjab government declares holiday for ...">
            <a:extLst>
              <a:ext uri="{FF2B5EF4-FFF2-40B4-BE49-F238E27FC236}">
                <a16:creationId xmlns:a16="http://schemas.microsoft.com/office/drawing/2014/main" id="{EF2BFDCA-7116-F0BA-0E46-813E513F4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91" r="2009" b="1"/>
          <a:stretch/>
        </p:blipFill>
        <p:spPr bwMode="auto">
          <a:xfrm>
            <a:off x="908304" y="3018116"/>
            <a:ext cx="4352808" cy="261399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07EF831-360A-3982-DB7F-B0C3E5AAB0D3}"/>
              </a:ext>
            </a:extLst>
          </p:cNvPr>
          <p:cNvSpPr>
            <a:spLocks noGrp="1"/>
          </p:cNvSpPr>
          <p:nvPr>
            <p:ph idx="1"/>
          </p:nvPr>
        </p:nvSpPr>
        <p:spPr>
          <a:xfrm>
            <a:off x="7411453" y="2478024"/>
            <a:ext cx="3872243" cy="3694176"/>
          </a:xfrm>
        </p:spPr>
        <p:txBody>
          <a:bodyPr anchor="ctr">
            <a:normAutofit/>
          </a:bodyPr>
          <a:lstStyle/>
          <a:p>
            <a:r>
              <a:rPr lang="en-TR" sz="1800"/>
              <a:t>I created a comma seperated value file for each day entries</a:t>
            </a:r>
          </a:p>
          <a:p>
            <a:r>
              <a:rPr lang="en-TR" sz="1800"/>
              <a:t>Holiday column 1 for holidays 0 for Workdays</a:t>
            </a:r>
          </a:p>
          <a:p>
            <a:r>
              <a:rPr lang="en-TR" sz="1800"/>
              <a:t>Official Holidays and Saturday Sunday Monday and Wednesday logged as holidays</a:t>
            </a:r>
          </a:p>
        </p:txBody>
      </p:sp>
    </p:spTree>
    <p:extLst>
      <p:ext uri="{BB962C8B-B14F-4D97-AF65-F5344CB8AC3E}">
        <p14:creationId xmlns:p14="http://schemas.microsoft.com/office/powerpoint/2010/main" val="230499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0290AC-8D11-5094-ED6A-1472CD2A17B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Combined </a:t>
            </a:r>
            <a:r>
              <a:rPr lang="en-US" sz="3200" kern="1200" dirty="0" err="1">
                <a:solidFill>
                  <a:schemeClr val="bg1"/>
                </a:solidFill>
                <a:latin typeface="+mj-lt"/>
                <a:ea typeface="+mj-ea"/>
                <a:cs typeface="+mj-cs"/>
              </a:rPr>
              <a:t>DataFrame</a:t>
            </a:r>
            <a:r>
              <a:rPr lang="en-US" sz="3200" kern="1200" dirty="0">
                <a:solidFill>
                  <a:schemeClr val="bg1"/>
                </a:solidFill>
                <a:latin typeface="+mj-lt"/>
                <a:ea typeface="+mj-ea"/>
                <a:cs typeface="+mj-cs"/>
              </a:rPr>
              <a:t> :Grouped Bar Chart</a:t>
            </a:r>
          </a:p>
        </p:txBody>
      </p:sp>
      <p:pic>
        <p:nvPicPr>
          <p:cNvPr id="5" name="Content Placeholder 4" descr="A graph of different colored bars&#10;&#10;Description automatically generated">
            <a:extLst>
              <a:ext uri="{FF2B5EF4-FFF2-40B4-BE49-F238E27FC236}">
                <a16:creationId xmlns:a16="http://schemas.microsoft.com/office/drawing/2014/main" id="{DDA3FBA6-30DF-6F88-B209-DE770764A0D4}"/>
              </a:ext>
            </a:extLst>
          </p:cNvPr>
          <p:cNvPicPr>
            <a:picLocks noGrp="1" noChangeAspect="1"/>
          </p:cNvPicPr>
          <p:nvPr>
            <p:ph idx="1"/>
          </p:nvPr>
        </p:nvPicPr>
        <p:blipFill>
          <a:blip r:embed="rId2"/>
          <a:stretch>
            <a:fillRect/>
          </a:stretch>
        </p:blipFill>
        <p:spPr>
          <a:xfrm>
            <a:off x="643467" y="2059360"/>
            <a:ext cx="10905066" cy="3625933"/>
          </a:xfrm>
          <a:prstGeom prst="rect">
            <a:avLst/>
          </a:prstGeom>
        </p:spPr>
      </p:pic>
    </p:spTree>
    <p:extLst>
      <p:ext uri="{BB962C8B-B14F-4D97-AF65-F5344CB8AC3E}">
        <p14:creationId xmlns:p14="http://schemas.microsoft.com/office/powerpoint/2010/main" val="2472173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4257705-D69F-DBF5-0D44-B1C2A5D9CBFD}"/>
              </a:ext>
            </a:extLst>
          </p:cNvPr>
          <p:cNvSpPr>
            <a:spLocks noGrp="1"/>
          </p:cNvSpPr>
          <p:nvPr>
            <p:ph type="title"/>
          </p:nvPr>
        </p:nvSpPr>
        <p:spPr>
          <a:xfrm>
            <a:off x="1137034" y="609597"/>
            <a:ext cx="9392421" cy="1330841"/>
          </a:xfrm>
        </p:spPr>
        <p:txBody>
          <a:bodyPr>
            <a:normAutofit/>
          </a:bodyPr>
          <a:lstStyle/>
          <a:p>
            <a:r>
              <a:rPr lang="en-TR" dirty="0"/>
              <a:t>Hypothesis Testing: Hypothesis 1</a:t>
            </a:r>
          </a:p>
        </p:txBody>
      </p:sp>
      <p:sp>
        <p:nvSpPr>
          <p:cNvPr id="3" name="Content Placeholder 2">
            <a:extLst>
              <a:ext uri="{FF2B5EF4-FFF2-40B4-BE49-F238E27FC236}">
                <a16:creationId xmlns:a16="http://schemas.microsoft.com/office/drawing/2014/main" id="{370282EE-2C84-3B7E-8C92-2B448394CFD5}"/>
              </a:ext>
            </a:extLst>
          </p:cNvPr>
          <p:cNvSpPr>
            <a:spLocks noGrp="1"/>
          </p:cNvSpPr>
          <p:nvPr>
            <p:ph idx="1"/>
          </p:nvPr>
        </p:nvSpPr>
        <p:spPr>
          <a:xfrm>
            <a:off x="1137034" y="2198362"/>
            <a:ext cx="4958966" cy="3917773"/>
          </a:xfrm>
        </p:spPr>
        <p:txBody>
          <a:bodyPr>
            <a:normAutofit/>
          </a:bodyPr>
          <a:lstStyle/>
          <a:p>
            <a:r>
              <a:rPr lang="en-TR" sz="1700" dirty="0"/>
              <a:t>My first hypothesis is for figuring out is there a connection between my social media consumption and quality media consumption </a:t>
            </a:r>
          </a:p>
          <a:p>
            <a:pPr>
              <a:buFont typeface="Arial" panose="020B0604020202020204" pitchFamily="34" charset="0"/>
              <a:buChar char="•"/>
            </a:pPr>
            <a:r>
              <a:rPr lang="en-US" sz="1700" b="1" dirty="0"/>
              <a:t>Null Hypothesis (H₀):</a:t>
            </a:r>
            <a:r>
              <a:rPr lang="en-US" sz="1700" dirty="0"/>
              <a:t> There is no meaningful connection between my Quality Media Consumption and Social media consumption (</a:t>
            </a:r>
            <a:r>
              <a:rPr lang="en-US" sz="1700" b="1" dirty="0"/>
              <a:t>X ₀ = X ₐ</a:t>
            </a:r>
            <a:r>
              <a:rPr lang="en-US" sz="1700" dirty="0"/>
              <a:t>)</a:t>
            </a:r>
          </a:p>
          <a:p>
            <a:pPr>
              <a:buFont typeface="Arial" panose="020B0604020202020204" pitchFamily="34" charset="0"/>
              <a:buChar char="•"/>
            </a:pPr>
            <a:r>
              <a:rPr lang="en-US" sz="1700" b="1" dirty="0"/>
              <a:t>Alternative Hypothesis (Hₐ):</a:t>
            </a:r>
            <a:r>
              <a:rPr lang="en-US" sz="1700" dirty="0"/>
              <a:t> There is a meaningful connection between Quality Media consumption and Social media consumption(</a:t>
            </a:r>
            <a:r>
              <a:rPr lang="en-US" sz="1700" b="1" dirty="0"/>
              <a:t>X ₀ != X ₐ</a:t>
            </a:r>
            <a:r>
              <a:rPr lang="en-US" sz="1700" dirty="0"/>
              <a:t>)</a:t>
            </a:r>
          </a:p>
          <a:p>
            <a:pPr>
              <a:buFont typeface="Arial" panose="020B0604020202020204" pitchFamily="34" charset="0"/>
              <a:buChar char="•"/>
            </a:pPr>
            <a:r>
              <a:rPr lang="en-US" sz="1700" dirty="0"/>
              <a:t>Default significance : </a:t>
            </a:r>
            <a:r>
              <a:rPr lang="el-GR" sz="1700" dirty="0"/>
              <a:t>α </a:t>
            </a:r>
            <a:r>
              <a:rPr lang="tr-TR" sz="1700" dirty="0"/>
              <a:t>=</a:t>
            </a:r>
            <a:r>
              <a:rPr lang="en-US" sz="1700" dirty="0"/>
              <a:t>0.05</a:t>
            </a:r>
          </a:p>
          <a:p>
            <a:pPr>
              <a:buFont typeface="Arial" panose="020B0604020202020204" pitchFamily="34" charset="0"/>
              <a:buChar char="•"/>
            </a:pPr>
            <a:r>
              <a:rPr lang="en-US" sz="1700" dirty="0"/>
              <a:t>For this hypothesis test I will use </a:t>
            </a:r>
            <a:r>
              <a:rPr lang="en-US" sz="1700" dirty="0" err="1"/>
              <a:t>pearson</a:t>
            </a:r>
            <a:r>
              <a:rPr lang="en-US" sz="1700" dirty="0"/>
              <a:t> correlation and randomization test</a:t>
            </a:r>
          </a:p>
        </p:txBody>
      </p:sp>
      <p:pic>
        <p:nvPicPr>
          <p:cNvPr id="5" name="Picture 4" descr="A diagram of several different colored squares&#10;&#10;Description automatically generated with medium confidence">
            <a:extLst>
              <a:ext uri="{FF2B5EF4-FFF2-40B4-BE49-F238E27FC236}">
                <a16:creationId xmlns:a16="http://schemas.microsoft.com/office/drawing/2014/main" id="{5B41C630-321F-B586-B8D9-274FF4F96CC2}"/>
              </a:ext>
            </a:extLst>
          </p:cNvPr>
          <p:cNvPicPr>
            <a:picLocks noChangeAspect="1"/>
          </p:cNvPicPr>
          <p:nvPr/>
        </p:nvPicPr>
        <p:blipFill>
          <a:blip r:embed="rId2"/>
          <a:stretch>
            <a:fillRect/>
          </a:stretch>
        </p:blipFill>
        <p:spPr>
          <a:xfrm>
            <a:off x="5969877" y="1927067"/>
            <a:ext cx="6222122" cy="4351981"/>
          </a:xfrm>
          <a:prstGeom prst="rect">
            <a:avLst/>
          </a:prstGeom>
        </p:spPr>
      </p:pic>
      <p:sp>
        <p:nvSpPr>
          <p:cNvPr id="25" name="Freeform: Shape 2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7BDA650B-E918-C1E0-6241-69CBD4720601}"/>
              </a:ext>
            </a:extLst>
          </p:cNvPr>
          <p:cNvSpPr txBox="1"/>
          <p:nvPr/>
        </p:nvSpPr>
        <p:spPr>
          <a:xfrm>
            <a:off x="7325800" y="1799858"/>
            <a:ext cx="1565610" cy="400110"/>
          </a:xfrm>
          <a:prstGeom prst="rect">
            <a:avLst/>
          </a:prstGeom>
          <a:noFill/>
        </p:spPr>
        <p:txBody>
          <a:bodyPr wrap="square" rtlCol="0">
            <a:spAutoFit/>
          </a:bodyPr>
          <a:lstStyle/>
          <a:p>
            <a:r>
              <a:rPr lang="en-TR" sz="1000" dirty="0"/>
              <a:t>Total Hours of two types of media consumption</a:t>
            </a:r>
          </a:p>
        </p:txBody>
      </p:sp>
    </p:spTree>
    <p:extLst>
      <p:ext uri="{BB962C8B-B14F-4D97-AF65-F5344CB8AC3E}">
        <p14:creationId xmlns:p14="http://schemas.microsoft.com/office/powerpoint/2010/main" val="1999244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1732</TotalTime>
  <Words>1239</Words>
  <Application>Microsoft Macintosh PowerPoint</Application>
  <PresentationFormat>Widescreen</PresentationFormat>
  <Paragraphs>99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Calibri</vt:lpstr>
      <vt:lpstr>Menlo</vt:lpstr>
      <vt:lpstr>Office Theme</vt:lpstr>
      <vt:lpstr>DSA210 Project Presentation</vt:lpstr>
      <vt:lpstr>Motivation</vt:lpstr>
      <vt:lpstr>My Data Set: Through(31 March-20 April)</vt:lpstr>
      <vt:lpstr>Data Collecting Methodes: Phone/Tablet Usages</vt:lpstr>
      <vt:lpstr>Data Collecting Methodes: IMDB Ratings </vt:lpstr>
      <vt:lpstr>Data Collecting Methodes: Steam Playtime</vt:lpstr>
      <vt:lpstr>Data Collecting Methodes: Holiday/Workday</vt:lpstr>
      <vt:lpstr>Combined DataFrame :Grouped Bar Chart</vt:lpstr>
      <vt:lpstr>Hypothesis Testing: Hypothesis 1</vt:lpstr>
      <vt:lpstr>Hypothesis Testing: Hypothesis 1 Results</vt:lpstr>
      <vt:lpstr>Hypothesis Testing: Hypothesis 2</vt:lpstr>
      <vt:lpstr>Hypothesis Testing: Hypothesis 2 Results</vt:lpstr>
      <vt:lpstr>Hypothesis Testing: Hypothesis 3</vt:lpstr>
      <vt:lpstr>Hypothesis Testing: Hypothesis 3 Results</vt:lpstr>
      <vt:lpstr>Hypothesis Testing: Hypothesis 4</vt:lpstr>
      <vt:lpstr>Hypothesis Testing: Hypothesis 4 Results</vt:lpstr>
      <vt:lpstr>Hypothesis Testing: Overall Conclusion Summery</vt:lpstr>
      <vt:lpstr>ML Methods application</vt:lpstr>
      <vt:lpstr>ML: Features</vt:lpstr>
      <vt:lpstr>ML: Method KNN</vt:lpstr>
      <vt:lpstr>ML: Method Random Forest </vt:lpstr>
      <vt:lpstr>ML: Method interperation</vt:lpstr>
      <vt:lpstr>ML: Linear Regression Visualization</vt:lpstr>
      <vt:lpstr>ML: Random Forest</vt:lpstr>
      <vt:lpstr>Limitations: What could done better?</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Ege Büyükacaroğlu</dc:creator>
  <cp:lastModifiedBy>Ege Büyükacaroğlu</cp:lastModifiedBy>
  <cp:revision>9</cp:revision>
  <dcterms:created xsi:type="dcterms:W3CDTF">2025-04-25T10:48:54Z</dcterms:created>
  <dcterms:modified xsi:type="dcterms:W3CDTF">2025-05-29T15:06:31Z</dcterms:modified>
</cp:coreProperties>
</file>