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57" r:id="rId5"/>
    <p:sldId id="259" r:id="rId6"/>
    <p:sldId id="260" r:id="rId7"/>
    <p:sldId id="258" r:id="rId8"/>
    <p:sldId id="261" r:id="rId9"/>
    <p:sldId id="262" r:id="rId10"/>
    <p:sldId id="264" r:id="rId11"/>
    <p:sldId id="265" r:id="rId12"/>
    <p:sldId id="266" r:id="rId13"/>
    <p:sldId id="268" r:id="rId14"/>
    <p:sldId id="267" r:id="rId15"/>
    <p:sldId id="269" r:id="rId16"/>
    <p:sldId id="270" r:id="rId17"/>
    <p:sldId id="271" r:id="rId18"/>
    <p:sldId id="272" r:id="rId19"/>
    <p:sldId id="273" r:id="rId20"/>
    <p:sldId id="274"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userDrawn="1">
          <p15:clr>
            <a:srgbClr val="A4A3A4"/>
          </p15:clr>
        </p15:guide>
        <p15:guide id="2" pos="37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76"/>
        <p:guide pos="376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65.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image" Target="../media/image9.png"/><Relationship Id="rId7" Type="http://schemas.openxmlformats.org/officeDocument/2006/relationships/tags" Target="../tags/tag121.xml"/><Relationship Id="rId6" Type="http://schemas.openxmlformats.org/officeDocument/2006/relationships/image" Target="../media/image8.png"/><Relationship Id="rId5" Type="http://schemas.openxmlformats.org/officeDocument/2006/relationships/tags" Target="../tags/tag120.xml"/><Relationship Id="rId4" Type="http://schemas.openxmlformats.org/officeDocument/2006/relationships/image" Target="../media/image6.png"/><Relationship Id="rId3" Type="http://schemas.openxmlformats.org/officeDocument/2006/relationships/tags" Target="../tags/tag119.xml"/><Relationship Id="rId2" Type="http://schemas.openxmlformats.org/officeDocument/2006/relationships/tags" Target="../tags/tag118.xml"/><Relationship Id="rId12" Type="http://schemas.openxmlformats.org/officeDocument/2006/relationships/slideLayout" Target="../slideLayouts/slideLayout2.xml"/><Relationship Id="rId11" Type="http://schemas.openxmlformats.org/officeDocument/2006/relationships/tags" Target="../tags/tag123.xml"/><Relationship Id="rId10" Type="http://schemas.openxmlformats.org/officeDocument/2006/relationships/image" Target="../media/image11.png"/><Relationship Id="rId1" Type="http://schemas.openxmlformats.org/officeDocument/2006/relationships/tags" Target="../tags/tag11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28.xml"/><Relationship Id="rId6" Type="http://schemas.openxmlformats.org/officeDocument/2006/relationships/image" Target="../media/image13.png"/><Relationship Id="rId5" Type="http://schemas.openxmlformats.org/officeDocument/2006/relationships/tags" Target="../tags/tag127.xml"/><Relationship Id="rId4" Type="http://schemas.openxmlformats.org/officeDocument/2006/relationships/image" Target="../media/image12.png"/><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image" Target="../media/image14.png"/><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image" Target="../media/image15.png"/><Relationship Id="rId1" Type="http://schemas.openxmlformats.org/officeDocument/2006/relationships/tags" Target="../tags/tag134.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1.xml"/><Relationship Id="rId4" Type="http://schemas.openxmlformats.org/officeDocument/2006/relationships/image" Target="../media/image16.png"/><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46.xml"/><Relationship Id="rId6" Type="http://schemas.openxmlformats.org/officeDocument/2006/relationships/image" Target="../media/image18.png"/><Relationship Id="rId5" Type="http://schemas.openxmlformats.org/officeDocument/2006/relationships/tags" Target="../tags/tag145.xml"/><Relationship Id="rId4" Type="http://schemas.openxmlformats.org/officeDocument/2006/relationships/image" Target="../media/image17.png"/><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0.xml"/><Relationship Id="rId4" Type="http://schemas.openxmlformats.org/officeDocument/2006/relationships/image" Target="../media/image19.png"/><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56.xml"/><Relationship Id="rId7" Type="http://schemas.openxmlformats.org/officeDocument/2006/relationships/image" Target="../media/image21.png"/><Relationship Id="rId6" Type="http://schemas.openxmlformats.org/officeDocument/2006/relationships/tags" Target="../tags/tag155.xml"/><Relationship Id="rId5" Type="http://schemas.openxmlformats.org/officeDocument/2006/relationships/image" Target="../media/image20.png"/><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61.xml"/><Relationship Id="rId6" Type="http://schemas.openxmlformats.org/officeDocument/2006/relationships/image" Target="../media/image23.png"/><Relationship Id="rId5" Type="http://schemas.openxmlformats.org/officeDocument/2006/relationships/tags" Target="../tags/tag160.xml"/><Relationship Id="rId4" Type="http://schemas.openxmlformats.org/officeDocument/2006/relationships/image" Target="../media/image22.png"/><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4.xml"/><Relationship Id="rId4" Type="http://schemas.openxmlformats.org/officeDocument/2006/relationships/image" Target="../media/image25.svg"/><Relationship Id="rId3" Type="http://schemas.openxmlformats.org/officeDocument/2006/relationships/image" Target="../media/image24.png"/><Relationship Id="rId2" Type="http://schemas.openxmlformats.org/officeDocument/2006/relationships/tags" Target="../tags/tag163.xml"/><Relationship Id="rId1" Type="http://schemas.openxmlformats.org/officeDocument/2006/relationships/tags" Target="../tags/tag16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image" Target="../media/image1.png"/><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image" Target="../media/image2.pn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image" Target="../media/image2.png"/><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6.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88.xml"/><Relationship Id="rId2" Type="http://schemas.openxmlformats.org/officeDocument/2006/relationships/tags" Target="../tags/tag87.xml"/><Relationship Id="rId14" Type="http://schemas.openxmlformats.org/officeDocument/2006/relationships/slideLayout" Target="../slideLayouts/slideLayout2.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6.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image" Target="../media/image5.pn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05.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9.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9.png"/><Relationship Id="rId7" Type="http://schemas.openxmlformats.org/officeDocument/2006/relationships/tags" Target="../tags/tag110.xml"/><Relationship Id="rId6" Type="http://schemas.openxmlformats.org/officeDocument/2006/relationships/image" Target="../media/image8.png"/><Relationship Id="rId5" Type="http://schemas.openxmlformats.org/officeDocument/2006/relationships/tags" Target="../tags/tag109.xml"/><Relationship Id="rId4" Type="http://schemas.openxmlformats.org/officeDocument/2006/relationships/image" Target="../media/image6.png"/><Relationship Id="rId3" Type="http://schemas.openxmlformats.org/officeDocument/2006/relationships/tags" Target="../tags/tag108.xml"/><Relationship Id="rId2" Type="http://schemas.openxmlformats.org/officeDocument/2006/relationships/tags" Target="../tags/tag107.xml"/><Relationship Id="rId17" Type="http://schemas.openxmlformats.org/officeDocument/2006/relationships/slideLayout" Target="../slideLayouts/slideLayout2.xml"/><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image" Target="../media/image10.png"/><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tags" Target="../tags/tag10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br>
              <a:rPr lang="en-US" altLang="zh-CN" sz="2800"/>
            </a:br>
            <a:r>
              <a:rPr lang="en-US" altLang="zh-CN" sz="2800"/>
              <a:t>Function Vectors in Large Language Models</a:t>
            </a:r>
            <a:br>
              <a:rPr lang="en-US" altLang="zh-CN" sz="2800"/>
            </a:br>
            <a:endParaRPr lang="en-US" altLang="zh-CN" sz="2800"/>
          </a:p>
        </p:txBody>
      </p:sp>
      <p:sp>
        <p:nvSpPr>
          <p:cNvPr id="3" name="副标题 2"/>
          <p:cNvSpPr>
            <a:spLocks noGrp="1"/>
          </p:cNvSpPr>
          <p:nvPr>
            <p:ph type="subTitle" idx="1"/>
            <p:custDataLst>
              <p:tags r:id="rId2"/>
            </p:custDataLst>
          </p:nvPr>
        </p:nvSpPr>
        <p:spPr/>
        <p:txBody>
          <a:bodyPr/>
          <a:p>
            <a:r>
              <a:rPr lang="en-US" altLang="zh-CN"/>
              <a:t>2023.12.21</a:t>
            </a:r>
            <a:endParaRPr lang="en-US" altLang="zh-CN"/>
          </a:p>
        </p:txBody>
      </p:sp>
      <p:cxnSp>
        <p:nvCxnSpPr>
          <p:cNvPr id="4" name="直接连接符 3"/>
          <p:cNvCxnSpPr/>
          <p:nvPr/>
        </p:nvCxnSpPr>
        <p:spPr>
          <a:xfrm>
            <a:off x="1343660" y="3225800"/>
            <a:ext cx="9418320" cy="0"/>
          </a:xfrm>
          <a:prstGeom prst="line">
            <a:avLst/>
          </a:prstGeom>
          <a:ln>
            <a:solidFill>
              <a:schemeClr val="tx1">
                <a:lumMod val="50000"/>
                <a:lumOff val="50000"/>
              </a:schemeClr>
            </a:solidFill>
          </a:ln>
        </p:spPr>
        <p:style>
          <a:lnRef idx="2">
            <a:schemeClr val="accent1"/>
          </a:lnRef>
          <a:fillRef idx="0">
            <a:srgbClr val="FFFFFF"/>
          </a:fillRef>
          <a:effectRef idx="0">
            <a:srgbClr val="FFFFFF"/>
          </a:effectRef>
          <a:fontRef idx="minor">
            <a:schemeClr val="tx1"/>
          </a:fontRef>
        </p:style>
      </p:cxn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3248025" cy="705485"/>
          </a:xfrm>
        </p:spPr>
        <p:txBody>
          <a:bodyPr>
            <a:normAutofit/>
          </a:bodyPr>
          <a:p>
            <a:r>
              <a:rPr lang="zh-CN" altLang="en-US"/>
              <a:t>第二</a:t>
            </a:r>
            <a:r>
              <a:rPr lang="zh-CN" altLang="en-US"/>
              <a:t>阶段实验</a:t>
            </a:r>
            <a:endParaRPr lang="zh-CN" altLang="en-US"/>
          </a:p>
        </p:txBody>
      </p:sp>
      <p:sp>
        <p:nvSpPr>
          <p:cNvPr id="3" name="内容占位符 2"/>
          <p:cNvSpPr>
            <a:spLocks noGrp="1"/>
          </p:cNvSpPr>
          <p:nvPr>
            <p:ph idx="1"/>
          </p:nvPr>
        </p:nvSpPr>
        <p:spPr>
          <a:xfrm>
            <a:off x="608330" y="1490345"/>
            <a:ext cx="10968990" cy="1235710"/>
          </a:xfrm>
        </p:spPr>
        <p:txBody>
          <a:bodyPr>
            <a:normAutofit/>
          </a:bodyPr>
          <a:p>
            <a:pPr>
              <a:lnSpc>
                <a:spcPct val="150000"/>
              </a:lnSpc>
            </a:pPr>
            <a:r>
              <a:rPr lang="zh-CN" altLang="en-US"/>
              <a:t>作者选定了定量分析中间层变量提取</a:t>
            </a:r>
            <a:r>
              <a:rPr lang="zh-CN" altLang="en-US"/>
              <a:t>位置为：注意力头；</a:t>
            </a:r>
            <a:endParaRPr lang="zh-CN" altLang="en-US"/>
          </a:p>
          <a:p>
            <a:pPr>
              <a:lnSpc>
                <a:spcPct val="150000"/>
              </a:lnSpc>
            </a:pPr>
            <a:r>
              <a:rPr lang="zh-CN" altLang="en-US"/>
              <a:t>作者提出的理由：在</a:t>
            </a:r>
            <a:r>
              <a:rPr lang="en-US" altLang="zh-CN"/>
              <a:t>few-shot</a:t>
            </a:r>
            <a:r>
              <a:rPr lang="zh-CN" altLang="en-US"/>
              <a:t>任务中，只有注意力模块能够从示例中编码任务</a:t>
            </a:r>
            <a:r>
              <a:rPr lang="zh-CN" altLang="en-US"/>
              <a:t>信息</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a:blip r:embed="rId4"/>
          <a:stretch>
            <a:fillRect/>
          </a:stretch>
        </p:blipFill>
        <p:spPr>
          <a:xfrm>
            <a:off x="1385570" y="2902585"/>
            <a:ext cx="2654300" cy="807720"/>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759460" y="3981450"/>
            <a:ext cx="4846955" cy="438150"/>
          </a:xfrm>
          <a:prstGeom prst="rect">
            <a:avLst/>
          </a:prstGeom>
        </p:spPr>
      </p:pic>
      <p:pic>
        <p:nvPicPr>
          <p:cNvPr id="13" name="图片 12"/>
          <p:cNvPicPr>
            <a:picLocks noChangeAspect="1"/>
          </p:cNvPicPr>
          <p:nvPr>
            <p:custDataLst>
              <p:tags r:id="rId7"/>
            </p:custDataLst>
          </p:nvPr>
        </p:nvPicPr>
        <p:blipFill>
          <a:blip r:embed="rId8"/>
          <a:stretch>
            <a:fillRect/>
          </a:stretch>
        </p:blipFill>
        <p:spPr>
          <a:xfrm>
            <a:off x="978535" y="5004435"/>
            <a:ext cx="4410075" cy="781050"/>
          </a:xfrm>
          <a:prstGeom prst="rect">
            <a:avLst/>
          </a:prstGeom>
        </p:spPr>
      </p:pic>
      <p:sp>
        <p:nvSpPr>
          <p:cNvPr id="16" name="文本框 15"/>
          <p:cNvSpPr txBox="1"/>
          <p:nvPr/>
        </p:nvSpPr>
        <p:spPr>
          <a:xfrm>
            <a:off x="900430" y="6108065"/>
            <a:ext cx="10081260" cy="368300"/>
          </a:xfrm>
          <a:prstGeom prst="rect">
            <a:avLst/>
          </a:prstGeom>
          <a:noFill/>
        </p:spPr>
        <p:txBody>
          <a:bodyPr wrap="square" rtlCol="0">
            <a:spAutoFit/>
          </a:bodyPr>
          <a:p>
            <a:pPr algn="ctr"/>
            <a:r>
              <a:rPr lang="zh-CN" altLang="en-US" b="1" u="sng"/>
              <a:t>利用</a:t>
            </a:r>
            <a:r>
              <a:rPr lang="en-US" altLang="zh-CN" b="1" u="sng"/>
              <a:t>AIE</a:t>
            </a:r>
            <a:r>
              <a:rPr lang="zh-CN" altLang="en-US" b="1" u="sng"/>
              <a:t>，作者开始筛选</a:t>
            </a:r>
            <a:r>
              <a:rPr lang="zh-CN" altLang="en-US" b="1" u="sng"/>
              <a:t>那些较为重要的注意力头</a:t>
            </a:r>
            <a:endParaRPr lang="zh-CN" altLang="en-US" b="1" u="sng"/>
          </a:p>
        </p:txBody>
      </p:sp>
      <p:pic>
        <p:nvPicPr>
          <p:cNvPr id="7" name="图片 6"/>
          <p:cNvPicPr>
            <a:picLocks noChangeAspect="1"/>
          </p:cNvPicPr>
          <p:nvPr>
            <p:custDataLst>
              <p:tags r:id="rId9"/>
            </p:custDataLst>
          </p:nvPr>
        </p:nvPicPr>
        <p:blipFill>
          <a:blip r:embed="rId10"/>
          <a:stretch>
            <a:fillRect/>
          </a:stretch>
        </p:blipFill>
        <p:spPr>
          <a:xfrm>
            <a:off x="6172200" y="2729230"/>
            <a:ext cx="5105400" cy="3018155"/>
          </a:xfrm>
          <a:prstGeom prst="rect">
            <a:avLst/>
          </a:prstGeom>
        </p:spPr>
      </p:pic>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3248025" cy="705485"/>
          </a:xfrm>
        </p:spPr>
        <p:txBody>
          <a:bodyPr>
            <a:normAutofit/>
          </a:bodyPr>
          <a:p>
            <a:r>
              <a:rPr lang="zh-CN" altLang="en-US"/>
              <a:t>第二</a:t>
            </a:r>
            <a:r>
              <a:rPr lang="zh-CN" altLang="en-US"/>
              <a:t>阶段实验</a:t>
            </a:r>
            <a:endParaRPr lang="zh-CN" altLang="en-US"/>
          </a:p>
        </p:txBody>
      </p:sp>
      <p:sp>
        <p:nvSpPr>
          <p:cNvPr id="3" name="内容占位符 2"/>
          <p:cNvSpPr>
            <a:spLocks noGrp="1"/>
          </p:cNvSpPr>
          <p:nvPr>
            <p:ph idx="1"/>
          </p:nvPr>
        </p:nvSpPr>
        <p:spPr>
          <a:xfrm>
            <a:off x="608330" y="1490345"/>
            <a:ext cx="10968990" cy="2811145"/>
          </a:xfrm>
        </p:spPr>
        <p:txBody>
          <a:bodyPr>
            <a:normAutofit/>
          </a:bodyPr>
          <a:p>
            <a:pPr>
              <a:lnSpc>
                <a:spcPct val="150000"/>
              </a:lnSpc>
            </a:pPr>
            <a:r>
              <a:rPr lang="zh-CN" altLang="en-US"/>
              <a:t>依据重要性排序，作者选择了那些关键的注意力头，在获取任务向量时只考虑这些</a:t>
            </a:r>
            <a:r>
              <a:rPr lang="zh-CN" altLang="en-US"/>
              <a:t>头：</a:t>
            </a:r>
            <a:endParaRPr lang="zh-CN" altLang="en-US"/>
          </a:p>
          <a:p>
            <a:pPr>
              <a:lnSpc>
                <a:spcPct val="150000"/>
              </a:lnSpc>
            </a:pPr>
            <a:r>
              <a:rPr lang="zh-CN" altLang="en-US"/>
              <a:t>对于单个任务，这些头的输出直接做平均，无论层</a:t>
            </a:r>
            <a:r>
              <a:rPr lang="zh-CN" altLang="en-US"/>
              <a:t>位置</a:t>
            </a:r>
            <a:endParaRPr lang="zh-CN" altLang="en-US"/>
          </a:p>
          <a:p>
            <a:pPr>
              <a:lnSpc>
                <a:spcPct val="150000"/>
              </a:lnSpc>
            </a:pPr>
            <a:endParaRPr lang="zh-CN" altLang="en-US"/>
          </a:p>
          <a:p>
            <a:pPr>
              <a:lnSpc>
                <a:spcPct val="150000"/>
              </a:lnSpc>
            </a:pPr>
            <a:endParaRPr lang="zh-CN" altLang="en-US"/>
          </a:p>
          <a:p>
            <a:pPr>
              <a:lnSpc>
                <a:spcPct val="150000"/>
              </a:lnSpc>
            </a:pPr>
            <a:r>
              <a:rPr lang="zh-CN" altLang="en-US"/>
              <a:t>作者选择了六个相对简单的任务进行实验，验证任务向量的</a:t>
            </a:r>
            <a:r>
              <a:rPr lang="zh-CN" altLang="en-US"/>
              <a:t>有效性：</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8" name="图片 7"/>
          <p:cNvPicPr>
            <a:picLocks noChangeAspect="1"/>
          </p:cNvPicPr>
          <p:nvPr>
            <p:custDataLst>
              <p:tags r:id="rId3"/>
            </p:custDataLst>
          </p:nvPr>
        </p:nvPicPr>
        <p:blipFill>
          <a:blip r:embed="rId4"/>
          <a:stretch>
            <a:fillRect/>
          </a:stretch>
        </p:blipFill>
        <p:spPr>
          <a:xfrm>
            <a:off x="5153025" y="2657475"/>
            <a:ext cx="1878965" cy="838835"/>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1072515" y="4352925"/>
            <a:ext cx="9900285" cy="2190115"/>
          </a:xfrm>
          <a:prstGeom prst="rect">
            <a:avLst/>
          </a:prstGeom>
        </p:spPr>
      </p:pic>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4759960" cy="705485"/>
          </a:xfrm>
        </p:spPr>
        <p:txBody>
          <a:bodyPr>
            <a:normAutofit/>
          </a:bodyPr>
          <a:p>
            <a:r>
              <a:rPr lang="zh-CN" altLang="en-US"/>
              <a:t>第二阶段实验</a:t>
            </a:r>
            <a:r>
              <a:rPr lang="zh-CN" altLang="en-US"/>
              <a:t>结果</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内容占位符 2"/>
          <p:cNvSpPr/>
          <p:nvPr>
            <p:ph idx="1"/>
          </p:nvPr>
        </p:nvSpPr>
        <p:spPr>
          <a:xfrm>
            <a:off x="608330" y="1490345"/>
            <a:ext cx="10968990" cy="570230"/>
          </a:xfrm>
        </p:spPr>
        <p:txBody>
          <a:bodyPr/>
          <a:p>
            <a:r>
              <a:rPr lang="zh-CN" altLang="en-US"/>
              <a:t>作者测试了这些任务上的</a:t>
            </a:r>
            <a:r>
              <a:rPr lang="en-US" altLang="zh-CN"/>
              <a:t>FV</a:t>
            </a:r>
            <a:r>
              <a:rPr lang="zh-CN" altLang="en-US"/>
              <a:t>性能：</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1597025" y="2112010"/>
            <a:ext cx="8991600" cy="3905250"/>
          </a:xfrm>
          <a:prstGeom prst="rect">
            <a:avLst/>
          </a:prstGeom>
        </p:spPr>
      </p:pic>
      <p:sp>
        <p:nvSpPr>
          <p:cNvPr id="10" name="文本框 9"/>
          <p:cNvSpPr txBox="1"/>
          <p:nvPr>
            <p:custDataLst>
              <p:tags r:id="rId5"/>
            </p:custDataLst>
          </p:nvPr>
        </p:nvSpPr>
        <p:spPr>
          <a:xfrm>
            <a:off x="2529840" y="6105525"/>
            <a:ext cx="7581265" cy="368300"/>
          </a:xfrm>
          <a:prstGeom prst="rect">
            <a:avLst/>
          </a:prstGeom>
          <a:noFill/>
        </p:spPr>
        <p:txBody>
          <a:bodyPr wrap="square" rtlCol="0">
            <a:spAutoFit/>
          </a:bodyPr>
          <a:p>
            <a:pPr algn="ctr"/>
            <a:r>
              <a:rPr lang="zh-CN" altLang="en-US"/>
              <a:t>作者：</a:t>
            </a:r>
            <a:r>
              <a:rPr lang="en-US" altLang="zh-CN"/>
              <a:t> </a:t>
            </a:r>
            <a:r>
              <a:rPr lang="en-US" altLang="zh-CN" b="1" u="sng"/>
              <a:t>FV</a:t>
            </a:r>
            <a:r>
              <a:rPr lang="zh-CN" altLang="en-US" b="1" u="sng"/>
              <a:t>能够有效辅助</a:t>
            </a:r>
            <a:r>
              <a:rPr lang="en-US" altLang="zh-CN" b="1" u="sng"/>
              <a:t>zero-shot</a:t>
            </a:r>
            <a:r>
              <a:rPr lang="zh-CN" altLang="en-US" b="1" u="sng"/>
              <a:t>任务的</a:t>
            </a:r>
            <a:r>
              <a:rPr lang="zh-CN" altLang="en-US" b="1" u="sng"/>
              <a:t>进行</a:t>
            </a:r>
            <a:endParaRPr lang="zh-CN" altLang="en-US" b="1" u="sng"/>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4759960" cy="705485"/>
          </a:xfrm>
        </p:spPr>
        <p:txBody>
          <a:bodyPr>
            <a:normAutofit/>
          </a:bodyPr>
          <a:p>
            <a:r>
              <a:rPr lang="zh-CN" altLang="en-US"/>
              <a:t>第二阶段实验</a:t>
            </a:r>
            <a:r>
              <a:rPr lang="zh-CN" altLang="en-US"/>
              <a:t>结果</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209040" y="1654175"/>
            <a:ext cx="9171940" cy="4293870"/>
          </a:xfrm>
          <a:prstGeom prst="rect">
            <a:avLst/>
          </a:prstGeom>
        </p:spPr>
      </p:pic>
      <p:sp>
        <p:nvSpPr>
          <p:cNvPr id="5" name="矩形 4"/>
          <p:cNvSpPr/>
          <p:nvPr>
            <p:custDataLst>
              <p:tags r:id="rId3"/>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4"/>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529840" y="6105525"/>
            <a:ext cx="7581265" cy="368300"/>
          </a:xfrm>
          <a:prstGeom prst="rect">
            <a:avLst/>
          </a:prstGeom>
          <a:noFill/>
        </p:spPr>
        <p:txBody>
          <a:bodyPr wrap="square" rtlCol="0">
            <a:spAutoFit/>
          </a:bodyPr>
          <a:p>
            <a:r>
              <a:rPr lang="zh-CN" altLang="en-US"/>
              <a:t>作者：</a:t>
            </a:r>
            <a:r>
              <a:rPr lang="en-US" altLang="zh-CN"/>
              <a:t> </a:t>
            </a:r>
            <a:r>
              <a:rPr lang="zh-CN" altLang="en-US" b="1" u="sng"/>
              <a:t>在中部靠前的层中添加任务向量能够有效推动模型进行相应的任务</a:t>
            </a:r>
            <a:endParaRPr lang="zh-CN" altLang="en-US" b="1" u="sng"/>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4759960" cy="705485"/>
          </a:xfrm>
        </p:spPr>
        <p:txBody>
          <a:bodyPr>
            <a:normAutofit/>
          </a:bodyPr>
          <a:p>
            <a:r>
              <a:rPr lang="zh-CN" altLang="en-US"/>
              <a:t>发现</a:t>
            </a:r>
            <a:r>
              <a:rPr lang="en-US" altLang="zh-CN"/>
              <a:t>——</a:t>
            </a:r>
            <a:r>
              <a:rPr lang="zh-CN" altLang="en-US"/>
              <a:t>任务</a:t>
            </a:r>
            <a:r>
              <a:rPr lang="zh-CN" altLang="en-US"/>
              <a:t>语义</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529840" y="5407025"/>
            <a:ext cx="7581265" cy="368300"/>
          </a:xfrm>
          <a:prstGeom prst="rect">
            <a:avLst/>
          </a:prstGeom>
          <a:noFill/>
        </p:spPr>
        <p:txBody>
          <a:bodyPr wrap="square" rtlCol="0">
            <a:spAutoFit/>
          </a:bodyPr>
          <a:p>
            <a:pPr algn="ctr"/>
            <a:r>
              <a:rPr lang="zh-CN" altLang="en-US"/>
              <a:t>作者：</a:t>
            </a:r>
            <a:r>
              <a:rPr lang="en-US" altLang="zh-CN"/>
              <a:t> </a:t>
            </a:r>
            <a:r>
              <a:rPr lang="zh-CN" altLang="en-US" b="1" u="sng"/>
              <a:t>将任务向量解码后观察词表分布上排名靠前的</a:t>
            </a:r>
            <a:r>
              <a:rPr lang="zh-CN" altLang="en-US" b="1" u="sng"/>
              <a:t>词汇</a:t>
            </a:r>
            <a:endParaRPr lang="zh-CN" altLang="en-US" b="1" u="sng"/>
          </a:p>
        </p:txBody>
      </p:sp>
      <p:pic>
        <p:nvPicPr>
          <p:cNvPr id="7" name="内容占位符 6"/>
          <p:cNvPicPr>
            <a:picLocks noChangeAspect="1"/>
          </p:cNvPicPr>
          <p:nvPr>
            <p:ph idx="1"/>
            <p:custDataLst>
              <p:tags r:id="rId3"/>
            </p:custDataLst>
          </p:nvPr>
        </p:nvPicPr>
        <p:blipFill>
          <a:blip r:embed="rId4"/>
          <a:stretch>
            <a:fillRect/>
          </a:stretch>
        </p:blipFill>
        <p:spPr>
          <a:xfrm>
            <a:off x="608330" y="2343150"/>
            <a:ext cx="10906125" cy="2733675"/>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4759960" cy="705485"/>
          </a:xfrm>
        </p:spPr>
        <p:txBody>
          <a:bodyPr>
            <a:normAutofit/>
          </a:bodyPr>
          <a:p>
            <a:r>
              <a:rPr lang="zh-CN" altLang="en-US"/>
              <a:t>发现</a:t>
            </a:r>
            <a:r>
              <a:rPr lang="en-US" altLang="zh-CN"/>
              <a:t>——</a:t>
            </a:r>
            <a:r>
              <a:rPr lang="zh-CN" altLang="en-US"/>
              <a:t>逻辑</a:t>
            </a:r>
            <a:r>
              <a:rPr lang="zh-CN" altLang="en-US"/>
              <a:t>运算</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a:blip r:embed="rId4"/>
          <a:stretch>
            <a:fillRect/>
          </a:stretch>
        </p:blipFill>
        <p:spPr>
          <a:xfrm>
            <a:off x="909955" y="2004060"/>
            <a:ext cx="10334625" cy="335280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2346960" y="5260340"/>
            <a:ext cx="7924800" cy="1076325"/>
          </a:xfrm>
          <a:prstGeom prst="rect">
            <a:avLst/>
          </a:prstGeom>
        </p:spPr>
      </p:pic>
      <p:sp>
        <p:nvSpPr>
          <p:cNvPr id="9" name="文本框 8"/>
          <p:cNvSpPr txBox="1"/>
          <p:nvPr/>
        </p:nvSpPr>
        <p:spPr>
          <a:xfrm>
            <a:off x="745490" y="1795145"/>
            <a:ext cx="9646285" cy="368300"/>
          </a:xfrm>
          <a:prstGeom prst="rect">
            <a:avLst/>
          </a:prstGeom>
          <a:noFill/>
        </p:spPr>
        <p:txBody>
          <a:bodyPr wrap="square" rtlCol="0">
            <a:spAutoFit/>
          </a:bodyPr>
          <a:p>
            <a:r>
              <a:rPr lang="zh-CN" altLang="en-US"/>
              <a:t>作者设计了简单的任务逻辑运算，来测试当前的任务向量是否能够满足</a:t>
            </a:r>
            <a:r>
              <a:rPr lang="zh-CN" altLang="en-US"/>
              <a:t>加减法则</a:t>
            </a:r>
            <a:endParaRPr lang="zh-CN" altLang="en-US"/>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4759960" cy="705485"/>
          </a:xfrm>
        </p:spPr>
        <p:txBody>
          <a:bodyPr>
            <a:normAutofit/>
          </a:bodyPr>
          <a:p>
            <a:r>
              <a:rPr lang="zh-CN" altLang="en-US"/>
              <a:t>发现</a:t>
            </a:r>
            <a:r>
              <a:rPr lang="en-US" altLang="zh-CN"/>
              <a:t>——</a:t>
            </a:r>
            <a:r>
              <a:rPr lang="zh-CN" altLang="en-US"/>
              <a:t>逻辑</a:t>
            </a:r>
            <a:r>
              <a:rPr lang="zh-CN" altLang="en-US"/>
              <a:t>运算</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p:cNvPicPr>
            <a:picLocks noChangeAspect="1"/>
          </p:cNvPicPr>
          <p:nvPr>
            <p:custDataLst>
              <p:tags r:id="rId3"/>
            </p:custDataLst>
          </p:nvPr>
        </p:nvPicPr>
        <p:blipFill>
          <a:blip r:embed="rId4"/>
          <a:stretch>
            <a:fillRect/>
          </a:stretch>
        </p:blipFill>
        <p:spPr>
          <a:xfrm>
            <a:off x="909955" y="1939290"/>
            <a:ext cx="10344785" cy="2979420"/>
          </a:xfrm>
          <a:prstGeom prst="rect">
            <a:avLst/>
          </a:prstGeom>
        </p:spPr>
      </p:pic>
      <p:sp>
        <p:nvSpPr>
          <p:cNvPr id="7" name="文本框 6"/>
          <p:cNvSpPr txBox="1"/>
          <p:nvPr/>
        </p:nvSpPr>
        <p:spPr>
          <a:xfrm>
            <a:off x="1802130" y="5255895"/>
            <a:ext cx="8249285" cy="368300"/>
          </a:xfrm>
          <a:prstGeom prst="rect">
            <a:avLst/>
          </a:prstGeom>
          <a:noFill/>
        </p:spPr>
        <p:txBody>
          <a:bodyPr wrap="square" rtlCol="0">
            <a:spAutoFit/>
          </a:bodyPr>
          <a:p>
            <a:pPr algn="ctr"/>
            <a:r>
              <a:rPr lang="zh-CN" altLang="en-US" b="1" u="sng"/>
              <a:t>有时</a:t>
            </a:r>
            <a:r>
              <a:rPr lang="en-US" altLang="zh-CN" b="1" u="sng"/>
              <a:t>work</a:t>
            </a:r>
            <a:r>
              <a:rPr lang="zh-CN" altLang="en-US" b="1" u="sng"/>
              <a:t>，有时甚至比</a:t>
            </a:r>
            <a:r>
              <a:rPr lang="en-US" altLang="zh-CN" b="1" u="sng"/>
              <a:t>few-shot</a:t>
            </a:r>
            <a:r>
              <a:rPr lang="zh-CN" altLang="en-US" b="1" u="sng"/>
              <a:t>做的还好，但有时又不</a:t>
            </a:r>
            <a:r>
              <a:rPr lang="en-US" altLang="zh-CN" b="1" u="sng"/>
              <a:t>work</a:t>
            </a:r>
            <a:endParaRPr lang="en-US" altLang="zh-CN" b="1" u="sng"/>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6756400" cy="705485"/>
          </a:xfrm>
        </p:spPr>
        <p:txBody>
          <a:bodyPr>
            <a:normAutofit/>
          </a:bodyPr>
          <a:p>
            <a:r>
              <a:rPr lang="zh-CN" altLang="en-US"/>
              <a:t>延伸</a:t>
            </a:r>
            <a:r>
              <a:rPr lang="en-US" altLang="zh-CN"/>
              <a:t>——</a:t>
            </a:r>
            <a:r>
              <a:rPr lang="zh-CN" altLang="en-US"/>
              <a:t>概念子空间</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内容占位符 2"/>
          <p:cNvSpPr>
            <a:spLocks noGrp="1"/>
          </p:cNvSpPr>
          <p:nvPr>
            <p:ph idx="1"/>
            <p:custDataLst>
              <p:tags r:id="rId3"/>
            </p:custDataLst>
          </p:nvPr>
        </p:nvSpPr>
        <p:spPr>
          <a:xfrm>
            <a:off x="608330" y="1490345"/>
            <a:ext cx="3232785" cy="4551680"/>
          </a:xfrm>
        </p:spPr>
        <p:txBody>
          <a:bodyPr>
            <a:normAutofit/>
          </a:bodyPr>
          <a:p>
            <a:pPr>
              <a:lnSpc>
                <a:spcPct val="150000"/>
              </a:lnSpc>
            </a:pPr>
            <a:r>
              <a:rPr lang="zh-CN" altLang="en-US"/>
              <a:t>本文只讨论了与</a:t>
            </a:r>
            <a:r>
              <a:rPr lang="en-US" altLang="zh-CN"/>
              <a:t>“</a:t>
            </a:r>
            <a:r>
              <a:rPr lang="zh-CN" altLang="en-US"/>
              <a:t>任务</a:t>
            </a:r>
            <a:r>
              <a:rPr lang="en-US" altLang="zh-CN"/>
              <a:t>”</a:t>
            </a:r>
            <a:r>
              <a:rPr lang="zh-CN" altLang="en-US"/>
              <a:t>相关的隐层表征寻找，实际上不仅仅是</a:t>
            </a:r>
            <a:r>
              <a:rPr lang="en-US" altLang="zh-CN"/>
              <a:t>“</a:t>
            </a:r>
            <a:r>
              <a:rPr lang="zh-CN" altLang="en-US"/>
              <a:t>任务</a:t>
            </a:r>
            <a:r>
              <a:rPr lang="en-US" altLang="zh-CN"/>
              <a:t>”</a:t>
            </a:r>
            <a:r>
              <a:rPr lang="zh-CN" altLang="en-US"/>
              <a:t>存在一定的</a:t>
            </a:r>
            <a:r>
              <a:rPr lang="en-US" altLang="zh-CN"/>
              <a:t>“</a:t>
            </a:r>
            <a:r>
              <a:rPr lang="zh-CN" altLang="en-US"/>
              <a:t>表征</a:t>
            </a:r>
            <a:r>
              <a:rPr lang="en-US" altLang="zh-CN"/>
              <a:t>”</a:t>
            </a:r>
            <a:r>
              <a:rPr lang="zh-CN" altLang="en-US"/>
              <a:t>，大多数</a:t>
            </a:r>
            <a:r>
              <a:rPr lang="en-US" altLang="zh-CN"/>
              <a:t>“</a:t>
            </a:r>
            <a:r>
              <a:rPr lang="zh-CN" altLang="en-US"/>
              <a:t>概念</a:t>
            </a:r>
            <a:r>
              <a:rPr lang="en-US" altLang="zh-CN"/>
              <a:t>”</a:t>
            </a:r>
            <a:r>
              <a:rPr lang="zh-CN" altLang="en-US"/>
              <a:t>很可能都存在相关的子空间。如果从隐层表征中提炼出这些</a:t>
            </a:r>
            <a:r>
              <a:rPr lang="en-US" altLang="zh-CN"/>
              <a:t>“</a:t>
            </a:r>
            <a:r>
              <a:rPr lang="zh-CN" altLang="en-US"/>
              <a:t>概念</a:t>
            </a:r>
            <a:r>
              <a:rPr lang="en-US" altLang="zh-CN"/>
              <a:t>”</a:t>
            </a:r>
            <a:r>
              <a:rPr lang="zh-CN" altLang="en-US"/>
              <a:t>对应的子空间，那么就能进行相应的编辑，从而影响模型在某个概念上的</a:t>
            </a:r>
            <a:r>
              <a:rPr lang="zh-CN" altLang="en-US"/>
              <a:t>输出。</a:t>
            </a:r>
            <a:endParaRPr lang="zh-CN" altLang="en-US"/>
          </a:p>
          <a:p>
            <a:pPr>
              <a:lnSpc>
                <a:spcPct val="150000"/>
              </a:lnSpc>
            </a:pPr>
            <a:endParaRPr lang="zh-CN" altLang="en-US"/>
          </a:p>
        </p:txBody>
      </p:sp>
      <p:sp>
        <p:nvSpPr>
          <p:cNvPr id="10" name="文本框 9"/>
          <p:cNvSpPr txBox="1"/>
          <p:nvPr/>
        </p:nvSpPr>
        <p:spPr>
          <a:xfrm>
            <a:off x="7248525" y="2303145"/>
            <a:ext cx="4519295" cy="645160"/>
          </a:xfrm>
          <a:prstGeom prst="rect">
            <a:avLst/>
          </a:prstGeom>
          <a:noFill/>
          <a:ln>
            <a:solidFill>
              <a:schemeClr val="accent1"/>
            </a:solidFill>
          </a:ln>
        </p:spPr>
        <p:txBody>
          <a:bodyPr wrap="square" rtlCol="0">
            <a:spAutoFit/>
          </a:bodyPr>
          <a:p>
            <a:pPr algn="ctr"/>
            <a:r>
              <a:rPr lang="en-US" altLang="zh-CN"/>
              <a:t>Neurips23 </a:t>
            </a:r>
            <a:r>
              <a:rPr lang="zh-CN" altLang="en-US"/>
              <a:t>因果表征学习</a:t>
            </a:r>
            <a:r>
              <a:rPr lang="en-US" altLang="zh-CN"/>
              <a:t>Workshop</a:t>
            </a:r>
            <a:endParaRPr lang="en-US" altLang="zh-CN"/>
          </a:p>
          <a:p>
            <a:pPr algn="ctr"/>
            <a:r>
              <a:rPr lang="zh-CN" altLang="en-US"/>
              <a:t>分析预训练语义空间中存在的</a:t>
            </a:r>
            <a:r>
              <a:rPr lang="en-US" altLang="zh-CN"/>
              <a:t>“</a:t>
            </a:r>
            <a:r>
              <a:rPr lang="zh-CN" altLang="en-US"/>
              <a:t>概念</a:t>
            </a:r>
            <a:r>
              <a:rPr lang="en-US" altLang="zh-CN"/>
              <a:t>”</a:t>
            </a:r>
            <a:r>
              <a:rPr lang="zh-CN" altLang="en-US"/>
              <a:t>子空间</a:t>
            </a:r>
            <a:endParaRPr lang="zh-CN" altLang="en-US"/>
          </a:p>
        </p:txBody>
      </p:sp>
      <p:pic>
        <p:nvPicPr>
          <p:cNvPr id="11" name="图片 10"/>
          <p:cNvPicPr>
            <a:picLocks noChangeAspect="1"/>
          </p:cNvPicPr>
          <p:nvPr>
            <p:custDataLst>
              <p:tags r:id="rId4"/>
            </p:custDataLst>
          </p:nvPr>
        </p:nvPicPr>
        <p:blipFill>
          <a:blip r:embed="rId5"/>
          <a:stretch>
            <a:fillRect/>
          </a:stretch>
        </p:blipFill>
        <p:spPr>
          <a:xfrm>
            <a:off x="4360545" y="1569085"/>
            <a:ext cx="2676525" cy="1962150"/>
          </a:xfrm>
          <a:prstGeom prst="rect">
            <a:avLst/>
          </a:prstGeom>
        </p:spPr>
      </p:pic>
      <p:pic>
        <p:nvPicPr>
          <p:cNvPr id="12" name="图片 11"/>
          <p:cNvPicPr>
            <a:picLocks noChangeAspect="1"/>
          </p:cNvPicPr>
          <p:nvPr>
            <p:custDataLst>
              <p:tags r:id="rId6"/>
            </p:custDataLst>
          </p:nvPr>
        </p:nvPicPr>
        <p:blipFill>
          <a:blip r:embed="rId7"/>
          <a:stretch>
            <a:fillRect/>
          </a:stretch>
        </p:blipFill>
        <p:spPr>
          <a:xfrm>
            <a:off x="4418330" y="3595370"/>
            <a:ext cx="6323965" cy="2104390"/>
          </a:xfrm>
          <a:prstGeom prst="rect">
            <a:avLst/>
          </a:prstGeom>
        </p:spPr>
      </p:pic>
      <p:sp>
        <p:nvSpPr>
          <p:cNvPr id="13" name="文本框 12"/>
          <p:cNvSpPr txBox="1"/>
          <p:nvPr/>
        </p:nvSpPr>
        <p:spPr>
          <a:xfrm>
            <a:off x="608330" y="6093460"/>
            <a:ext cx="11029315" cy="521970"/>
          </a:xfrm>
          <a:prstGeom prst="rect">
            <a:avLst/>
          </a:prstGeom>
          <a:noFill/>
        </p:spPr>
        <p:txBody>
          <a:bodyPr wrap="square" rtlCol="0" anchor="t">
            <a:spAutoFit/>
          </a:bodyPr>
          <a:p>
            <a:r>
              <a:rPr lang="zh-CN" altLang="en-US" sz="1400"/>
              <a:t>Park, Kiho, Yo Joong Choe, and Victor Veitch. "The Linear Representation Hypothesis and the Geometry of Large Language Models." Causal Representation Learning Workshop at NeurIPS 2023. 2023.</a:t>
            </a:r>
            <a:endParaRPr lang="zh-CN" altLang="en-US" sz="1400"/>
          </a:p>
        </p:txBody>
      </p:sp>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6756400" cy="705485"/>
          </a:xfrm>
        </p:spPr>
        <p:txBody>
          <a:bodyPr>
            <a:normAutofit/>
          </a:bodyPr>
          <a:p>
            <a:r>
              <a:rPr lang="zh-CN" altLang="en-US"/>
              <a:t>延伸</a:t>
            </a:r>
            <a:r>
              <a:rPr lang="en-US" altLang="zh-CN"/>
              <a:t>——</a:t>
            </a:r>
            <a:r>
              <a:rPr lang="zh-CN" altLang="en-US"/>
              <a:t>概念子空间</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8002270" y="1569085"/>
            <a:ext cx="3270885" cy="4394200"/>
          </a:xfrm>
          <a:prstGeom prst="rect">
            <a:avLst/>
          </a:prstGeom>
        </p:spPr>
      </p:pic>
      <p:sp>
        <p:nvSpPr>
          <p:cNvPr id="10" name="文本框 9"/>
          <p:cNvSpPr txBox="1"/>
          <p:nvPr/>
        </p:nvSpPr>
        <p:spPr>
          <a:xfrm>
            <a:off x="1954530" y="1631950"/>
            <a:ext cx="4064000" cy="645160"/>
          </a:xfrm>
          <a:prstGeom prst="rect">
            <a:avLst/>
          </a:prstGeom>
          <a:noFill/>
          <a:ln>
            <a:solidFill>
              <a:schemeClr val="accent1"/>
            </a:solidFill>
          </a:ln>
        </p:spPr>
        <p:txBody>
          <a:bodyPr wrap="square" rtlCol="0">
            <a:spAutoFit/>
          </a:bodyPr>
          <a:p>
            <a:pPr algn="ctr"/>
            <a:r>
              <a:rPr lang="en-US" altLang="zh-CN"/>
              <a:t>Neurips 23 P</a:t>
            </a:r>
            <a:r>
              <a:rPr lang="en-US" altLang="zh-CN"/>
              <a:t>oster </a:t>
            </a:r>
            <a:endParaRPr lang="en-US" altLang="zh-CN"/>
          </a:p>
          <a:p>
            <a:pPr algn="ctr"/>
            <a:r>
              <a:rPr lang="zh-CN" altLang="en-US"/>
              <a:t>图像生成模型</a:t>
            </a:r>
            <a:r>
              <a:rPr lang="zh-CN" altLang="en-US"/>
              <a:t>中的概念语义</a:t>
            </a:r>
            <a:r>
              <a:rPr lang="zh-CN" altLang="en-US"/>
              <a:t>计算</a:t>
            </a:r>
            <a:endParaRPr lang="zh-CN" altLang="en-US"/>
          </a:p>
        </p:txBody>
      </p:sp>
      <p:sp>
        <p:nvSpPr>
          <p:cNvPr id="4" name="文本框 3"/>
          <p:cNvSpPr txBox="1"/>
          <p:nvPr/>
        </p:nvSpPr>
        <p:spPr>
          <a:xfrm>
            <a:off x="608330" y="6093460"/>
            <a:ext cx="10767060" cy="521970"/>
          </a:xfrm>
          <a:prstGeom prst="rect">
            <a:avLst/>
          </a:prstGeom>
          <a:noFill/>
        </p:spPr>
        <p:txBody>
          <a:bodyPr wrap="square" rtlCol="0" anchor="t">
            <a:spAutoFit/>
          </a:bodyPr>
          <a:p>
            <a:r>
              <a:rPr lang="zh-CN" altLang="en-US" sz="1400"/>
              <a:t>Wang, Zihao, et al. "Concept Algebra for (Score-Based) Text-Controlled Generative Models." Thirty-seventh Conference on Neural Information Processing Systems. 2023.</a:t>
            </a:r>
            <a:endParaRPr lang="zh-CN" altLang="en-US" sz="1400"/>
          </a:p>
        </p:txBody>
      </p:sp>
      <p:pic>
        <p:nvPicPr>
          <p:cNvPr id="8" name="图片 7"/>
          <p:cNvPicPr>
            <a:picLocks noChangeAspect="1"/>
          </p:cNvPicPr>
          <p:nvPr>
            <p:custDataLst>
              <p:tags r:id="rId5"/>
            </p:custDataLst>
          </p:nvPr>
        </p:nvPicPr>
        <p:blipFill>
          <a:blip r:embed="rId6"/>
          <a:stretch>
            <a:fillRect/>
          </a:stretch>
        </p:blipFill>
        <p:spPr>
          <a:xfrm>
            <a:off x="608330" y="2469515"/>
            <a:ext cx="7110095" cy="3395345"/>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909955" y="4060190"/>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3007995"/>
            <a:ext cx="803275" cy="51752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标题 2"/>
          <p:cNvSpPr/>
          <p:nvPr>
            <p:ph type="title"/>
          </p:nvPr>
        </p:nvSpPr>
        <p:spPr>
          <a:xfrm>
            <a:off x="1141730" y="3007995"/>
            <a:ext cx="6540500" cy="705485"/>
          </a:xfrm>
        </p:spPr>
        <p:txBody>
          <a:bodyPr>
            <a:noAutofit/>
          </a:bodyPr>
          <a:p>
            <a:r>
              <a:rPr lang="zh-CN" altLang="en-US" sz="4400"/>
              <a:t>谢谢</a:t>
            </a:r>
            <a:endParaRPr lang="zh-CN" altLang="en-US" sz="4400"/>
          </a:p>
        </p:txBody>
      </p:sp>
      <p:pic>
        <p:nvPicPr>
          <p:cNvPr id="12" name="图片 11" descr="3b32313539323834373bcef7b9cf"/>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41915" y="3221355"/>
            <a:ext cx="914400" cy="91440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3097530" cy="705485"/>
          </a:xfrm>
        </p:spPr>
        <p:txBody>
          <a:bodyPr>
            <a:normAutofit/>
          </a:bodyPr>
          <a:p>
            <a:r>
              <a:rPr lang="zh-CN" altLang="en-US"/>
              <a:t>一句话</a:t>
            </a:r>
            <a:r>
              <a:rPr lang="zh-CN" altLang="en-US"/>
              <a:t>总结</a:t>
            </a:r>
            <a:endParaRPr lang="zh-CN" altLang="en-US"/>
          </a:p>
        </p:txBody>
      </p:sp>
      <p:sp>
        <p:nvSpPr>
          <p:cNvPr id="3" name="内容占位符 2"/>
          <p:cNvSpPr>
            <a:spLocks noGrp="1"/>
          </p:cNvSpPr>
          <p:nvPr>
            <p:ph idx="1"/>
          </p:nvPr>
        </p:nvSpPr>
        <p:spPr>
          <a:xfrm>
            <a:off x="821690" y="2595880"/>
            <a:ext cx="3574415" cy="2112645"/>
          </a:xfrm>
          <a:ln>
            <a:solidFill>
              <a:schemeClr val="accent1"/>
            </a:solidFill>
            <a:prstDash val="dash"/>
          </a:ln>
        </p:spPr>
        <p:txBody>
          <a:bodyPr>
            <a:normAutofit/>
          </a:bodyPr>
          <a:p>
            <a:pPr>
              <a:lnSpc>
                <a:spcPct val="150000"/>
              </a:lnSpc>
            </a:pPr>
            <a:r>
              <a:rPr lang="zh-CN" altLang="en-US" sz="2000"/>
              <a:t>针对某个特定任务，把做</a:t>
            </a:r>
            <a:r>
              <a:rPr lang="en-US" altLang="zh-CN" sz="2000"/>
              <a:t>few-shot</a:t>
            </a:r>
            <a:r>
              <a:rPr lang="zh-CN" altLang="en-US" sz="2000"/>
              <a:t>场景时的中间层向量做个平均，竟然能够帮助完成</a:t>
            </a:r>
            <a:r>
              <a:rPr lang="en-US" altLang="zh-CN" sz="2000"/>
              <a:t>zero-shot</a:t>
            </a:r>
            <a:r>
              <a:rPr lang="zh-CN" altLang="en-US" sz="2000"/>
              <a:t>任务。</a:t>
            </a:r>
            <a:endParaRPr lang="zh-CN" altLang="en-US" sz="2000"/>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a:blip r:embed="rId4"/>
          <a:stretch>
            <a:fillRect/>
          </a:stretch>
        </p:blipFill>
        <p:spPr>
          <a:xfrm>
            <a:off x="4989830" y="1488440"/>
            <a:ext cx="6136005" cy="5253355"/>
          </a:xfrm>
          <a:prstGeom prst="rect">
            <a:avLst/>
          </a:prstGeom>
          <a:ln>
            <a:solidFill>
              <a:schemeClr val="accent1"/>
            </a:solidFill>
          </a:ln>
        </p:spPr>
      </p:pic>
      <p:sp>
        <p:nvSpPr>
          <p:cNvPr id="10" name="文本框 9"/>
          <p:cNvSpPr txBox="1"/>
          <p:nvPr/>
        </p:nvSpPr>
        <p:spPr>
          <a:xfrm>
            <a:off x="406400" y="6136005"/>
            <a:ext cx="4583430" cy="521970"/>
          </a:xfrm>
          <a:prstGeom prst="rect">
            <a:avLst/>
          </a:prstGeom>
          <a:noFill/>
        </p:spPr>
        <p:txBody>
          <a:bodyPr wrap="square" rtlCol="0" anchor="t">
            <a:spAutoFit/>
          </a:bodyPr>
          <a:p>
            <a:r>
              <a:rPr lang="zh-CN" altLang="en-US" sz="1400"/>
              <a:t>Todd, Eric, et al. "Function vectors in large language models." arXiv preprint arXiv:2310.15213 (2023).</a:t>
            </a:r>
            <a:endParaRPr lang="zh-CN" altLang="en-US" sz="1400"/>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2477135" cy="705485"/>
          </a:xfrm>
        </p:spPr>
        <p:txBody>
          <a:bodyPr/>
          <a:p>
            <a:r>
              <a:rPr lang="zh-CN" altLang="en-US"/>
              <a:t>研究</a:t>
            </a:r>
            <a:r>
              <a:rPr lang="zh-CN" altLang="en-US"/>
              <a:t>背景</a:t>
            </a:r>
            <a:endParaRPr lang="zh-CN" altLang="en-US"/>
          </a:p>
        </p:txBody>
      </p:sp>
      <p:sp>
        <p:nvSpPr>
          <p:cNvPr id="3" name="内容占位符 2"/>
          <p:cNvSpPr>
            <a:spLocks noGrp="1"/>
          </p:cNvSpPr>
          <p:nvPr>
            <p:ph idx="1"/>
          </p:nvPr>
        </p:nvSpPr>
        <p:spPr>
          <a:xfrm>
            <a:off x="608330" y="1490345"/>
            <a:ext cx="10968990" cy="2112645"/>
          </a:xfrm>
        </p:spPr>
        <p:txBody>
          <a:bodyPr>
            <a:normAutofit/>
          </a:bodyPr>
          <a:p>
            <a:pPr>
              <a:lnSpc>
                <a:spcPct val="150000"/>
              </a:lnSpc>
            </a:pPr>
            <a:r>
              <a:rPr lang="zh-CN" altLang="en-US" sz="2400"/>
              <a:t>问题定义</a:t>
            </a:r>
            <a:endParaRPr lang="zh-CN" altLang="en-US" sz="2400"/>
          </a:p>
          <a:p>
            <a:pPr marL="0" indent="457200">
              <a:lnSpc>
                <a:spcPct val="150000"/>
              </a:lnSpc>
              <a:buNone/>
            </a:pPr>
            <a:r>
              <a:rPr lang="zh-CN" altLang="en-US"/>
              <a:t>大模型在进行特定任务时（比如翻译、算数等任务），是如何知道该如何生成对应任务要求的结果的？比如，给大模型输入</a:t>
            </a:r>
            <a:r>
              <a:rPr lang="en-US" altLang="zh-CN"/>
              <a:t>prompt</a:t>
            </a:r>
            <a:r>
              <a:rPr lang="zh-CN" altLang="en-US"/>
              <a:t>：</a:t>
            </a:r>
            <a:r>
              <a:rPr lang="en-US" altLang="zh-CN"/>
              <a:t>“</a:t>
            </a:r>
            <a:r>
              <a:rPr lang="zh-CN" altLang="en-US" b="1"/>
              <a:t>把下面的中文句子翻译成英文</a:t>
            </a:r>
            <a:r>
              <a:rPr lang="en-US" altLang="zh-CN" b="1"/>
              <a:t>,xxx</a:t>
            </a:r>
            <a:r>
              <a:rPr lang="en-US" altLang="zh-CN"/>
              <a:t>”</a:t>
            </a:r>
            <a:r>
              <a:rPr lang="zh-CN" altLang="en-US"/>
              <a:t>，大模型是如何将给定的中文句子正确映射到语义一致的英文语句</a:t>
            </a:r>
            <a:r>
              <a:rPr lang="zh-CN" altLang="en-US"/>
              <a:t>的？</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4" name="组合 13"/>
          <p:cNvGrpSpPr/>
          <p:nvPr/>
        </p:nvGrpSpPr>
        <p:grpSpPr>
          <a:xfrm>
            <a:off x="2845435" y="3634740"/>
            <a:ext cx="2942590" cy="641350"/>
            <a:chOff x="2580" y="4954"/>
            <a:chExt cx="4634" cy="1010"/>
          </a:xfrm>
        </p:grpSpPr>
        <p:grpSp>
          <p:nvGrpSpPr>
            <p:cNvPr id="9" name="组合 8"/>
            <p:cNvGrpSpPr/>
            <p:nvPr/>
          </p:nvGrpSpPr>
          <p:grpSpPr>
            <a:xfrm>
              <a:off x="2731" y="5060"/>
              <a:ext cx="4348" cy="760"/>
              <a:chOff x="2943" y="5220"/>
              <a:chExt cx="4348" cy="760"/>
            </a:xfrm>
          </p:grpSpPr>
          <p:sp>
            <p:nvSpPr>
              <p:cNvPr id="7" name="文本框 6"/>
              <p:cNvSpPr txBox="1"/>
              <p:nvPr/>
            </p:nvSpPr>
            <p:spPr>
              <a:xfrm>
                <a:off x="2943" y="5400"/>
                <a:ext cx="4348" cy="580"/>
              </a:xfrm>
              <a:prstGeom prst="rect">
                <a:avLst/>
              </a:prstGeom>
              <a:noFill/>
            </p:spPr>
            <p:txBody>
              <a:bodyPr wrap="square" rtlCol="0">
                <a:spAutoFit/>
              </a:bodyPr>
              <a:p>
                <a:pPr algn="ctr"/>
                <a:r>
                  <a:rPr lang="en-US" altLang="zh-CN"/>
                  <a:t>arrive ———— </a:t>
                </a:r>
                <a:r>
                  <a:rPr lang="en-US" altLang="zh-CN"/>
                  <a:t>depart</a:t>
                </a:r>
                <a:endParaRPr lang="en-US" altLang="zh-CN"/>
              </a:p>
            </p:txBody>
          </p:sp>
          <p:sp>
            <p:nvSpPr>
              <p:cNvPr id="8" name="文本框 7"/>
              <p:cNvSpPr txBox="1"/>
              <p:nvPr/>
            </p:nvSpPr>
            <p:spPr>
              <a:xfrm>
                <a:off x="4028" y="5220"/>
                <a:ext cx="2023" cy="483"/>
              </a:xfrm>
              <a:prstGeom prst="rect">
                <a:avLst/>
              </a:prstGeom>
              <a:noFill/>
            </p:spPr>
            <p:txBody>
              <a:bodyPr wrap="square" rtlCol="0">
                <a:spAutoFit/>
              </a:bodyPr>
              <a:p>
                <a:pPr algn="ctr"/>
                <a:r>
                  <a:rPr lang="zh-CN" altLang="en-US" sz="1400"/>
                  <a:t>反义</a:t>
                </a:r>
                <a:endParaRPr lang="zh-CN" altLang="en-US" sz="1400"/>
              </a:p>
            </p:txBody>
          </p:sp>
        </p:grpSp>
        <p:sp>
          <p:nvSpPr>
            <p:cNvPr id="13" name="矩形 12"/>
            <p:cNvSpPr/>
            <p:nvPr/>
          </p:nvSpPr>
          <p:spPr>
            <a:xfrm>
              <a:off x="2580" y="4954"/>
              <a:ext cx="4634" cy="1011"/>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5" name="组合 14"/>
          <p:cNvGrpSpPr/>
          <p:nvPr/>
        </p:nvGrpSpPr>
        <p:grpSpPr>
          <a:xfrm>
            <a:off x="6217285" y="3634740"/>
            <a:ext cx="2942590" cy="641985"/>
            <a:chOff x="2580" y="4954"/>
            <a:chExt cx="4634" cy="1011"/>
          </a:xfrm>
        </p:grpSpPr>
        <p:grpSp>
          <p:nvGrpSpPr>
            <p:cNvPr id="16" name="组合 15"/>
            <p:cNvGrpSpPr/>
            <p:nvPr/>
          </p:nvGrpSpPr>
          <p:grpSpPr>
            <a:xfrm>
              <a:off x="2731" y="5060"/>
              <a:ext cx="4348" cy="760"/>
              <a:chOff x="2943" y="5220"/>
              <a:chExt cx="4348" cy="760"/>
            </a:xfrm>
          </p:grpSpPr>
          <p:sp>
            <p:nvSpPr>
              <p:cNvPr id="17" name="文本框 16"/>
              <p:cNvSpPr txBox="1"/>
              <p:nvPr>
                <p:custDataLst>
                  <p:tags r:id="rId3"/>
                </p:custDataLst>
              </p:nvPr>
            </p:nvSpPr>
            <p:spPr>
              <a:xfrm>
                <a:off x="2943" y="5400"/>
                <a:ext cx="4348" cy="580"/>
              </a:xfrm>
              <a:prstGeom prst="rect">
                <a:avLst/>
              </a:prstGeom>
              <a:noFill/>
            </p:spPr>
            <p:txBody>
              <a:bodyPr wrap="square" rtlCol="0">
                <a:spAutoFit/>
              </a:bodyPr>
              <a:p>
                <a:pPr algn="ctr"/>
                <a:r>
                  <a:rPr lang="en-US" altLang="zh-CN"/>
                  <a:t>win ———— </a:t>
                </a:r>
                <a:r>
                  <a:rPr lang="en-US" altLang="zh-CN">
                    <a:sym typeface="+mn-ea"/>
                  </a:rPr>
                  <a:t>ganar</a:t>
                </a:r>
                <a:endParaRPr lang="en-US" altLang="zh-CN"/>
              </a:p>
            </p:txBody>
          </p:sp>
          <p:sp>
            <p:nvSpPr>
              <p:cNvPr id="18" name="文本框 17"/>
              <p:cNvSpPr txBox="1"/>
              <p:nvPr>
                <p:custDataLst>
                  <p:tags r:id="rId4"/>
                </p:custDataLst>
              </p:nvPr>
            </p:nvSpPr>
            <p:spPr>
              <a:xfrm>
                <a:off x="4028" y="5220"/>
                <a:ext cx="2023" cy="483"/>
              </a:xfrm>
              <a:prstGeom prst="rect">
                <a:avLst/>
              </a:prstGeom>
              <a:noFill/>
            </p:spPr>
            <p:txBody>
              <a:bodyPr wrap="square" rtlCol="0">
                <a:spAutoFit/>
              </a:bodyPr>
              <a:p>
                <a:pPr algn="ctr"/>
                <a:r>
                  <a:rPr lang="zh-CN" altLang="en-US" sz="1400"/>
                  <a:t>语言</a:t>
                </a:r>
                <a:r>
                  <a:rPr lang="zh-CN" altLang="en-US" sz="1400"/>
                  <a:t>转换</a:t>
                </a:r>
                <a:endParaRPr lang="zh-CN" altLang="en-US" sz="1400"/>
              </a:p>
            </p:txBody>
          </p:sp>
        </p:grpSp>
        <p:sp>
          <p:nvSpPr>
            <p:cNvPr id="19" name="矩形 18"/>
            <p:cNvSpPr/>
            <p:nvPr>
              <p:custDataLst>
                <p:tags r:id="rId5"/>
              </p:custDataLst>
            </p:nvPr>
          </p:nvSpPr>
          <p:spPr>
            <a:xfrm>
              <a:off x="2580" y="4954"/>
              <a:ext cx="4634" cy="1011"/>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5" name="内容占位符 2"/>
          <p:cNvSpPr>
            <a:spLocks noGrp="1"/>
          </p:cNvSpPr>
          <p:nvPr>
            <p:custDataLst>
              <p:tags r:id="rId6"/>
            </p:custDataLst>
          </p:nvPr>
        </p:nvSpPr>
        <p:spPr>
          <a:xfrm>
            <a:off x="608330" y="4398010"/>
            <a:ext cx="10968990" cy="211264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lang="zh-CN" altLang="en-US" sz="2400"/>
              <a:t>文章</a:t>
            </a:r>
            <a:r>
              <a:rPr lang="zh-CN" altLang="en-US" sz="2400"/>
              <a:t>动机</a:t>
            </a:r>
            <a:endParaRPr lang="zh-CN" altLang="en-US" sz="2400"/>
          </a:p>
          <a:p>
            <a:pPr marL="0" indent="457200">
              <a:lnSpc>
                <a:spcPct val="150000"/>
              </a:lnSpc>
              <a:buNone/>
            </a:pPr>
            <a:r>
              <a:rPr lang="zh-CN" altLang="en-US"/>
              <a:t>文章试图通过在上下文学习场景中设计对齐的任务模板，并收集对应的隐层激活值总结出对应的</a:t>
            </a:r>
            <a:r>
              <a:rPr lang="en-US" altLang="zh-CN" b="1"/>
              <a:t>“</a:t>
            </a:r>
            <a:r>
              <a:rPr lang="zh-CN" altLang="en-US" b="1"/>
              <a:t>任务表征向量</a:t>
            </a:r>
            <a:r>
              <a:rPr lang="en-US" altLang="zh-CN" b="1"/>
              <a:t>”</a:t>
            </a:r>
            <a:r>
              <a:rPr lang="zh-CN" altLang="en-US"/>
              <a:t>。</a:t>
            </a:r>
            <a:r>
              <a:rPr lang="en-US" altLang="zh-CN" b="1"/>
              <a:t>“</a:t>
            </a:r>
            <a:r>
              <a:rPr lang="zh-CN" altLang="en-US" b="1"/>
              <a:t>任务表征向量</a:t>
            </a:r>
            <a:r>
              <a:rPr lang="en-US" altLang="zh-CN" b="1"/>
              <a:t>”</a:t>
            </a:r>
            <a:r>
              <a:rPr lang="zh-CN" altLang="en-US"/>
              <a:t>是对一个具体任务的信息编码结果，可以直接在</a:t>
            </a:r>
            <a:r>
              <a:rPr lang="en-US" altLang="zh-CN"/>
              <a:t>zero-shot</a:t>
            </a:r>
            <a:r>
              <a:rPr lang="zh-CN" altLang="en-US"/>
              <a:t>场景下使用并让模型直接完成相应的</a:t>
            </a:r>
            <a:r>
              <a:rPr lang="zh-CN" altLang="en-US"/>
              <a:t>任务。</a:t>
            </a:r>
            <a:endParaRPr lang="zh-CN" altLang="en-US"/>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2477135" cy="705485"/>
          </a:xfrm>
        </p:spPr>
        <p:txBody>
          <a:bodyPr>
            <a:normAutofit/>
          </a:bodyPr>
          <a:p>
            <a:r>
              <a:rPr lang="zh-CN" altLang="en-US"/>
              <a:t>初步实验</a:t>
            </a:r>
            <a:endParaRPr lang="zh-CN" altLang="en-US"/>
          </a:p>
        </p:txBody>
      </p:sp>
      <p:sp>
        <p:nvSpPr>
          <p:cNvPr id="3" name="内容占位符 2"/>
          <p:cNvSpPr>
            <a:spLocks noGrp="1"/>
          </p:cNvSpPr>
          <p:nvPr>
            <p:ph idx="1"/>
          </p:nvPr>
        </p:nvSpPr>
        <p:spPr>
          <a:xfrm>
            <a:off x="608330" y="1490345"/>
            <a:ext cx="10968990" cy="1113790"/>
          </a:xfrm>
        </p:spPr>
        <p:txBody>
          <a:bodyPr>
            <a:normAutofit/>
          </a:bodyPr>
          <a:p>
            <a:pPr>
              <a:lnSpc>
                <a:spcPct val="150000"/>
              </a:lnSpc>
            </a:pPr>
            <a:r>
              <a:rPr lang="zh-CN" altLang="en-US"/>
              <a:t>作者在进行初步实验时，提出的</a:t>
            </a:r>
            <a:r>
              <a:rPr lang="zh-CN" altLang="en-US"/>
              <a:t>问题是：</a:t>
            </a:r>
            <a:endParaRPr lang="zh-CN" altLang="en-US"/>
          </a:p>
          <a:p>
            <a:pPr marL="0" indent="457200">
              <a:lnSpc>
                <a:spcPct val="150000"/>
              </a:lnSpc>
              <a:buNone/>
            </a:pPr>
            <a:r>
              <a:rPr lang="zh-CN" altLang="en-US"/>
              <a:t>当一个大模型处理一个</a:t>
            </a:r>
            <a:r>
              <a:rPr lang="en-US" altLang="zh-CN"/>
              <a:t>few-shot</a:t>
            </a:r>
            <a:r>
              <a:rPr lang="zh-CN" altLang="en-US"/>
              <a:t>上下文模板时，任务本身有没有被编码进隐层信息中？</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0" name="图片 9"/>
          <p:cNvPicPr>
            <a:picLocks noChangeAspect="1"/>
          </p:cNvPicPr>
          <p:nvPr>
            <p:custDataLst>
              <p:tags r:id="rId3"/>
            </p:custDataLst>
          </p:nvPr>
        </p:nvPicPr>
        <p:blipFill>
          <a:blip r:embed="rId4"/>
          <a:stretch>
            <a:fillRect/>
          </a:stretch>
        </p:blipFill>
        <p:spPr>
          <a:xfrm>
            <a:off x="1943735" y="2885440"/>
            <a:ext cx="7923530" cy="1764665"/>
          </a:xfrm>
          <a:prstGeom prst="rect">
            <a:avLst/>
          </a:prstGeom>
          <a:ln w="25400">
            <a:solidFill>
              <a:schemeClr val="accent1"/>
            </a:solidFill>
          </a:ln>
        </p:spPr>
      </p:pic>
      <p:cxnSp>
        <p:nvCxnSpPr>
          <p:cNvPr id="7" name="直接连接符 6"/>
          <p:cNvCxnSpPr/>
          <p:nvPr/>
        </p:nvCxnSpPr>
        <p:spPr>
          <a:xfrm>
            <a:off x="5309235" y="2790825"/>
            <a:ext cx="0" cy="3681095"/>
          </a:xfrm>
          <a:prstGeom prst="line">
            <a:avLst/>
          </a:prstGeom>
          <a:ln w="22225">
            <a:solidFill>
              <a:srgbClr val="C00000"/>
            </a:solidFill>
            <a:prstDash val="dash"/>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2395220" y="5264150"/>
            <a:ext cx="2185035" cy="645160"/>
          </a:xfrm>
          <a:prstGeom prst="rect">
            <a:avLst/>
          </a:prstGeom>
          <a:noFill/>
          <a:ln w="15875">
            <a:solidFill>
              <a:srgbClr val="C00000"/>
            </a:solidFill>
            <a:prstDash val="dash"/>
          </a:ln>
        </p:spPr>
        <p:txBody>
          <a:bodyPr wrap="square" rtlCol="0">
            <a:spAutoFit/>
          </a:bodyPr>
          <a:p>
            <a:pPr algn="ctr"/>
            <a:r>
              <a:rPr lang="en-US" altLang="zh-CN"/>
              <a:t>few-shot </a:t>
            </a:r>
            <a:r>
              <a:rPr lang="zh-CN" altLang="en-US"/>
              <a:t>任务阶段，收集隐层</a:t>
            </a:r>
            <a:r>
              <a:rPr lang="zh-CN" altLang="en-US"/>
              <a:t>激活值</a:t>
            </a:r>
            <a:endParaRPr lang="zh-CN" altLang="en-US"/>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2477135" cy="705485"/>
          </a:xfrm>
        </p:spPr>
        <p:txBody>
          <a:bodyPr>
            <a:normAutofit/>
          </a:bodyPr>
          <a:p>
            <a:r>
              <a:rPr lang="zh-CN" altLang="en-US"/>
              <a:t>初步实验</a:t>
            </a:r>
            <a:endParaRPr lang="zh-CN" altLang="en-US"/>
          </a:p>
        </p:txBody>
      </p:sp>
      <p:sp>
        <p:nvSpPr>
          <p:cNvPr id="3" name="内容占位符 2"/>
          <p:cNvSpPr>
            <a:spLocks noGrp="1"/>
          </p:cNvSpPr>
          <p:nvPr>
            <p:ph idx="1"/>
          </p:nvPr>
        </p:nvSpPr>
        <p:spPr>
          <a:xfrm>
            <a:off x="608330" y="1490345"/>
            <a:ext cx="10968990" cy="1113790"/>
          </a:xfrm>
        </p:spPr>
        <p:txBody>
          <a:bodyPr>
            <a:normAutofit/>
          </a:bodyPr>
          <a:p>
            <a:pPr>
              <a:lnSpc>
                <a:spcPct val="150000"/>
              </a:lnSpc>
            </a:pPr>
            <a:r>
              <a:rPr lang="zh-CN" altLang="en-US"/>
              <a:t>作者在进行初步实验时，提出的</a:t>
            </a:r>
            <a:r>
              <a:rPr lang="zh-CN" altLang="en-US"/>
              <a:t>问题是：</a:t>
            </a:r>
            <a:endParaRPr lang="zh-CN" altLang="en-US"/>
          </a:p>
          <a:p>
            <a:pPr marL="0" indent="457200">
              <a:lnSpc>
                <a:spcPct val="150000"/>
              </a:lnSpc>
              <a:buNone/>
            </a:pPr>
            <a:r>
              <a:rPr lang="zh-CN" altLang="en-US"/>
              <a:t>当一个大模型处理一个</a:t>
            </a:r>
            <a:r>
              <a:rPr lang="en-US" altLang="zh-CN"/>
              <a:t>few-shot</a:t>
            </a:r>
            <a:r>
              <a:rPr lang="zh-CN" altLang="en-US"/>
              <a:t>上下文模板时，任务本身有没有被编码进隐层信息中？</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0" name="图片 9"/>
          <p:cNvPicPr>
            <a:picLocks noChangeAspect="1"/>
          </p:cNvPicPr>
          <p:nvPr>
            <p:custDataLst>
              <p:tags r:id="rId3"/>
            </p:custDataLst>
          </p:nvPr>
        </p:nvPicPr>
        <p:blipFill>
          <a:blip r:embed="rId4"/>
          <a:stretch>
            <a:fillRect/>
          </a:stretch>
        </p:blipFill>
        <p:spPr>
          <a:xfrm>
            <a:off x="1943735" y="2885440"/>
            <a:ext cx="7923530" cy="1764665"/>
          </a:xfrm>
          <a:prstGeom prst="rect">
            <a:avLst/>
          </a:prstGeom>
          <a:ln w="25400">
            <a:solidFill>
              <a:schemeClr val="accent1"/>
            </a:solidFill>
          </a:ln>
        </p:spPr>
      </p:pic>
      <p:cxnSp>
        <p:nvCxnSpPr>
          <p:cNvPr id="7" name="直接连接符 6"/>
          <p:cNvCxnSpPr/>
          <p:nvPr/>
        </p:nvCxnSpPr>
        <p:spPr>
          <a:xfrm>
            <a:off x="5309235" y="2790825"/>
            <a:ext cx="0" cy="3681095"/>
          </a:xfrm>
          <a:prstGeom prst="line">
            <a:avLst/>
          </a:prstGeom>
          <a:ln w="22225">
            <a:solidFill>
              <a:srgbClr val="C00000"/>
            </a:solidFill>
            <a:prstDash val="dash"/>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2395220" y="5264150"/>
            <a:ext cx="2185035" cy="645160"/>
          </a:xfrm>
          <a:prstGeom prst="rect">
            <a:avLst/>
          </a:prstGeom>
          <a:noFill/>
          <a:ln w="15875">
            <a:solidFill>
              <a:srgbClr val="C00000"/>
            </a:solidFill>
            <a:prstDash val="dash"/>
          </a:ln>
        </p:spPr>
        <p:txBody>
          <a:bodyPr wrap="square" rtlCol="0">
            <a:spAutoFit/>
          </a:bodyPr>
          <a:p>
            <a:pPr algn="ctr"/>
            <a:r>
              <a:rPr lang="en-US" altLang="zh-CN"/>
              <a:t>few-shot </a:t>
            </a:r>
            <a:r>
              <a:rPr lang="zh-CN" altLang="en-US"/>
              <a:t>任务阶段，收集隐层</a:t>
            </a:r>
            <a:r>
              <a:rPr lang="zh-CN" altLang="en-US"/>
              <a:t>激活值</a:t>
            </a:r>
            <a:endParaRPr lang="zh-CN" altLang="en-US"/>
          </a:p>
        </p:txBody>
      </p:sp>
      <p:sp>
        <p:nvSpPr>
          <p:cNvPr id="4" name="文本框 3"/>
          <p:cNvSpPr txBox="1"/>
          <p:nvPr>
            <p:custDataLst>
              <p:tags r:id="rId5"/>
            </p:custDataLst>
          </p:nvPr>
        </p:nvSpPr>
        <p:spPr>
          <a:xfrm>
            <a:off x="6038215" y="5264150"/>
            <a:ext cx="2185035" cy="645160"/>
          </a:xfrm>
          <a:prstGeom prst="rect">
            <a:avLst/>
          </a:prstGeom>
          <a:noFill/>
          <a:ln w="15875">
            <a:solidFill>
              <a:srgbClr val="00B050"/>
            </a:solidFill>
            <a:prstDash val="dash"/>
          </a:ln>
        </p:spPr>
        <p:txBody>
          <a:bodyPr wrap="square" rtlCol="0">
            <a:spAutoFit/>
          </a:bodyPr>
          <a:p>
            <a:pPr algn="ctr"/>
            <a:r>
              <a:rPr lang="zh-CN" altLang="en-US"/>
              <a:t>做</a:t>
            </a:r>
            <a:r>
              <a:rPr lang="en-US" altLang="zh-CN"/>
              <a:t>zero-shot</a:t>
            </a:r>
            <a:r>
              <a:rPr lang="zh-CN" altLang="en-US"/>
              <a:t>任务时，添加收集的</a:t>
            </a:r>
            <a:r>
              <a:rPr lang="zh-CN" altLang="en-US"/>
              <a:t>激活值</a:t>
            </a:r>
            <a:endParaRPr lang="zh-CN" altLang="en-US"/>
          </a:p>
        </p:txBody>
      </p:sp>
      <p:cxnSp>
        <p:nvCxnSpPr>
          <p:cNvPr id="9" name="直接箭头连接符 8"/>
          <p:cNvCxnSpPr>
            <a:stCxn id="8" idx="3"/>
            <a:endCxn id="4" idx="1"/>
          </p:cNvCxnSpPr>
          <p:nvPr/>
        </p:nvCxnSpPr>
        <p:spPr>
          <a:xfrm>
            <a:off x="4580255" y="5586730"/>
            <a:ext cx="1457960" cy="0"/>
          </a:xfrm>
          <a:prstGeom prst="straightConnector1">
            <a:avLst/>
          </a:prstGeom>
          <a:ln w="22225">
            <a:solidFill>
              <a:srgbClr val="00B050"/>
            </a:solidFill>
            <a:tailEnd type="arrow"/>
          </a:ln>
        </p:spPr>
        <p:style>
          <a:lnRef idx="2">
            <a:schemeClr val="accent1"/>
          </a:lnRef>
          <a:fillRef idx="0">
            <a:srgbClr val="FFFFFF"/>
          </a:fillRef>
          <a:effectRef idx="0">
            <a:srgbClr val="FFFFFF"/>
          </a:effectRef>
          <a:fontRef idx="minor">
            <a:schemeClr val="tx1"/>
          </a:fontRef>
        </p:style>
      </p:cxn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2477135" cy="705485"/>
          </a:xfrm>
        </p:spPr>
        <p:txBody>
          <a:bodyPr>
            <a:normAutofit/>
          </a:bodyPr>
          <a:p>
            <a:r>
              <a:rPr lang="zh-CN" altLang="en-US"/>
              <a:t>初步实验</a:t>
            </a:r>
            <a:endParaRPr lang="zh-CN" altLang="en-US"/>
          </a:p>
        </p:txBody>
      </p:sp>
      <p:sp>
        <p:nvSpPr>
          <p:cNvPr id="3" name="内容占位符 2"/>
          <p:cNvSpPr>
            <a:spLocks noGrp="1"/>
          </p:cNvSpPr>
          <p:nvPr>
            <p:ph idx="1"/>
          </p:nvPr>
        </p:nvSpPr>
        <p:spPr>
          <a:xfrm>
            <a:off x="608330" y="1490345"/>
            <a:ext cx="10968990" cy="1113790"/>
          </a:xfrm>
        </p:spPr>
        <p:txBody>
          <a:bodyPr>
            <a:normAutofit/>
          </a:bodyPr>
          <a:p>
            <a:pPr>
              <a:lnSpc>
                <a:spcPct val="150000"/>
              </a:lnSpc>
            </a:pPr>
            <a:r>
              <a:rPr lang="zh-CN" altLang="en-US"/>
              <a:t>作者在进行初步实验时，提出的</a:t>
            </a:r>
            <a:r>
              <a:rPr lang="zh-CN" altLang="en-US"/>
              <a:t>问题是：</a:t>
            </a:r>
            <a:endParaRPr lang="zh-CN" altLang="en-US"/>
          </a:p>
          <a:p>
            <a:pPr marL="0" indent="457200">
              <a:lnSpc>
                <a:spcPct val="150000"/>
              </a:lnSpc>
              <a:buNone/>
            </a:pPr>
            <a:r>
              <a:rPr lang="zh-CN" altLang="en-US"/>
              <a:t>当一个大模型处理一个</a:t>
            </a:r>
            <a:r>
              <a:rPr lang="en-US" altLang="zh-CN"/>
              <a:t>few-shot</a:t>
            </a:r>
            <a:r>
              <a:rPr lang="zh-CN" altLang="en-US"/>
              <a:t>上下文模板时，任务本身有没有被编码进隐层信息中？</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a:blip r:embed="rId4"/>
          <a:stretch>
            <a:fillRect/>
          </a:stretch>
        </p:blipFill>
        <p:spPr>
          <a:xfrm>
            <a:off x="1724660" y="2513330"/>
            <a:ext cx="7947025" cy="1991995"/>
          </a:xfrm>
          <a:prstGeom prst="rect">
            <a:avLst/>
          </a:prstGeom>
        </p:spPr>
      </p:pic>
      <p:cxnSp>
        <p:nvCxnSpPr>
          <p:cNvPr id="12" name="直接箭头连接符 11"/>
          <p:cNvCxnSpPr/>
          <p:nvPr/>
        </p:nvCxnSpPr>
        <p:spPr>
          <a:xfrm>
            <a:off x="7063740" y="5502910"/>
            <a:ext cx="2501900" cy="0"/>
          </a:xfrm>
          <a:prstGeom prst="straightConnector1">
            <a:avLst/>
          </a:prstGeom>
          <a:ln w="31750">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1398905" y="4505325"/>
            <a:ext cx="4169410" cy="2168525"/>
          </a:xfrm>
          <a:prstGeom prst="rect">
            <a:avLst/>
          </a:prstGeom>
          <a:noFill/>
          <a:ln>
            <a:solidFill>
              <a:schemeClr val="accent1"/>
            </a:solidFill>
            <a:prstDash val="dash"/>
          </a:ln>
        </p:spPr>
        <p:txBody>
          <a:bodyPr wrap="square" rtlCol="0">
            <a:spAutoFit/>
          </a:bodyPr>
          <a:p>
            <a:pPr>
              <a:lnSpc>
                <a:spcPct val="150000"/>
              </a:lnSpc>
            </a:pPr>
            <a:r>
              <a:rPr lang="zh-CN" altLang="en-US"/>
              <a:t>①假设真的有一个任务向量</a:t>
            </a:r>
            <a:endParaRPr lang="zh-CN" altLang="en-US"/>
          </a:p>
          <a:p>
            <a:pPr>
              <a:lnSpc>
                <a:spcPct val="150000"/>
              </a:lnSpc>
            </a:pPr>
            <a:r>
              <a:rPr lang="zh-CN" altLang="en-US"/>
              <a:t>②收集很多大模型在</a:t>
            </a:r>
            <a:r>
              <a:rPr lang="en-US" altLang="zh-CN"/>
              <a:t>few-shot</a:t>
            </a:r>
            <a:r>
              <a:rPr lang="zh-CN" altLang="en-US"/>
              <a:t>场景下的任务成功样例，取隐层表征</a:t>
            </a:r>
            <a:r>
              <a:rPr lang="zh-CN" altLang="en-US"/>
              <a:t>做平均</a:t>
            </a:r>
            <a:endParaRPr lang="zh-CN" altLang="en-US"/>
          </a:p>
          <a:p>
            <a:pPr>
              <a:lnSpc>
                <a:spcPct val="150000"/>
              </a:lnSpc>
            </a:pPr>
            <a:r>
              <a:rPr lang="zh-CN" altLang="en-US"/>
              <a:t>③在</a:t>
            </a:r>
            <a:r>
              <a:rPr lang="en-US" altLang="zh-CN"/>
              <a:t>zero-shot</a:t>
            </a:r>
            <a:r>
              <a:rPr lang="zh-CN" altLang="en-US"/>
              <a:t>场景下直接加这个平均向量，观察是否能直接进行</a:t>
            </a:r>
            <a:r>
              <a:rPr lang="en-US" altLang="zh-CN"/>
              <a:t>zero-</a:t>
            </a:r>
            <a:r>
              <a:rPr lang="en-US" altLang="zh-CN"/>
              <a:t>shot</a:t>
            </a:r>
            <a:endParaRPr lang="en-US" altLang="zh-CN"/>
          </a:p>
        </p:txBody>
      </p:sp>
      <mc:AlternateContent xmlns:mc="http://schemas.openxmlformats.org/markup-compatibility/2006">
        <mc:Choice xmlns:a14="http://schemas.microsoft.com/office/drawing/2010/main" Requires="a14">
          <p:sp>
            <p:nvSpPr>
              <p:cNvPr id="21" name="文本框 20"/>
              <p:cNvSpPr txBox="1"/>
              <p:nvPr/>
            </p:nvSpPr>
            <p:spPr>
              <a:xfrm>
                <a:off x="9383395" y="5318760"/>
                <a:ext cx="737870" cy="37528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𝐹</m:t>
                          </m:r>
                        </m:e>
                      </m:acc>
                    </m:oMath>
                  </m:oMathPara>
                </a14:m>
                <a:endParaRPr lang="en-US" altLang="zh-CN" i="1">
                  <a:latin typeface="Cambria Math" panose="02040503050406030204" charset="0"/>
                  <a:cs typeface="Cambria Math" panose="02040503050406030204"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9383395" y="5318760"/>
                <a:ext cx="737870" cy="375285"/>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22" name="直接箭头连接符 21"/>
          <p:cNvCxnSpPr/>
          <p:nvPr>
            <p:custDataLst>
              <p:tags r:id="rId6"/>
            </p:custDataLst>
          </p:nvPr>
        </p:nvCxnSpPr>
        <p:spPr>
          <a:xfrm flipH="1" flipV="1">
            <a:off x="7053580" y="4832350"/>
            <a:ext cx="10160" cy="670560"/>
          </a:xfrm>
          <a:prstGeom prst="straightConnector1">
            <a:avLst/>
          </a:prstGeom>
          <a:ln w="31750">
            <a:solidFill>
              <a:schemeClr val="accent6">
                <a:lumMod val="75000"/>
              </a:schemeClr>
            </a:solidFill>
            <a:prstDash val="sysDash"/>
            <a:tailEnd type="arrow"/>
          </a:ln>
        </p:spPr>
        <p:style>
          <a:lnRef idx="2">
            <a:schemeClr val="accent1"/>
          </a:lnRef>
          <a:fillRef idx="0">
            <a:srgbClr val="FFFFFF"/>
          </a:fillRef>
          <a:effectRef idx="0">
            <a:srgbClr val="FFFFFF"/>
          </a:effectRef>
          <a:fontRef idx="minor">
            <a:schemeClr val="tx1"/>
          </a:fontRef>
        </p:style>
      </p:cxnSp>
      <p:sp>
        <p:nvSpPr>
          <p:cNvPr id="23" name="文本框 22"/>
          <p:cNvSpPr txBox="1"/>
          <p:nvPr/>
        </p:nvSpPr>
        <p:spPr>
          <a:xfrm>
            <a:off x="6219825" y="4515485"/>
            <a:ext cx="1677035" cy="306705"/>
          </a:xfrm>
          <a:prstGeom prst="rect">
            <a:avLst/>
          </a:prstGeom>
          <a:noFill/>
        </p:spPr>
        <p:txBody>
          <a:bodyPr wrap="square" rtlCol="0">
            <a:spAutoFit/>
          </a:bodyPr>
          <a:p>
            <a:r>
              <a:rPr lang="zh-CN" altLang="en-US" sz="1400"/>
              <a:t>无关的</a:t>
            </a:r>
            <a:r>
              <a:rPr lang="zh-CN" altLang="en-US" sz="1400"/>
              <a:t>语义方向</a:t>
            </a:r>
            <a:endParaRPr lang="zh-CN" altLang="en-US" sz="1400"/>
          </a:p>
        </p:txBody>
      </p:sp>
      <p:cxnSp>
        <p:nvCxnSpPr>
          <p:cNvPr id="24" name="直接箭头连接符 23"/>
          <p:cNvCxnSpPr/>
          <p:nvPr>
            <p:custDataLst>
              <p:tags r:id="rId7"/>
            </p:custDataLst>
          </p:nvPr>
        </p:nvCxnSpPr>
        <p:spPr>
          <a:xfrm flipV="1">
            <a:off x="7063105" y="4765675"/>
            <a:ext cx="1993900" cy="709295"/>
          </a:xfrm>
          <a:prstGeom prst="straightConnector1">
            <a:avLst/>
          </a:prstGeom>
          <a:ln w="31750">
            <a:solidFill>
              <a:srgbClr val="00B050"/>
            </a:solidFill>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custDataLst>
              <p:tags r:id="rId8"/>
            </p:custDataLst>
          </p:nvPr>
        </p:nvCxnSpPr>
        <p:spPr>
          <a:xfrm>
            <a:off x="7072630" y="5494020"/>
            <a:ext cx="374015" cy="929640"/>
          </a:xfrm>
          <a:prstGeom prst="straightConnector1">
            <a:avLst/>
          </a:prstGeom>
          <a:ln w="31750">
            <a:solidFill>
              <a:srgbClr val="00B050"/>
            </a:solidFill>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p:nvPr>
            <p:custDataLst>
              <p:tags r:id="rId9"/>
            </p:custDataLst>
          </p:nvPr>
        </p:nvCxnSpPr>
        <p:spPr>
          <a:xfrm>
            <a:off x="7072630" y="5494020"/>
            <a:ext cx="2252980" cy="143510"/>
          </a:xfrm>
          <a:prstGeom prst="straightConnector1">
            <a:avLst/>
          </a:prstGeom>
          <a:ln w="31750">
            <a:solidFill>
              <a:srgbClr val="00B050"/>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p:nvPr>
            <p:custDataLst>
              <p:tags r:id="rId10"/>
            </p:custDataLst>
          </p:nvPr>
        </p:nvCxnSpPr>
        <p:spPr>
          <a:xfrm flipV="1">
            <a:off x="7063105" y="5311775"/>
            <a:ext cx="2195195" cy="182245"/>
          </a:xfrm>
          <a:prstGeom prst="straightConnector1">
            <a:avLst/>
          </a:prstGeom>
          <a:ln w="31750">
            <a:solidFill>
              <a:srgbClr val="00B050"/>
            </a:solidFill>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p:nvPr>
            <p:custDataLst>
              <p:tags r:id="rId11"/>
            </p:custDataLst>
          </p:nvPr>
        </p:nvCxnSpPr>
        <p:spPr>
          <a:xfrm flipV="1">
            <a:off x="7063105" y="4842510"/>
            <a:ext cx="1044575" cy="641985"/>
          </a:xfrm>
          <a:prstGeom prst="straightConnector1">
            <a:avLst/>
          </a:prstGeom>
          <a:ln w="31750">
            <a:solidFill>
              <a:srgbClr val="00B050"/>
            </a:solidFill>
            <a:tailEnd type="arrow"/>
          </a:ln>
        </p:spPr>
        <p:style>
          <a:lnRef idx="2">
            <a:schemeClr val="accent1"/>
          </a:lnRef>
          <a:fillRef idx="0">
            <a:srgbClr val="FFFFFF"/>
          </a:fillRef>
          <a:effectRef idx="0">
            <a:srgbClr val="FFFFFF"/>
          </a:effectRef>
          <a:fontRef idx="minor">
            <a:schemeClr val="tx1"/>
          </a:fontRef>
        </p:style>
      </p:cxnSp>
      <p:sp>
        <p:nvSpPr>
          <p:cNvPr id="30" name="文本框 29"/>
          <p:cNvSpPr txBox="1"/>
          <p:nvPr/>
        </p:nvSpPr>
        <p:spPr>
          <a:xfrm>
            <a:off x="6219825" y="6390640"/>
            <a:ext cx="4064000" cy="368300"/>
          </a:xfrm>
          <a:prstGeom prst="rect">
            <a:avLst/>
          </a:prstGeom>
          <a:noFill/>
          <a:ln>
            <a:noFill/>
          </a:ln>
        </p:spPr>
        <p:txBody>
          <a:bodyPr wrap="square" rtlCol="0">
            <a:spAutoFit/>
          </a:bodyPr>
          <a:p>
            <a:pPr algn="ctr"/>
            <a:r>
              <a:rPr lang="zh-CN" altLang="en-US">
                <a:solidFill>
                  <a:srgbClr val="00B050"/>
                </a:solidFill>
              </a:rPr>
              <a:t>样本收集到的隐层表征</a:t>
            </a:r>
            <a:endParaRPr lang="zh-CN" altLang="en-US">
              <a:solidFill>
                <a:srgbClr val="00B050"/>
              </a:solidFill>
            </a:endParaRPr>
          </a:p>
        </p:txBody>
      </p:sp>
      <p:cxnSp>
        <p:nvCxnSpPr>
          <p:cNvPr id="31" name="直接箭头连接符 30"/>
          <p:cNvCxnSpPr/>
          <p:nvPr>
            <p:custDataLst>
              <p:tags r:id="rId12"/>
            </p:custDataLst>
          </p:nvPr>
        </p:nvCxnSpPr>
        <p:spPr>
          <a:xfrm>
            <a:off x="7063105" y="5513070"/>
            <a:ext cx="2319655" cy="594360"/>
          </a:xfrm>
          <a:prstGeom prst="straightConnector1">
            <a:avLst/>
          </a:prstGeom>
          <a:ln w="31750">
            <a:solidFill>
              <a:srgbClr val="00B050"/>
            </a:solidFill>
            <a:tailEnd type="arrow"/>
          </a:ln>
        </p:spPr>
        <p:style>
          <a:lnRef idx="2">
            <a:schemeClr val="accent1"/>
          </a:lnRef>
          <a:fillRef idx="0">
            <a:srgbClr val="FFFFFF"/>
          </a:fillRef>
          <a:effectRef idx="0">
            <a:srgbClr val="FFFFFF"/>
          </a:effectRef>
          <a:fontRef idx="minor">
            <a:schemeClr val="tx1"/>
          </a:fontRef>
        </p:style>
      </p:cxnSp>
    </p:spTree>
    <p:custDataLst>
      <p:tags r:id="rId1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2477135" cy="705485"/>
          </a:xfrm>
        </p:spPr>
        <p:txBody>
          <a:bodyPr>
            <a:normAutofit/>
          </a:bodyPr>
          <a:p>
            <a:r>
              <a:rPr lang="zh-CN" altLang="en-US"/>
              <a:t>初步实验</a:t>
            </a:r>
            <a:endParaRPr lang="zh-CN" altLang="en-US"/>
          </a:p>
        </p:txBody>
      </p:sp>
      <p:sp>
        <p:nvSpPr>
          <p:cNvPr id="3" name="内容占位符 2"/>
          <p:cNvSpPr>
            <a:spLocks noGrp="1"/>
          </p:cNvSpPr>
          <p:nvPr>
            <p:ph idx="1"/>
          </p:nvPr>
        </p:nvSpPr>
        <p:spPr>
          <a:xfrm>
            <a:off x="608330" y="1490345"/>
            <a:ext cx="10968990" cy="1113790"/>
          </a:xfrm>
        </p:spPr>
        <p:txBody>
          <a:bodyPr>
            <a:normAutofit/>
          </a:bodyPr>
          <a:p>
            <a:pPr>
              <a:lnSpc>
                <a:spcPct val="150000"/>
              </a:lnSpc>
            </a:pPr>
            <a:r>
              <a:rPr lang="zh-CN" altLang="en-US"/>
              <a:t>针对</a:t>
            </a:r>
            <a:r>
              <a:rPr lang="zh-CN" altLang="en-US" b="1"/>
              <a:t>反义词任务</a:t>
            </a:r>
            <a:r>
              <a:rPr lang="zh-CN" altLang="en-US"/>
              <a:t>，作者收集不同层的激活值并尝试在不同层重新加入算好的样本激活值</a:t>
            </a:r>
            <a:r>
              <a:rPr lang="zh-CN" altLang="en-US"/>
              <a:t>均值：</a:t>
            </a:r>
            <a:endParaRPr lang="zh-CN" altLang="en-US"/>
          </a:p>
          <a:p>
            <a:pPr marL="0" indent="457200">
              <a:lnSpc>
                <a:spcPct val="150000"/>
              </a:lnSpc>
              <a:buNone/>
            </a:pP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3856990" y="2199005"/>
            <a:ext cx="3397885" cy="2245995"/>
          </a:xfrm>
          <a:prstGeom prst="rect">
            <a:avLst/>
          </a:prstGeom>
        </p:spPr>
      </p:pic>
      <p:sp>
        <p:nvSpPr>
          <p:cNvPr id="8" name="文本框 7"/>
          <p:cNvSpPr txBox="1"/>
          <p:nvPr/>
        </p:nvSpPr>
        <p:spPr>
          <a:xfrm>
            <a:off x="1524635" y="4683760"/>
            <a:ext cx="8627745" cy="368300"/>
          </a:xfrm>
          <a:prstGeom prst="rect">
            <a:avLst/>
          </a:prstGeom>
          <a:noFill/>
        </p:spPr>
        <p:txBody>
          <a:bodyPr wrap="square" rtlCol="0">
            <a:spAutoFit/>
          </a:bodyPr>
          <a:p>
            <a:pPr algn="ctr"/>
            <a:r>
              <a:rPr lang="zh-CN" altLang="en-US" u="sng">
                <a:solidFill>
                  <a:srgbClr val="C00000"/>
                </a:solidFill>
              </a:rPr>
              <a:t>红线</a:t>
            </a:r>
            <a:r>
              <a:rPr lang="zh-CN" altLang="en-US" u="sng"/>
              <a:t>：</a:t>
            </a:r>
            <a:r>
              <a:rPr lang="en-US" altLang="zh-CN" u="sng"/>
              <a:t> GPT-J</a:t>
            </a:r>
            <a:r>
              <a:rPr lang="zh-CN" altLang="en-US" u="sng"/>
              <a:t>在不同层加上样本激活值均值后的</a:t>
            </a:r>
            <a:r>
              <a:rPr lang="en-US" altLang="zh-CN" u="sng"/>
              <a:t>zero-shot</a:t>
            </a:r>
            <a:r>
              <a:rPr lang="zh-CN" altLang="en-US" u="sng"/>
              <a:t>反义词生成正确率情况</a:t>
            </a:r>
            <a:endParaRPr lang="zh-CN" altLang="en-US" u="sng"/>
          </a:p>
        </p:txBody>
      </p:sp>
      <p:sp>
        <p:nvSpPr>
          <p:cNvPr id="9" name="内容占位符 2"/>
          <p:cNvSpPr>
            <a:spLocks noGrp="1"/>
          </p:cNvSpPr>
          <p:nvPr>
            <p:custDataLst>
              <p:tags r:id="rId5"/>
            </p:custDataLst>
          </p:nvPr>
        </p:nvSpPr>
        <p:spPr>
          <a:xfrm>
            <a:off x="608330" y="5205095"/>
            <a:ext cx="10968990" cy="111379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a:t>观察到一定的任务性能后，作者开始尝试寻找有没有更好的</a:t>
            </a:r>
            <a:r>
              <a:rPr lang="en-US" altLang="zh-CN"/>
              <a:t>“</a:t>
            </a:r>
            <a:r>
              <a:rPr lang="zh-CN" altLang="en-US"/>
              <a:t>任务向量表征</a:t>
            </a:r>
            <a:r>
              <a:rPr lang="en-US" altLang="zh-CN"/>
              <a:t>”</a:t>
            </a:r>
            <a:r>
              <a:rPr lang="zh-CN" altLang="en-US"/>
              <a:t>。</a:t>
            </a:r>
            <a:endParaRPr lang="zh-CN" altLang="en-US"/>
          </a:p>
          <a:p>
            <a:pPr marL="0" indent="457200">
              <a:lnSpc>
                <a:spcPct val="150000"/>
              </a:lnSpc>
              <a:buNone/>
            </a:pPr>
            <a:endParaRPr lang="zh-CN" altLang="en-US"/>
          </a:p>
        </p:txBody>
      </p:sp>
      <p:sp>
        <p:nvSpPr>
          <p:cNvPr id="10" name="文本框 9"/>
          <p:cNvSpPr txBox="1"/>
          <p:nvPr/>
        </p:nvSpPr>
        <p:spPr>
          <a:xfrm>
            <a:off x="7254875" y="3496945"/>
            <a:ext cx="982980" cy="368300"/>
          </a:xfrm>
          <a:prstGeom prst="rect">
            <a:avLst/>
          </a:prstGeom>
          <a:noFill/>
        </p:spPr>
        <p:txBody>
          <a:bodyPr wrap="square" rtlCol="0" anchor="t">
            <a:spAutoFit/>
          </a:bodyPr>
          <a:p>
            <a:r>
              <a:rPr lang="zh-CN" altLang="en-US"/>
              <a:t>24.3%</a:t>
            </a:r>
            <a:endParaRPr lang="zh-CN" altLang="en-US"/>
          </a:p>
        </p:txBody>
      </p:sp>
      <p:cxnSp>
        <p:nvCxnSpPr>
          <p:cNvPr id="11" name="直接连接符 10"/>
          <p:cNvCxnSpPr>
            <a:endCxn id="10" idx="1"/>
          </p:cNvCxnSpPr>
          <p:nvPr/>
        </p:nvCxnSpPr>
        <p:spPr>
          <a:xfrm>
            <a:off x="5638800" y="3636645"/>
            <a:ext cx="1616075" cy="44450"/>
          </a:xfrm>
          <a:prstGeom prst="line">
            <a:avLst/>
          </a:prstGeom>
        </p:spPr>
        <p:style>
          <a:lnRef idx="2">
            <a:schemeClr val="accent1"/>
          </a:lnRef>
          <a:fillRef idx="0">
            <a:srgbClr val="FFFFFF"/>
          </a:fillRef>
          <a:effectRef idx="0">
            <a:srgbClr val="FFFFFF"/>
          </a:effectRef>
          <a:fontRef idx="minor">
            <a:schemeClr val="tx1"/>
          </a:fontRef>
        </p:style>
      </p:cxn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3248025" cy="705485"/>
          </a:xfrm>
        </p:spPr>
        <p:txBody>
          <a:bodyPr>
            <a:normAutofit/>
          </a:bodyPr>
          <a:p>
            <a:r>
              <a:rPr lang="zh-CN" altLang="en-US"/>
              <a:t>第二</a:t>
            </a:r>
            <a:r>
              <a:rPr lang="zh-CN" altLang="en-US"/>
              <a:t>阶段实验</a:t>
            </a:r>
            <a:endParaRPr lang="zh-CN" altLang="en-US"/>
          </a:p>
        </p:txBody>
      </p:sp>
      <p:sp>
        <p:nvSpPr>
          <p:cNvPr id="3" name="内容占位符 2"/>
          <p:cNvSpPr>
            <a:spLocks noGrp="1"/>
          </p:cNvSpPr>
          <p:nvPr>
            <p:ph idx="1"/>
          </p:nvPr>
        </p:nvSpPr>
        <p:spPr>
          <a:xfrm>
            <a:off x="608330" y="1490345"/>
            <a:ext cx="10968990" cy="1843405"/>
          </a:xfrm>
        </p:spPr>
        <p:txBody>
          <a:bodyPr>
            <a:normAutofit/>
          </a:bodyPr>
          <a:p>
            <a:pPr>
              <a:lnSpc>
                <a:spcPct val="150000"/>
              </a:lnSpc>
            </a:pPr>
            <a:r>
              <a:rPr lang="zh-CN" altLang="en-US"/>
              <a:t>作者试图根据任务性能表现来筛选</a:t>
            </a:r>
            <a:r>
              <a:rPr lang="en-US" altLang="zh-CN"/>
              <a:t>“</a:t>
            </a:r>
            <a:r>
              <a:rPr lang="zh-CN" altLang="en-US"/>
              <a:t>更为重要的模块输出</a:t>
            </a:r>
            <a:r>
              <a:rPr lang="en-US" altLang="zh-CN"/>
              <a:t>”</a:t>
            </a:r>
            <a:r>
              <a:rPr lang="zh-CN" altLang="en-US"/>
              <a:t>来构造更强力的</a:t>
            </a:r>
            <a:r>
              <a:rPr lang="en-US" altLang="zh-CN"/>
              <a:t>“</a:t>
            </a:r>
            <a:r>
              <a:rPr lang="zh-CN" altLang="en-US"/>
              <a:t>任务向量</a:t>
            </a:r>
            <a:r>
              <a:rPr lang="en-US" altLang="zh-CN"/>
              <a:t>”</a:t>
            </a:r>
            <a:endParaRPr lang="zh-CN" altLang="en-US"/>
          </a:p>
          <a:p>
            <a:pPr>
              <a:lnSpc>
                <a:spcPct val="150000"/>
              </a:lnSpc>
            </a:pPr>
            <a:r>
              <a:rPr lang="zh-CN" altLang="en-US"/>
              <a:t>作者选定了定量分析中间层变量提取</a:t>
            </a:r>
            <a:r>
              <a:rPr lang="zh-CN" altLang="en-US"/>
              <a:t>位置为：注意力头；</a:t>
            </a:r>
            <a:endParaRPr lang="zh-CN" altLang="en-US"/>
          </a:p>
          <a:p>
            <a:pPr>
              <a:lnSpc>
                <a:spcPct val="150000"/>
              </a:lnSpc>
            </a:pPr>
            <a:r>
              <a:rPr lang="zh-CN" altLang="en-US"/>
              <a:t>作者提出的理由：在</a:t>
            </a:r>
            <a:r>
              <a:rPr lang="en-US" altLang="zh-CN"/>
              <a:t>few-shot</a:t>
            </a:r>
            <a:r>
              <a:rPr lang="zh-CN" altLang="en-US"/>
              <a:t>任务中，只有注意力模块能够从示例中编码任务</a:t>
            </a:r>
            <a:r>
              <a:rPr lang="zh-CN" altLang="en-US"/>
              <a:t>信息</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a:blip r:embed="rId4"/>
          <a:stretch>
            <a:fillRect/>
          </a:stretch>
        </p:blipFill>
        <p:spPr>
          <a:xfrm>
            <a:off x="1657350" y="3429000"/>
            <a:ext cx="2654300" cy="807720"/>
          </a:xfrm>
          <a:prstGeom prst="rect">
            <a:avLst/>
          </a:prstGeom>
        </p:spPr>
      </p:pic>
      <p:cxnSp>
        <p:nvCxnSpPr>
          <p:cNvPr id="14" name="直接连接符 13"/>
          <p:cNvCxnSpPr/>
          <p:nvPr/>
        </p:nvCxnSpPr>
        <p:spPr>
          <a:xfrm>
            <a:off x="4403725" y="3797300"/>
            <a:ext cx="1793875" cy="3810"/>
          </a:xfrm>
          <a:prstGeom prst="line">
            <a:avLst/>
          </a:prstGeom>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6289675" y="3429000"/>
                <a:ext cx="4064000" cy="737870"/>
              </a:xfrm>
              <a:prstGeom prst="rect">
                <a:avLst/>
              </a:prstGeom>
              <a:noFill/>
              <a:ln>
                <a:solidFill>
                  <a:schemeClr val="accent1"/>
                </a:solidFill>
              </a:ln>
            </p:spPr>
            <p:txBody>
              <a:bodyPr wrap="square" rtlCol="0">
                <a:spAutoFit/>
              </a:bodyPr>
              <a:p>
                <a:r>
                  <a:rPr lang="zh-CN" altLang="en-US"/>
                  <a:t>针对单个任务构造的所有</a:t>
                </a:r>
                <a:r>
                  <a:rPr lang="en-US" altLang="zh-CN"/>
                  <a:t>prompt(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𝑡</m:t>
                        </m:r>
                      </m:sup>
                    </m:sSubSup>
                  </m:oMath>
                </a14:m>
                <a:r>
                  <a:rPr lang="en-US" altLang="zh-CN"/>
                  <a:t>)</a:t>
                </a:r>
                <a:endParaRPr lang="en-US" altLang="zh-CN"/>
              </a:p>
              <a:p>
                <a:r>
                  <a:rPr lang="zh-CN" altLang="en-US"/>
                  <a:t>求第</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 </m:t>
                    </m:r>
                    <m:r>
                      <a:rPr lang="zh-CN" altLang="en-US" i="1">
                        <a:latin typeface="Cambria Math" panose="02040503050406030204" charset="0"/>
                        <a:cs typeface="Cambria Math" panose="02040503050406030204" charset="0"/>
                      </a:rPr>
                      <m:t>层第</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 </m:t>
                    </m:r>
                  </m:oMath>
                </a14:m>
                <a:r>
                  <a:rPr lang="zh-CN" altLang="en-US">
                    <a:latin typeface="Cambria Math" panose="02040503050406030204" charset="0"/>
                    <a:cs typeface="Cambria Math" panose="02040503050406030204" charset="0"/>
                  </a:rPr>
                  <a:t>个头的平均输出</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𝑎</m:t>
                            </m:r>
                          </m:e>
                        </m:acc>
                      </m:e>
                      <m:sub>
                        <m:r>
                          <a:rPr lang="en-US" altLang="zh-CN" i="1">
                            <a:latin typeface="Cambria Math" panose="02040503050406030204" charset="0"/>
                            <a:cs typeface="Cambria Math" panose="02040503050406030204" charset="0"/>
                          </a:rPr>
                          <m:t>𝑙𝑗</m:t>
                        </m:r>
                      </m:sub>
                      <m:sup>
                        <m:r>
                          <a:rPr lang="en-US" altLang="zh-CN" i="1">
                            <a:latin typeface="Cambria Math" panose="02040503050406030204" charset="0"/>
                            <a:cs typeface="Cambria Math" panose="02040503050406030204" charset="0"/>
                          </a:rPr>
                          <m:t>𝑡</m:t>
                        </m:r>
                      </m:sup>
                    </m:sSubSup>
                  </m:oMath>
                </a14:m>
                <a:endParaRPr lang="zh-CN" altLang="en-US">
                  <a:latin typeface="Cambria Math" panose="02040503050406030204" charset="0"/>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6289675" y="3429000"/>
                <a:ext cx="4064000" cy="737870"/>
              </a:xfrm>
              <a:prstGeom prst="rect">
                <a:avLst/>
              </a:prstGeom>
              <a:blipFill rotWithShape="1">
                <a:blip r:embed="rId5"/>
                <a:stretch>
                  <a:fillRect l="-125" t="-688" r="-109" b="-602"/>
                </a:stretch>
              </a:blipFill>
              <a:ln>
                <a:solidFill>
                  <a:schemeClr val="accent1"/>
                </a:solidFill>
              </a:ln>
            </p:spPr>
            <p:txBody>
              <a:bodyPr/>
              <a:lstStyle/>
              <a:p>
                <a:r>
                  <a:rPr lang="zh-CN" altLang="en-US">
                    <a:noFill/>
                  </a:rPr>
                  <a:t> </a:t>
                </a:r>
              </a:p>
            </p:txBody>
          </p:sp>
        </mc:Fallback>
      </mc:AlternateContent>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3248025" cy="705485"/>
          </a:xfrm>
        </p:spPr>
        <p:txBody>
          <a:bodyPr>
            <a:normAutofit/>
          </a:bodyPr>
          <a:p>
            <a:r>
              <a:rPr lang="zh-CN" altLang="en-US"/>
              <a:t>第二</a:t>
            </a:r>
            <a:r>
              <a:rPr lang="zh-CN" altLang="en-US"/>
              <a:t>阶段实验</a:t>
            </a:r>
            <a:endParaRPr lang="zh-CN" altLang="en-US"/>
          </a:p>
        </p:txBody>
      </p:sp>
      <p:sp>
        <p:nvSpPr>
          <p:cNvPr id="3" name="内容占位符 2"/>
          <p:cNvSpPr>
            <a:spLocks noGrp="1"/>
          </p:cNvSpPr>
          <p:nvPr>
            <p:ph idx="1"/>
          </p:nvPr>
        </p:nvSpPr>
        <p:spPr>
          <a:xfrm>
            <a:off x="608330" y="1490345"/>
            <a:ext cx="10968990" cy="1235710"/>
          </a:xfrm>
        </p:spPr>
        <p:txBody>
          <a:bodyPr>
            <a:normAutofit/>
          </a:bodyPr>
          <a:p>
            <a:pPr>
              <a:lnSpc>
                <a:spcPct val="150000"/>
              </a:lnSpc>
            </a:pPr>
            <a:r>
              <a:rPr lang="zh-CN" altLang="en-US"/>
              <a:t>作者选定了定量分析中间层变量提取</a:t>
            </a:r>
            <a:r>
              <a:rPr lang="zh-CN" altLang="en-US"/>
              <a:t>位置为：注意力头；</a:t>
            </a:r>
            <a:endParaRPr lang="zh-CN" altLang="en-US"/>
          </a:p>
          <a:p>
            <a:pPr>
              <a:lnSpc>
                <a:spcPct val="150000"/>
              </a:lnSpc>
            </a:pPr>
            <a:r>
              <a:rPr lang="zh-CN" altLang="en-US"/>
              <a:t>作者提出的理由：在</a:t>
            </a:r>
            <a:r>
              <a:rPr lang="en-US" altLang="zh-CN"/>
              <a:t>few-shot</a:t>
            </a:r>
            <a:r>
              <a:rPr lang="zh-CN" altLang="en-US"/>
              <a:t>任务中，只有注意力模块能够从示例中编码任务</a:t>
            </a:r>
            <a:r>
              <a:rPr lang="zh-CN" altLang="en-US"/>
              <a:t>信息</a:t>
            </a:r>
            <a:endParaRPr lang="zh-CN" altLang="en-US"/>
          </a:p>
        </p:txBody>
      </p:sp>
      <p:sp>
        <p:nvSpPr>
          <p:cNvPr id="5" name="矩形 4"/>
          <p:cNvSpPr/>
          <p:nvPr>
            <p:custDataLst>
              <p:tags r:id="rId1"/>
            </p:custDataLst>
          </p:nvPr>
        </p:nvSpPr>
        <p:spPr>
          <a:xfrm>
            <a:off x="909955" y="1363345"/>
            <a:ext cx="11271250" cy="7556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2"/>
            </p:custDataLst>
          </p:nvPr>
        </p:nvSpPr>
        <p:spPr>
          <a:xfrm>
            <a:off x="0" y="828040"/>
            <a:ext cx="406400" cy="207645"/>
          </a:xfrm>
          <a:prstGeom prst="rect">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custDataLst>
              <p:tags r:id="rId3"/>
            </p:custDataLst>
          </p:nvPr>
        </p:nvPicPr>
        <p:blipFill>
          <a:blip r:embed="rId4"/>
          <a:stretch>
            <a:fillRect/>
          </a:stretch>
        </p:blipFill>
        <p:spPr>
          <a:xfrm>
            <a:off x="1385570" y="2902585"/>
            <a:ext cx="2654300" cy="807720"/>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759460" y="3981450"/>
            <a:ext cx="4846955" cy="438150"/>
          </a:xfrm>
          <a:prstGeom prst="rect">
            <a:avLst/>
          </a:prstGeom>
        </p:spPr>
      </p:pic>
      <p:pic>
        <p:nvPicPr>
          <p:cNvPr id="13" name="图片 12"/>
          <p:cNvPicPr>
            <a:picLocks noChangeAspect="1"/>
          </p:cNvPicPr>
          <p:nvPr>
            <p:custDataLst>
              <p:tags r:id="rId7"/>
            </p:custDataLst>
          </p:nvPr>
        </p:nvPicPr>
        <p:blipFill>
          <a:blip r:embed="rId8"/>
          <a:stretch>
            <a:fillRect/>
          </a:stretch>
        </p:blipFill>
        <p:spPr>
          <a:xfrm>
            <a:off x="978535" y="5004435"/>
            <a:ext cx="4410075" cy="781050"/>
          </a:xfrm>
          <a:prstGeom prst="rect">
            <a:avLst/>
          </a:prstGeom>
        </p:spPr>
      </p:pic>
      <p:cxnSp>
        <p:nvCxnSpPr>
          <p:cNvPr id="14" name="直接连接符 13"/>
          <p:cNvCxnSpPr/>
          <p:nvPr/>
        </p:nvCxnSpPr>
        <p:spPr>
          <a:xfrm>
            <a:off x="4131945" y="3270885"/>
            <a:ext cx="1793875" cy="3810"/>
          </a:xfrm>
          <a:prstGeom prst="line">
            <a:avLst/>
          </a:prstGeom>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6017895" y="2902585"/>
                <a:ext cx="4064000" cy="737870"/>
              </a:xfrm>
              <a:prstGeom prst="rect">
                <a:avLst/>
              </a:prstGeom>
              <a:noFill/>
              <a:ln>
                <a:solidFill>
                  <a:schemeClr val="accent1"/>
                </a:solidFill>
              </a:ln>
            </p:spPr>
            <p:txBody>
              <a:bodyPr wrap="square" rtlCol="0">
                <a:spAutoFit/>
              </a:bodyPr>
              <a:p>
                <a:r>
                  <a:rPr lang="zh-CN" altLang="en-US"/>
                  <a:t>针对单个任务构造的所有</a:t>
                </a:r>
                <a:r>
                  <a:rPr lang="en-US" altLang="zh-CN"/>
                  <a:t>prompt(</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𝑡</m:t>
                        </m:r>
                      </m:sup>
                    </m:sSubSup>
                  </m:oMath>
                </a14:m>
                <a:r>
                  <a:rPr lang="en-US" altLang="zh-CN"/>
                  <a:t>)</a:t>
                </a:r>
                <a:endParaRPr lang="en-US" altLang="zh-CN"/>
              </a:p>
              <a:p>
                <a:r>
                  <a:rPr lang="zh-CN" altLang="en-US"/>
                  <a:t>求第</a:t>
                </a:r>
                <a14:m>
                  <m:oMath xmlns:m="http://schemas.openxmlformats.org/officeDocument/2006/math">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 </m:t>
                    </m:r>
                    <m:r>
                      <a:rPr lang="zh-CN" altLang="en-US" i="1">
                        <a:latin typeface="Cambria Math" panose="02040503050406030204" charset="0"/>
                        <a:cs typeface="Cambria Math" panose="02040503050406030204" charset="0"/>
                      </a:rPr>
                      <m:t>层第</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 </m:t>
                    </m:r>
                  </m:oMath>
                </a14:m>
                <a:r>
                  <a:rPr lang="zh-CN" altLang="en-US">
                    <a:latin typeface="Cambria Math" panose="02040503050406030204" charset="0"/>
                    <a:cs typeface="Cambria Math" panose="02040503050406030204" charset="0"/>
                  </a:rPr>
                  <a:t>个头的平均输出</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𝑎</m:t>
                            </m:r>
                          </m:e>
                        </m:acc>
                      </m:e>
                      <m:sub>
                        <m:r>
                          <a:rPr lang="en-US" altLang="zh-CN" i="1">
                            <a:latin typeface="Cambria Math" panose="02040503050406030204" charset="0"/>
                            <a:cs typeface="Cambria Math" panose="02040503050406030204" charset="0"/>
                          </a:rPr>
                          <m:t>𝑙𝑗</m:t>
                        </m:r>
                      </m:sub>
                      <m:sup>
                        <m:r>
                          <a:rPr lang="en-US" altLang="zh-CN" i="1">
                            <a:latin typeface="Cambria Math" panose="02040503050406030204" charset="0"/>
                            <a:cs typeface="Cambria Math" panose="02040503050406030204" charset="0"/>
                          </a:rPr>
                          <m:t>𝑡</m:t>
                        </m:r>
                      </m:sup>
                    </m:sSubSup>
                  </m:oMath>
                </a14:m>
                <a:endParaRPr lang="zh-CN" altLang="en-US">
                  <a:latin typeface="Cambria Math" panose="02040503050406030204" charset="0"/>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6017895" y="2902585"/>
                <a:ext cx="4064000" cy="737870"/>
              </a:xfrm>
              <a:prstGeom prst="rect">
                <a:avLst/>
              </a:prstGeom>
              <a:blipFill rotWithShape="1">
                <a:blip r:embed="rId9"/>
                <a:stretch>
                  <a:fillRect l="-125" t="-688" r="-109" b="-602"/>
                </a:stretch>
              </a:blipFill>
              <a:ln>
                <a:solidFill>
                  <a:schemeClr val="accent1"/>
                </a:solidFill>
              </a:ln>
            </p:spPr>
            <p:txBody>
              <a:bodyPr/>
              <a:lstStyle/>
              <a:p>
                <a:r>
                  <a:rPr lang="zh-CN" altLang="en-US">
                    <a:noFill/>
                  </a:rPr>
                  <a:t> </a:t>
                </a:r>
              </a:p>
            </p:txBody>
          </p:sp>
        </mc:Fallback>
      </mc:AlternateContent>
      <p:cxnSp>
        <p:nvCxnSpPr>
          <p:cNvPr id="8" name="直接连接符 7"/>
          <p:cNvCxnSpPr/>
          <p:nvPr>
            <p:custDataLst>
              <p:tags r:id="rId10"/>
            </p:custDataLst>
          </p:nvPr>
        </p:nvCxnSpPr>
        <p:spPr>
          <a:xfrm>
            <a:off x="5629910" y="4276725"/>
            <a:ext cx="1139825" cy="6985"/>
          </a:xfrm>
          <a:prstGeom prst="line">
            <a:avLst/>
          </a:prstGeom>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9" name="文本框 8"/>
              <p:cNvSpPr txBox="1"/>
              <p:nvPr>
                <p:custDataLst>
                  <p:tags r:id="rId11"/>
                </p:custDataLst>
              </p:nvPr>
            </p:nvSpPr>
            <p:spPr>
              <a:xfrm>
                <a:off x="6861810" y="3911600"/>
                <a:ext cx="4810125" cy="710565"/>
              </a:xfrm>
              <a:prstGeom prst="rect">
                <a:avLst/>
              </a:prstGeom>
              <a:noFill/>
              <a:ln>
                <a:solidFill>
                  <a:schemeClr val="accent1"/>
                </a:solidFill>
              </a:ln>
            </p:spPr>
            <p:txBody>
              <a:bodyPr wrap="square" rtlCol="0">
                <a:spAutoFit/>
              </a:bodyPr>
              <a:p>
                <a:r>
                  <a:rPr lang="en-US" altLang="zh-CN">
                    <a:latin typeface="Cambria Math" panose="02040503050406030204" charset="0"/>
                    <a:cs typeface="Cambria Math" panose="02040503050406030204" charset="0"/>
                  </a:rPr>
                  <a:t>Causal Indirect Effect</a:t>
                </a:r>
                <a:r>
                  <a:rPr lang="zh-CN" altLang="en-US">
                    <a:latin typeface="Cambria Math" panose="02040503050406030204" charset="0"/>
                    <a:cs typeface="Cambria Math" panose="02040503050406030204" charset="0"/>
                  </a:rPr>
                  <a:t>，在破坏的</a:t>
                </a:r>
                <a:r>
                  <a:rPr lang="en-US" altLang="zh-CN">
                    <a:latin typeface="Cambria Math" panose="02040503050406030204" charset="0"/>
                    <a:cs typeface="Cambria Math" panose="02040503050406030204" charset="0"/>
                  </a:rPr>
                  <a:t>few-shot</a:t>
                </a:r>
                <a:r>
                  <a:rPr lang="zh-CN" altLang="en-US">
                    <a:latin typeface="Cambria Math" panose="02040503050406030204" charset="0"/>
                    <a:cs typeface="Cambria Math" panose="02040503050406030204" charset="0"/>
                  </a:rPr>
                  <a:t>模板场景添加</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𝑎</m:t>
                            </m:r>
                          </m:e>
                        </m:acc>
                      </m:e>
                      <m:sub>
                        <m:r>
                          <a:rPr lang="en-US" altLang="zh-CN" i="1">
                            <a:latin typeface="Cambria Math" panose="02040503050406030204" charset="0"/>
                            <a:cs typeface="Cambria Math" panose="02040503050406030204" charset="0"/>
                          </a:rPr>
                          <m:t>𝑙𝑗</m:t>
                        </m:r>
                      </m:sub>
                      <m:sup>
                        <m:r>
                          <a:rPr lang="en-US" altLang="zh-CN" i="1">
                            <a:latin typeface="Cambria Math" panose="02040503050406030204" charset="0"/>
                            <a:cs typeface="Cambria Math" panose="02040503050406030204" charset="0"/>
                          </a:rPr>
                          <m:t>𝑡</m:t>
                        </m:r>
                      </m:sup>
                    </m:sSubSup>
                  </m:oMath>
                </a14:m>
                <a:r>
                  <a:rPr lang="zh-CN" altLang="en-US">
                    <a:latin typeface="Cambria Math" panose="02040503050406030204" charset="0"/>
                    <a:cs typeface="Cambria Math" panose="02040503050406030204" charset="0"/>
                  </a:rPr>
                  <a:t>能够带来的正确率</a:t>
                </a:r>
                <a:r>
                  <a:rPr lang="zh-CN" altLang="en-US">
                    <a:latin typeface="Cambria Math" panose="02040503050406030204" charset="0"/>
                    <a:cs typeface="Cambria Math" panose="02040503050406030204" charset="0"/>
                  </a:rPr>
                  <a:t>变化</a:t>
                </a:r>
                <a:endParaRPr lang="zh-CN" altLang="en-US">
                  <a:latin typeface="Cambria Math" panose="02040503050406030204" charset="0"/>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custDataLst>
                  <p:tags r:id="rId12"/>
                </p:custDataLst>
              </p:nvPr>
            </p:nvSpPr>
            <p:spPr>
              <a:xfrm>
                <a:off x="6861810" y="3911600"/>
                <a:ext cx="4810125" cy="710565"/>
              </a:xfrm>
              <a:prstGeom prst="rect">
                <a:avLst/>
              </a:prstGeom>
              <a:blipFill rotWithShape="1">
                <a:blip r:embed="rId13"/>
                <a:stretch>
                  <a:fillRect l="-106" t="-715" r="-92" b="-626"/>
                </a:stretch>
              </a:blipFill>
              <a:ln>
                <a:solidFill>
                  <a:schemeClr val="accent1"/>
                </a:solidFill>
              </a:ln>
            </p:spPr>
            <p:txBody>
              <a:bodyPr/>
              <a:lstStyle/>
              <a:p>
                <a:r>
                  <a:rPr lang="zh-CN" altLang="en-US">
                    <a:noFill/>
                  </a:rPr>
                  <a:t> </a:t>
                </a:r>
              </a:p>
            </p:txBody>
          </p:sp>
        </mc:Fallback>
      </mc:AlternateContent>
      <p:cxnSp>
        <p:nvCxnSpPr>
          <p:cNvPr id="10" name="直接连接符 9"/>
          <p:cNvCxnSpPr/>
          <p:nvPr>
            <p:custDataLst>
              <p:tags r:id="rId14"/>
            </p:custDataLst>
          </p:nvPr>
        </p:nvCxnSpPr>
        <p:spPr>
          <a:xfrm>
            <a:off x="5349875" y="5331460"/>
            <a:ext cx="1139825" cy="6985"/>
          </a:xfrm>
          <a:prstGeom prst="line">
            <a:avLst/>
          </a:prstGeom>
        </p:spPr>
        <p:style>
          <a:lnRef idx="2">
            <a:schemeClr val="accent1"/>
          </a:lnRef>
          <a:fillRef idx="0">
            <a:srgbClr val="FFFFFF"/>
          </a:fillRef>
          <a:effectRef idx="0">
            <a:srgbClr val="FFFFFF"/>
          </a:effectRef>
          <a:fontRef idx="minor">
            <a:schemeClr val="tx1"/>
          </a:fontRef>
        </p:style>
      </p:cxnSp>
      <p:sp>
        <p:nvSpPr>
          <p:cNvPr id="11" name="文本框 10"/>
          <p:cNvSpPr txBox="1"/>
          <p:nvPr>
            <p:custDataLst>
              <p:tags r:id="rId15"/>
            </p:custDataLst>
          </p:nvPr>
        </p:nvSpPr>
        <p:spPr>
          <a:xfrm>
            <a:off x="6581775" y="4966335"/>
            <a:ext cx="2920365" cy="645160"/>
          </a:xfrm>
          <a:prstGeom prst="rect">
            <a:avLst/>
          </a:prstGeom>
          <a:noFill/>
          <a:ln>
            <a:solidFill>
              <a:schemeClr val="accent1"/>
            </a:solidFill>
          </a:ln>
        </p:spPr>
        <p:txBody>
          <a:bodyPr wrap="square" rtlCol="0">
            <a:spAutoFit/>
          </a:bodyPr>
          <a:p>
            <a:r>
              <a:rPr lang="en-US" altLang="zh-CN">
                <a:latin typeface="Cambria Math" panose="02040503050406030204" charset="0"/>
                <a:cs typeface="Cambria Math" panose="02040503050406030204" charset="0"/>
              </a:rPr>
              <a:t>Average Indirect Effect</a:t>
            </a:r>
            <a:r>
              <a:rPr lang="zh-CN" altLang="en-US">
                <a:latin typeface="Cambria Math" panose="02040503050406030204" charset="0"/>
                <a:cs typeface="Cambria Math" panose="02040503050406030204" charset="0"/>
              </a:rPr>
              <a:t>，平均</a:t>
            </a:r>
            <a:r>
              <a:rPr lang="en-US" altLang="zh-CN">
                <a:latin typeface="Cambria Math" panose="02040503050406030204" charset="0"/>
                <a:cs typeface="Cambria Math" panose="02040503050406030204" charset="0"/>
              </a:rPr>
              <a:t>CIE</a:t>
            </a:r>
            <a:r>
              <a:rPr lang="zh-CN" altLang="en-US">
                <a:latin typeface="Cambria Math" panose="02040503050406030204" charset="0"/>
                <a:cs typeface="Cambria Math" panose="02040503050406030204" charset="0"/>
              </a:rPr>
              <a:t>，多个任务</a:t>
            </a:r>
            <a:r>
              <a:rPr lang="zh-CN" altLang="en-US">
                <a:latin typeface="Cambria Math" panose="02040503050406030204" charset="0"/>
                <a:cs typeface="Cambria Math" panose="02040503050406030204" charset="0"/>
              </a:rPr>
              <a:t>也做平均</a:t>
            </a:r>
            <a:endParaRPr lang="zh-CN" altLang="en-US">
              <a:latin typeface="Cambria Math" panose="02040503050406030204" charset="0"/>
              <a:cs typeface="Cambria Math" panose="02040503050406030204" charset="0"/>
            </a:endParaRPr>
          </a:p>
        </p:txBody>
      </p:sp>
      <p:sp>
        <p:nvSpPr>
          <p:cNvPr id="16" name="文本框 15"/>
          <p:cNvSpPr txBox="1"/>
          <p:nvPr/>
        </p:nvSpPr>
        <p:spPr>
          <a:xfrm>
            <a:off x="900430" y="6108065"/>
            <a:ext cx="10081260" cy="368300"/>
          </a:xfrm>
          <a:prstGeom prst="rect">
            <a:avLst/>
          </a:prstGeom>
          <a:noFill/>
        </p:spPr>
        <p:txBody>
          <a:bodyPr wrap="square" rtlCol="0">
            <a:spAutoFit/>
          </a:bodyPr>
          <a:p>
            <a:pPr algn="ctr"/>
            <a:r>
              <a:rPr lang="zh-CN" altLang="en-US" b="1" u="sng"/>
              <a:t>利用</a:t>
            </a:r>
            <a:r>
              <a:rPr lang="en-US" altLang="zh-CN" b="1" u="sng"/>
              <a:t>AIE</a:t>
            </a:r>
            <a:r>
              <a:rPr lang="zh-CN" altLang="en-US" b="1" u="sng"/>
              <a:t>，作者开始筛选</a:t>
            </a:r>
            <a:r>
              <a:rPr lang="zh-CN" altLang="en-US" b="1" u="sng"/>
              <a:t>那些较为重要的注意力头</a:t>
            </a:r>
            <a:endParaRPr lang="zh-CN" altLang="en-US" b="1" u="sng"/>
          </a:p>
        </p:txBody>
      </p:sp>
    </p:spTree>
    <p:custDataLst>
      <p:tags r:id="rId1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wm#"/>
  <p:tag name="KSO_WM_TEMPLATE_CATEGORY" val="custom"/>
  <p:tag name="KSO_WM_TEMPLATE_INDEX" val="20205081"/>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wm#"/>
  <p:tag name="KSO_WM_TEMPLATE_CATEGORY" val="custom"/>
  <p:tag name="KSO_WM_TEMPLATE_INDEX" val="20205081"/>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wm#"/>
  <p:tag name="KSO_WM_TEMPLATE_CATEGORY" val="custom"/>
  <p:tag name="KSO_WM_TEMPLATE_INDEX" val="20205081"/>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wm#"/>
  <p:tag name="KSO_WM_TEMPLATE_CATEGORY" val="custom"/>
  <p:tag name="KSO_WM_TEMPLATE_INDEX" val="20205081"/>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wm#"/>
  <p:tag name="KSO_WM_TEMPLATE_CATEGORY" val="custom"/>
  <p:tag name="KSO_WM_TEMPLATE_INDEX" val="20205081"/>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wm#"/>
  <p:tag name="KSO_WM_TEMPLATE_CATEGORY" val="custom"/>
  <p:tag name="KSO_WM_TEMPLATE_INDEX" val="20205081"/>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08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wm#"/>
  <p:tag name="KSO_WM_TEMPLATE_CATEGORY" val="custom"/>
  <p:tag name="KSO_WM_TEMPLATE_INDEX" val="20205081"/>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wm#"/>
  <p:tag name="KSO_WM_TEMPLATE_CATEGORY" val="custom"/>
  <p:tag name="KSO_WM_TEMPLATE_INDEX" val="20205081"/>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wm#"/>
  <p:tag name="KSO_WM_TEMPLATE_CATEGORY" val="custom"/>
  <p:tag name="KSO_WM_TEMPLATE_INDEX" val="20205081"/>
</p:tagLst>
</file>

<file path=ppt/tags/tag165.xml><?xml version="1.0" encoding="utf-8"?>
<p:tagLst xmlns:p="http://schemas.openxmlformats.org/presentationml/2006/main">
  <p:tag name="commondata" val="eyJoZGlkIjoiZWZkYWQ4ODY0NzE1ZjhiNWFhMzliNzgyYjAzMzhjNjI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2375</Words>
  <Application>WPS 演示</Application>
  <PresentationFormat>宽屏</PresentationFormat>
  <Paragraphs>148</Paragraphs>
  <Slides>19</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Wingdings</vt:lpstr>
      <vt:lpstr>微软雅黑</vt:lpstr>
      <vt:lpstr>Arial Unicode MS</vt:lpstr>
      <vt:lpstr>Calibri</vt:lpstr>
      <vt:lpstr>Cambria Math</vt:lpstr>
      <vt:lpstr>MS Mincho</vt:lpstr>
      <vt:lpstr>Segoe Print</vt:lpstr>
      <vt:lpstr>WPS</vt:lpstr>
      <vt:lpstr>PowerPoint 演示文稿</vt:lpstr>
      <vt:lpstr>研究背景</vt:lpstr>
      <vt:lpstr>PowerPoint 演示文稿</vt:lpstr>
      <vt:lpstr>初步实验</vt:lpstr>
      <vt:lpstr>初步实验</vt:lpstr>
      <vt:lpstr>研究背景</vt:lpstr>
      <vt:lpstr>初步实验</vt:lpstr>
      <vt:lpstr>初步实验</vt:lpstr>
      <vt:lpstr>第二阶段实验</vt:lpstr>
      <vt:lpstr>第二阶段实验</vt:lpstr>
      <vt:lpstr>第二阶段实验</vt:lpstr>
      <vt:lpstr>第二阶段实验结果</vt:lpstr>
      <vt:lpstr>第二阶段实验</vt:lpstr>
      <vt:lpstr>第二阶段实验结果</vt:lpstr>
      <vt:lpstr>发现</vt:lpstr>
      <vt:lpstr>发现——逻辑运算</vt:lpstr>
      <vt:lpstr>发现——逻辑运算</vt:lpstr>
      <vt:lpstr>延伸——概念子空间</vt:lpstr>
      <vt:lpstr>延伸——概念子空间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Xmuffins</cp:lastModifiedBy>
  <cp:revision>169</cp:revision>
  <dcterms:created xsi:type="dcterms:W3CDTF">2019-06-19T02:08:00Z</dcterms:created>
  <dcterms:modified xsi:type="dcterms:W3CDTF">2023-12-21T02:18:49Z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60EA9A8495EC4ADE9FDB6C832B506073_11</vt:lpwstr>
  </property>
</Properties>
</file>