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4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59" r:id="rId4"/>
    <p:sldId id="339" r:id="rId5"/>
    <p:sldId id="342" r:id="rId7"/>
    <p:sldId id="340" r:id="rId8"/>
    <p:sldId id="338" r:id="rId9"/>
    <p:sldId id="341" r:id="rId10"/>
    <p:sldId id="344" r:id="rId11"/>
    <p:sldId id="343" r:id="rId12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rst_page" id="{0056d1da-8bef-4658-b15d-793b4b969d55}">
          <p14:sldIdLst>
            <p14:sldId id="259"/>
          </p14:sldIdLst>
        </p14:section>
        <p14:section name="motivation" id="{fa1a1fcb-5b6e-44c2-ab0e-f304d3b3c350}">
          <p14:sldIdLst>
            <p14:sldId id="339"/>
          </p14:sldIdLst>
        </p14:section>
        <p14:section name="task definition" id="{694eefb4-05dd-4708-b25b-705bd92bd034}">
          <p14:sldIdLst>
            <p14:sldId id="342"/>
          </p14:sldIdLst>
        </p14:section>
        <p14:section name="method" id="{81393b18-606b-4822-8299-988f30ae34fe}">
          <p14:sldIdLst>
            <p14:sldId id="340"/>
            <p14:sldId id="338"/>
            <p14:sldId id="341"/>
          </p14:sldIdLst>
        </p14:section>
        <p14:section name="result" id="{97464b50-38be-456c-9538-57f80fb57aa4}">
          <p14:sldIdLst>
            <p14:sldId id="344"/>
          </p14:sldIdLst>
        </p14:section>
        <p14:section name="question&amp;inspiration" id="{f612556d-861d-4678-bf37-9020ebdf70a8}">
          <p14:sldIdLst>
            <p14:sldId id="34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51758A"/>
    <a:srgbClr val="FBE6D7"/>
    <a:srgbClr val="85BEDB"/>
    <a:srgbClr val="46739C"/>
    <a:srgbClr val="C00000"/>
    <a:srgbClr val="5EDACA"/>
    <a:srgbClr val="63DBCC"/>
    <a:srgbClr val="4ED7C5"/>
    <a:srgbClr val="1AA3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gs" Target="tags/tag184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此工作的</a:t>
            </a:r>
            <a:r>
              <a:rPr lang="en-US" altLang="zh-CN"/>
              <a:t>motivation</a:t>
            </a:r>
            <a:r>
              <a:rPr lang="zh-CN" altLang="en-US"/>
              <a:t>主要有两方面</a:t>
            </a:r>
            <a:endParaRPr lang="zh-CN" altLang="en-US"/>
          </a:p>
          <a:p>
            <a:r>
              <a:rPr lang="zh-CN" altLang="en-US"/>
              <a:t>在推理多跳问题时仍然存在困难，因为 CoT 生成的</a:t>
            </a:r>
            <a:r>
              <a:rPr lang="zh-CN" altLang="en-US"/>
              <a:t>推理有时与问题无关，或者产生幻觉。 另一方面，以前的 CoT 方法偶尔会错过生成足够的子问题来获取相关信息，因为它们主要依赖于上下文学习将原始问题分解为子问题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将整个问题通过抽取三元组的方式分解为一个待完成的知识</a:t>
            </a:r>
            <a:r>
              <a:rPr lang="zh-CN" altLang="en-US"/>
              <a:t>图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每次选择只含有一个变量实体的三元组来</a:t>
            </a:r>
            <a:r>
              <a:rPr lang="zh-CN" altLang="en-US"/>
              <a:t>构造问题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让大模型根据构造的问题来进行回答（会用到</a:t>
            </a:r>
            <a:r>
              <a:rPr lang="en-US" altLang="zh-CN"/>
              <a:t>knowledge 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retrieve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4.</a:t>
            </a:r>
            <a:r>
              <a:rPr lang="zh-CN" altLang="en-US"/>
              <a:t>检测回答的答案是否与知识图中的信息</a:t>
            </a:r>
            <a:r>
              <a:rPr lang="zh-CN" altLang="en-US"/>
              <a:t>相关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最后汇总原始问题和所有的子问题及其回答，再加上</a:t>
            </a:r>
            <a:r>
              <a:rPr lang="en-US" altLang="zh-CN"/>
              <a:t>“So the answer is”</a:t>
            </a:r>
            <a:r>
              <a:rPr lang="zh-CN" altLang="en-US"/>
              <a:t>来获取</a:t>
            </a:r>
            <a:r>
              <a:rPr lang="zh-CN" altLang="en-US"/>
              <a:t>最终答案。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利用理据的置信度来验证它。 首先让 LLM 生成答案并检查置信度。 与 FLARE 类似，如果置信度低于阈值 (0.7)，则我们使用检索增强来再次生成答案。 在这里，如果即使使用检索增强，答案也不再有把握，我们将删除当前的子问题，并尝试使用最多 3 次的随机解码生成替代子问题。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以0.7的解码温度对5条推理路径进行采样，并进行多数表决以获得答案。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文章中提到了任务定义中子任务完成顺序的重要性，但没有解释如何限制顺序，后来我自己想明白了但还是</a:t>
            </a:r>
            <a:r>
              <a:rPr lang="zh-CN" altLang="en-US"/>
              <a:t>放了上来</a:t>
            </a:r>
            <a:endParaRPr lang="zh-CN" altLang="en-US"/>
          </a:p>
          <a:p>
            <a:r>
              <a:rPr lang="zh-CN" altLang="en-US"/>
              <a:t>每次子问题被回答都会填补图中的空白，同时</a:t>
            </a:r>
            <a:r>
              <a:rPr lang="zh-CN" altLang="en-US"/>
              <a:t>每次只选择含有一个变量实体的三元组作为子问题生成的载体，进而间接控制了</a:t>
            </a:r>
            <a:r>
              <a:rPr lang="zh-CN" altLang="en-US"/>
              <a:t>顺序</a:t>
            </a:r>
            <a:endParaRPr lang="zh-CN" altLang="en-US"/>
          </a:p>
          <a:p>
            <a:r>
              <a:rPr lang="zh-CN" altLang="en-US"/>
              <a:t>将复杂问题解构为一个待完成的知识图谱，将已知条件作为线索来逐步补全图谱，最终得到答案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0" Type="http://schemas.openxmlformats.org/officeDocument/2006/relationships/tags" Target="../tags/tag24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9.xml"/><Relationship Id="rId8" Type="http://schemas.openxmlformats.org/officeDocument/2006/relationships/tags" Target="../tags/tag38.xml"/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0" Type="http://schemas.openxmlformats.org/officeDocument/2006/relationships/tags" Target="../tags/tag40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7" Type="http://schemas.openxmlformats.org/officeDocument/2006/relationships/tags" Target="../tags/tag54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91.xml"/><Relationship Id="rId8" Type="http://schemas.openxmlformats.org/officeDocument/2006/relationships/tags" Target="../tags/tag90.xml"/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99.xml"/><Relationship Id="rId8" Type="http://schemas.openxmlformats.org/officeDocument/2006/relationships/tags" Target="../tags/tag98.xml"/><Relationship Id="rId7" Type="http://schemas.openxmlformats.org/officeDocument/2006/relationships/tags" Target="../tags/tag97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2" Type="http://schemas.openxmlformats.org/officeDocument/2006/relationships/tags" Target="../tags/tag102.xml"/><Relationship Id="rId11" Type="http://schemas.openxmlformats.org/officeDocument/2006/relationships/tags" Target="../tags/tag101.xml"/><Relationship Id="rId10" Type="http://schemas.openxmlformats.org/officeDocument/2006/relationships/tags" Target="../tags/tag100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10.xml"/><Relationship Id="rId8" Type="http://schemas.openxmlformats.org/officeDocument/2006/relationships/tags" Target="../tags/tag109.xml"/><Relationship Id="rId7" Type="http://schemas.openxmlformats.org/officeDocument/2006/relationships/tags" Target="../tags/tag108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tags" Target="../tags/tag105.xml"/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3" Type="http://schemas.openxmlformats.org/officeDocument/2006/relationships/tags" Target="../tags/tag114.xml"/><Relationship Id="rId12" Type="http://schemas.openxmlformats.org/officeDocument/2006/relationships/tags" Target="../tags/tag113.xml"/><Relationship Id="rId11" Type="http://schemas.openxmlformats.org/officeDocument/2006/relationships/tags" Target="../tags/tag112.xml"/><Relationship Id="rId10" Type="http://schemas.openxmlformats.org/officeDocument/2006/relationships/tags" Target="../tags/tag111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22.xml"/><Relationship Id="rId8" Type="http://schemas.openxmlformats.org/officeDocument/2006/relationships/tags" Target="../tags/tag121.xml"/><Relationship Id="rId7" Type="http://schemas.openxmlformats.org/officeDocument/2006/relationships/tags" Target="../tags/tag120.xml"/><Relationship Id="rId6" Type="http://schemas.openxmlformats.org/officeDocument/2006/relationships/tags" Target="../tags/tag119.xml"/><Relationship Id="rId5" Type="http://schemas.openxmlformats.org/officeDocument/2006/relationships/tags" Target="../tags/tag118.xml"/><Relationship Id="rId4" Type="http://schemas.openxmlformats.org/officeDocument/2006/relationships/tags" Target="../tags/tag117.xml"/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3" Type="http://schemas.openxmlformats.org/officeDocument/2006/relationships/tags" Target="../tags/tag126.xml"/><Relationship Id="rId12" Type="http://schemas.openxmlformats.org/officeDocument/2006/relationships/tags" Target="../tags/tag125.xml"/><Relationship Id="rId11" Type="http://schemas.openxmlformats.org/officeDocument/2006/relationships/tags" Target="../tags/tag124.xml"/><Relationship Id="rId10" Type="http://schemas.openxmlformats.org/officeDocument/2006/relationships/tags" Target="../tags/tag123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34.xml"/><Relationship Id="rId8" Type="http://schemas.openxmlformats.org/officeDocument/2006/relationships/tags" Target="../tags/tag133.xml"/><Relationship Id="rId7" Type="http://schemas.openxmlformats.org/officeDocument/2006/relationships/tags" Target="../tags/tag132.xml"/><Relationship Id="rId6" Type="http://schemas.openxmlformats.org/officeDocument/2006/relationships/tags" Target="../tags/tag131.xml"/><Relationship Id="rId5" Type="http://schemas.openxmlformats.org/officeDocument/2006/relationships/tags" Target="../tags/tag130.xml"/><Relationship Id="rId4" Type="http://schemas.openxmlformats.org/officeDocument/2006/relationships/tags" Target="../tags/tag129.xml"/><Relationship Id="rId3" Type="http://schemas.openxmlformats.org/officeDocument/2006/relationships/tags" Target="../tags/tag128.xml"/><Relationship Id="rId2" Type="http://schemas.openxmlformats.org/officeDocument/2006/relationships/tags" Target="../tags/tag127.xml"/><Relationship Id="rId15" Type="http://schemas.openxmlformats.org/officeDocument/2006/relationships/tags" Target="../tags/tag140.xml"/><Relationship Id="rId14" Type="http://schemas.openxmlformats.org/officeDocument/2006/relationships/tags" Target="../tags/tag139.xml"/><Relationship Id="rId13" Type="http://schemas.openxmlformats.org/officeDocument/2006/relationships/tags" Target="../tags/tag138.xml"/><Relationship Id="rId12" Type="http://schemas.openxmlformats.org/officeDocument/2006/relationships/tags" Target="../tags/tag137.xml"/><Relationship Id="rId11" Type="http://schemas.openxmlformats.org/officeDocument/2006/relationships/tags" Target="../tags/tag136.xml"/><Relationship Id="rId10" Type="http://schemas.openxmlformats.org/officeDocument/2006/relationships/tags" Target="../tags/tag135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48.xml"/><Relationship Id="rId8" Type="http://schemas.openxmlformats.org/officeDocument/2006/relationships/tags" Target="../tags/tag147.xml"/><Relationship Id="rId7" Type="http://schemas.openxmlformats.org/officeDocument/2006/relationships/tags" Target="../tags/tag146.xml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1" Type="http://schemas.openxmlformats.org/officeDocument/2006/relationships/tags" Target="../tags/tag150.xml"/><Relationship Id="rId10" Type="http://schemas.openxmlformats.org/officeDocument/2006/relationships/tags" Target="../tags/tag149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/>
          <p:cNvSpPr/>
          <p:nvPr>
            <p:custDataLst>
              <p:tags r:id="rId2"/>
            </p:custDataLst>
          </p:nvPr>
        </p:nvSpPr>
        <p:spPr>
          <a:xfrm rot="10800000" flipH="1" flipV="1">
            <a:off x="2" y="4520274"/>
            <a:ext cx="4386939" cy="2333672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直角三角形 9"/>
          <p:cNvSpPr/>
          <p:nvPr>
            <p:custDataLst>
              <p:tags r:id="rId3"/>
            </p:custDataLst>
          </p:nvPr>
        </p:nvSpPr>
        <p:spPr>
          <a:xfrm rot="10800000" flipH="1" flipV="1">
            <a:off x="0" y="4747556"/>
            <a:ext cx="3959683" cy="2106389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647697" y="2734741"/>
            <a:ext cx="8186059" cy="1200329"/>
          </a:xfrm>
        </p:spPr>
        <p:txBody>
          <a:bodyPr wrap="square" anchor="b">
            <a:normAutofit/>
          </a:bodyPr>
          <a:lstStyle>
            <a:lvl1pPr algn="ctr">
              <a:defRPr sz="60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647697" y="4027145"/>
            <a:ext cx="8186059" cy="535531"/>
          </a:xfrm>
        </p:spPr>
        <p:txBody>
          <a:bodyPr wrap="square">
            <a:normAutofit/>
          </a:bodyPr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8" name="直角三角形 7"/>
          <p:cNvSpPr/>
          <p:nvPr>
            <p:custDataLst>
              <p:tags r:id="rId6"/>
            </p:custDataLst>
          </p:nvPr>
        </p:nvSpPr>
        <p:spPr>
          <a:xfrm rot="10800000">
            <a:off x="4038599" y="-4"/>
            <a:ext cx="8153395" cy="4337272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85F58A01-9B30-4636-BC81-B292722D2D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6CC42F01-6A48-437F-83EC-C77BC123A3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直角三角形 6"/>
          <p:cNvSpPr/>
          <p:nvPr>
            <p:custDataLst>
              <p:tags r:id="rId10"/>
            </p:custDataLst>
          </p:nvPr>
        </p:nvSpPr>
        <p:spPr>
          <a:xfrm rot="10800000">
            <a:off x="4386941" y="-5"/>
            <a:ext cx="7805056" cy="4151969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0" y="614115"/>
            <a:ext cx="12192000" cy="8171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85F58A01-9B30-4636-BC81-B292722D2D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6CC42F01-6A48-437F-83EC-C77BC123A3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直角三角形 12"/>
          <p:cNvSpPr/>
          <p:nvPr>
            <p:custDataLst>
              <p:tags r:id="rId2"/>
            </p:custDataLst>
          </p:nvPr>
        </p:nvSpPr>
        <p:spPr>
          <a:xfrm rot="10800000" flipH="1" flipV="1">
            <a:off x="2" y="4520274"/>
            <a:ext cx="4386939" cy="2333672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直角三角形 13"/>
          <p:cNvSpPr/>
          <p:nvPr>
            <p:custDataLst>
              <p:tags r:id="rId3"/>
            </p:custDataLst>
          </p:nvPr>
        </p:nvSpPr>
        <p:spPr>
          <a:xfrm rot="10800000" flipH="1" flipV="1">
            <a:off x="0" y="4747556"/>
            <a:ext cx="3959683" cy="2106389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直角三角形 14"/>
          <p:cNvSpPr/>
          <p:nvPr>
            <p:custDataLst>
              <p:tags r:id="rId4"/>
            </p:custDataLst>
          </p:nvPr>
        </p:nvSpPr>
        <p:spPr>
          <a:xfrm rot="10800000">
            <a:off x="4038599" y="-4"/>
            <a:ext cx="8153395" cy="4337272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直角三角形 15"/>
          <p:cNvSpPr/>
          <p:nvPr>
            <p:custDataLst>
              <p:tags r:id="rId5"/>
            </p:custDataLst>
          </p:nvPr>
        </p:nvSpPr>
        <p:spPr>
          <a:xfrm rot="10800000">
            <a:off x="4386941" y="-5"/>
            <a:ext cx="7805056" cy="4151969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838200" y="2941320"/>
            <a:ext cx="7903936" cy="1060712"/>
          </a:xfrm>
        </p:spPr>
        <p:txBody>
          <a:bodyPr wrap="square" anchor="b">
            <a:normAutofit/>
          </a:bodyPr>
          <a:lstStyle>
            <a:lvl1pPr algn="l">
              <a:defRPr sz="60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838200" y="4029020"/>
            <a:ext cx="7903936" cy="535531"/>
          </a:xfrm>
        </p:spPr>
        <p:txBody>
          <a:bodyPr wrap="square">
            <a:normAutofit/>
          </a:bodyPr>
          <a:lstStyle>
            <a:lvl1pPr marL="0" indent="0" algn="l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85F58A01-9B30-4636-BC81-B292722D2D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6CC42F01-6A48-437F-83EC-C77BC123A3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614115"/>
            <a:ext cx="12192000" cy="8171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4"/>
            </p:custDataLst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85F58A01-9B30-4636-BC81-B292722D2D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6CC42F01-6A48-437F-83EC-C77BC123A3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499813"/>
            <a:ext cx="12192000" cy="8171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9788" y="250822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6"/>
            </p:custDataLst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7"/>
            </p:custDataLst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85F58A01-9B30-4636-BC81-B292722D2D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6CC42F01-6A48-437F-83EC-C77BC123A3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0" y="614115"/>
            <a:ext cx="12192000" cy="8171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85F58A01-9B30-4636-BC81-B292722D2D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6CC42F01-6A48-437F-83EC-C77BC123A3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532470"/>
            <a:ext cx="5004987" cy="12473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  <p:custDataLst>
              <p:tags r:id="rId4"/>
            </p:custDataLst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5"/>
            </p:custDataLst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123714" y="365125"/>
            <a:ext cx="123008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838200" y="365125"/>
            <a:ext cx="9154886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85F58A01-9B30-4636-BC81-B292722D2D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6CC42F01-6A48-437F-83EC-C77BC123A3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614116"/>
            <a:ext cx="718457" cy="4472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直角三角形 11"/>
          <p:cNvSpPr/>
          <p:nvPr>
            <p:custDataLst>
              <p:tags r:id="rId2"/>
            </p:custDataLst>
          </p:nvPr>
        </p:nvSpPr>
        <p:spPr>
          <a:xfrm rot="10800000" flipH="1" flipV="1">
            <a:off x="2" y="4520274"/>
            <a:ext cx="4386939" cy="2333672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直角三角形 12"/>
          <p:cNvSpPr/>
          <p:nvPr>
            <p:custDataLst>
              <p:tags r:id="rId3"/>
            </p:custDataLst>
          </p:nvPr>
        </p:nvSpPr>
        <p:spPr>
          <a:xfrm rot="10800000" flipH="1" flipV="1">
            <a:off x="0" y="4747556"/>
            <a:ext cx="3959683" cy="2106389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直角三角形 13"/>
          <p:cNvSpPr/>
          <p:nvPr>
            <p:custDataLst>
              <p:tags r:id="rId4"/>
            </p:custDataLst>
          </p:nvPr>
        </p:nvSpPr>
        <p:spPr>
          <a:xfrm rot="10800000">
            <a:off x="4038599" y="-4"/>
            <a:ext cx="8153395" cy="4337272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直角三角形 14"/>
          <p:cNvSpPr/>
          <p:nvPr>
            <p:custDataLst>
              <p:tags r:id="rId5"/>
            </p:custDataLst>
          </p:nvPr>
        </p:nvSpPr>
        <p:spPr>
          <a:xfrm rot="10800000">
            <a:off x="4386941" y="-5"/>
            <a:ext cx="7805056" cy="4151969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838200" y="3003823"/>
            <a:ext cx="9367157" cy="1424109"/>
          </a:xfrm>
        </p:spPr>
        <p:txBody>
          <a:bodyPr>
            <a:normAutofit/>
          </a:bodyPr>
          <a:lstStyle>
            <a:lvl1pPr algn="ctr">
              <a:defRPr sz="72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85F58A01-9B30-4636-BC81-B292722D2D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6CC42F01-6A48-437F-83EC-C77BC123A3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0" y="4520274"/>
            <a:ext cx="4386941" cy="2333672"/>
            <a:chOff x="0" y="4520274"/>
            <a:chExt cx="4386941" cy="2333672"/>
          </a:xfrm>
        </p:grpSpPr>
        <p:sp>
          <p:nvSpPr>
            <p:cNvPr id="14" name="直角三角形 13"/>
            <p:cNvSpPr/>
            <p:nvPr>
              <p:custDataLst>
                <p:tags r:id="rId3"/>
              </p:custDataLst>
            </p:nvPr>
          </p:nvSpPr>
          <p:spPr>
            <a:xfrm rot="10800000" flipH="1" flipV="1">
              <a:off x="2" y="4520274"/>
              <a:ext cx="4386939" cy="2333672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直角三角形 14"/>
            <p:cNvSpPr/>
            <p:nvPr>
              <p:custDataLst>
                <p:tags r:id="rId4"/>
              </p:custDataLst>
            </p:nvPr>
          </p:nvSpPr>
          <p:spPr>
            <a:xfrm rot="10800000" flipH="1" flipV="1">
              <a:off x="0" y="4747556"/>
              <a:ext cx="3959683" cy="210638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 userDrawn="1">
            <p:custDataLst>
              <p:tags r:id="rId5"/>
            </p:custDataLst>
          </p:nvPr>
        </p:nvGrpSpPr>
        <p:grpSpPr>
          <a:xfrm>
            <a:off x="8130594" y="-5"/>
            <a:ext cx="4061402" cy="2160499"/>
            <a:chOff x="6318977" y="-5"/>
            <a:chExt cx="5873019" cy="3124205"/>
          </a:xfrm>
        </p:grpSpPr>
        <p:sp>
          <p:nvSpPr>
            <p:cNvPr id="16" name="直角三角形 15"/>
            <p:cNvSpPr/>
            <p:nvPr userDrawn="1">
              <p:custDataLst>
                <p:tags r:id="rId6"/>
              </p:custDataLst>
            </p:nvPr>
          </p:nvSpPr>
          <p:spPr>
            <a:xfrm rot="10800000">
              <a:off x="6318977" y="-4"/>
              <a:ext cx="5873017" cy="3124204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直角三角形 16"/>
            <p:cNvSpPr/>
            <p:nvPr userDrawn="1">
              <p:custDataLst>
                <p:tags r:id="rId7"/>
              </p:custDataLst>
            </p:nvPr>
          </p:nvSpPr>
          <p:spPr>
            <a:xfrm rot="10800000">
              <a:off x="6569893" y="-5"/>
              <a:ext cx="5622103" cy="29907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直角三角形 8"/>
          <p:cNvSpPr/>
          <p:nvPr userDrawn="1">
            <p:custDataLst>
              <p:tags r:id="rId3"/>
            </p:custDataLst>
          </p:nvPr>
        </p:nvSpPr>
        <p:spPr>
          <a:xfrm rot="10800000" flipH="1" flipV="1">
            <a:off x="2" y="4520274"/>
            <a:ext cx="4386939" cy="2333672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直角三角形 9"/>
          <p:cNvSpPr/>
          <p:nvPr userDrawn="1">
            <p:custDataLst>
              <p:tags r:id="rId4"/>
            </p:custDataLst>
          </p:nvPr>
        </p:nvSpPr>
        <p:spPr>
          <a:xfrm rot="10800000">
            <a:off x="8130594" y="-4"/>
            <a:ext cx="4061401" cy="216049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11" name="直角三角形 10"/>
          <p:cNvSpPr/>
          <p:nvPr>
            <p:custDataLst>
              <p:tags r:id="rId3"/>
            </p:custDataLst>
          </p:nvPr>
        </p:nvSpPr>
        <p:spPr>
          <a:xfrm rot="10800000" flipH="1" flipV="1">
            <a:off x="2" y="4520274"/>
            <a:ext cx="4386939" cy="2333672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直角三角形 11"/>
          <p:cNvSpPr/>
          <p:nvPr>
            <p:custDataLst>
              <p:tags r:id="rId4"/>
            </p:custDataLst>
          </p:nvPr>
        </p:nvSpPr>
        <p:spPr>
          <a:xfrm rot="10800000" flipH="1" flipV="1">
            <a:off x="0" y="4747556"/>
            <a:ext cx="3959683" cy="2106389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直角三角形 12"/>
          <p:cNvSpPr/>
          <p:nvPr userDrawn="1">
            <p:custDataLst>
              <p:tags r:id="rId5"/>
            </p:custDataLst>
          </p:nvPr>
        </p:nvSpPr>
        <p:spPr>
          <a:xfrm rot="10800000">
            <a:off x="9085733" y="-5"/>
            <a:ext cx="3106263" cy="1652405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直角三角形 13"/>
          <p:cNvSpPr/>
          <p:nvPr userDrawn="1">
            <p:custDataLst>
              <p:tags r:id="rId6"/>
            </p:custDataLst>
          </p:nvPr>
        </p:nvSpPr>
        <p:spPr>
          <a:xfrm rot="10800000">
            <a:off x="9218444" y="-5"/>
            <a:ext cx="2973553" cy="1581808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12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直角三角形 11"/>
          <p:cNvSpPr/>
          <p:nvPr>
            <p:custDataLst>
              <p:tags r:id="rId2"/>
            </p:custDataLst>
          </p:nvPr>
        </p:nvSpPr>
        <p:spPr>
          <a:xfrm rot="10800000" flipH="1" flipV="1">
            <a:off x="2" y="4520274"/>
            <a:ext cx="4386939" cy="2333672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直角三角形 12"/>
          <p:cNvSpPr/>
          <p:nvPr>
            <p:custDataLst>
              <p:tags r:id="rId3"/>
            </p:custDataLst>
          </p:nvPr>
        </p:nvSpPr>
        <p:spPr>
          <a:xfrm rot="10800000" flipH="1" flipV="1">
            <a:off x="0" y="4747556"/>
            <a:ext cx="3959683" cy="2106389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5"/>
            </p:custDataLst>
          </p:nvPr>
        </p:nvGrpSpPr>
        <p:grpSpPr>
          <a:xfrm>
            <a:off x="7911515" y="-4"/>
            <a:ext cx="4280481" cy="2277040"/>
            <a:chOff x="7515687" y="-5"/>
            <a:chExt cx="4676310" cy="2487605"/>
          </a:xfrm>
        </p:grpSpPr>
        <p:sp>
          <p:nvSpPr>
            <p:cNvPr id="15" name="直角三角形 14"/>
            <p:cNvSpPr/>
            <p:nvPr userDrawn="1">
              <p:custDataLst>
                <p:tags r:id="rId6"/>
              </p:custDataLst>
            </p:nvPr>
          </p:nvSpPr>
          <p:spPr>
            <a:xfrm rot="10800000">
              <a:off x="7515687" y="-4"/>
              <a:ext cx="4676308" cy="2487604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直角三角形 15"/>
            <p:cNvSpPr/>
            <p:nvPr userDrawn="1">
              <p:custDataLst>
                <p:tags r:id="rId7"/>
              </p:custDataLst>
            </p:nvPr>
          </p:nvSpPr>
          <p:spPr>
            <a:xfrm rot="10800000">
              <a:off x="7715476" y="-5"/>
              <a:ext cx="4476521" cy="2381326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1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2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1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1" name="直角三角形 10"/>
          <p:cNvSpPr/>
          <p:nvPr>
            <p:custDataLst>
              <p:tags r:id="rId3"/>
            </p:custDataLst>
          </p:nvPr>
        </p:nvSpPr>
        <p:spPr>
          <a:xfrm rot="10800000" flipH="1" flipV="1">
            <a:off x="1" y="5219024"/>
            <a:ext cx="3073399" cy="1634922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直角三角形 11"/>
          <p:cNvSpPr/>
          <p:nvPr>
            <p:custDataLst>
              <p:tags r:id="rId4"/>
            </p:custDataLst>
          </p:nvPr>
        </p:nvSpPr>
        <p:spPr>
          <a:xfrm rot="10800000" flipH="1" flipV="1">
            <a:off x="0" y="5378253"/>
            <a:ext cx="2774072" cy="1475692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5"/>
            </p:custDataLst>
          </p:nvPr>
        </p:nvGrpSpPr>
        <p:grpSpPr>
          <a:xfrm>
            <a:off x="7994601" y="-4"/>
            <a:ext cx="4197395" cy="2232842"/>
            <a:chOff x="7515687" y="-5"/>
            <a:chExt cx="4676310" cy="2487605"/>
          </a:xfrm>
        </p:grpSpPr>
        <p:sp>
          <p:nvSpPr>
            <p:cNvPr id="17" name="直角三角形 16"/>
            <p:cNvSpPr/>
            <p:nvPr userDrawn="1">
              <p:custDataLst>
                <p:tags r:id="rId6"/>
              </p:custDataLst>
            </p:nvPr>
          </p:nvSpPr>
          <p:spPr>
            <a:xfrm rot="10800000">
              <a:off x="7515687" y="-4"/>
              <a:ext cx="4676308" cy="2487604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直角三角形 17"/>
            <p:cNvSpPr/>
            <p:nvPr userDrawn="1">
              <p:custDataLst>
                <p:tags r:id="rId7"/>
              </p:custDataLst>
            </p:nvPr>
          </p:nvSpPr>
          <p:spPr>
            <a:xfrm rot="10800000">
              <a:off x="7715476" y="-5"/>
              <a:ext cx="4476521" cy="2381326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 userDrawn="1"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1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直角三角形 16"/>
          <p:cNvSpPr/>
          <p:nvPr>
            <p:custDataLst>
              <p:tags r:id="rId2"/>
            </p:custDataLst>
          </p:nvPr>
        </p:nvSpPr>
        <p:spPr>
          <a:xfrm rot="10800000" flipH="1" flipV="1">
            <a:off x="1" y="5219024"/>
            <a:ext cx="3073399" cy="1634922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直角三角形 17"/>
          <p:cNvSpPr/>
          <p:nvPr>
            <p:custDataLst>
              <p:tags r:id="rId3"/>
            </p:custDataLst>
          </p:nvPr>
        </p:nvSpPr>
        <p:spPr>
          <a:xfrm rot="10800000" flipH="1" flipV="1">
            <a:off x="0" y="5378253"/>
            <a:ext cx="2774072" cy="1475692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5"/>
            </p:custDataLst>
          </p:nvPr>
        </p:nvGrpSpPr>
        <p:grpSpPr>
          <a:xfrm>
            <a:off x="5746001" y="-5"/>
            <a:ext cx="6445996" cy="3429005"/>
            <a:chOff x="7515687" y="-5"/>
            <a:chExt cx="4676310" cy="2487605"/>
          </a:xfrm>
        </p:grpSpPr>
        <p:sp>
          <p:nvSpPr>
            <p:cNvPr id="23" name="直角三角形 22"/>
            <p:cNvSpPr/>
            <p:nvPr userDrawn="1">
              <p:custDataLst>
                <p:tags r:id="rId6"/>
              </p:custDataLst>
            </p:nvPr>
          </p:nvSpPr>
          <p:spPr>
            <a:xfrm rot="10800000">
              <a:off x="7515687" y="-4"/>
              <a:ext cx="4676308" cy="2487604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直角三角形 23"/>
            <p:cNvSpPr/>
            <p:nvPr userDrawn="1">
              <p:custDataLst>
                <p:tags r:id="rId7"/>
              </p:custDataLst>
            </p:nvPr>
          </p:nvSpPr>
          <p:spPr>
            <a:xfrm rot="10800000">
              <a:off x="7715476" y="-5"/>
              <a:ext cx="4476521" cy="2381326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11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2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 userDrawn="1">
            <p:ph type="body" sz="quarter" idx="15"/>
            <p:custDataLst>
              <p:tags r:id="rId13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 userDrawn="1">
            <p:ph type="body" sz="quarter" idx="16"/>
            <p:custDataLst>
              <p:tags r:id="rId14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15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9" name="直角三角形 8"/>
          <p:cNvSpPr/>
          <p:nvPr>
            <p:custDataLst>
              <p:tags r:id="rId3"/>
            </p:custDataLst>
          </p:nvPr>
        </p:nvSpPr>
        <p:spPr>
          <a:xfrm rot="10800000" flipH="1" flipV="1">
            <a:off x="2" y="4520274"/>
            <a:ext cx="4386939" cy="2333672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直角三角形 10"/>
          <p:cNvSpPr/>
          <p:nvPr>
            <p:custDataLst>
              <p:tags r:id="rId4"/>
            </p:custDataLst>
          </p:nvPr>
        </p:nvSpPr>
        <p:spPr>
          <a:xfrm rot="10800000" flipH="1" flipV="1">
            <a:off x="0" y="4747556"/>
            <a:ext cx="3959683" cy="2106389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直角三角形 11"/>
          <p:cNvSpPr/>
          <p:nvPr userDrawn="1">
            <p:custDataLst>
              <p:tags r:id="rId5"/>
            </p:custDataLst>
          </p:nvPr>
        </p:nvSpPr>
        <p:spPr>
          <a:xfrm rot="10800000">
            <a:off x="4038599" y="-4"/>
            <a:ext cx="8153395" cy="4337272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直角三角形 12"/>
          <p:cNvSpPr/>
          <p:nvPr userDrawn="1">
            <p:custDataLst>
              <p:tags r:id="rId6"/>
            </p:custDataLst>
          </p:nvPr>
        </p:nvSpPr>
        <p:spPr>
          <a:xfrm rot="10800000">
            <a:off x="4386941" y="-5"/>
            <a:ext cx="7805056" cy="4151969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7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1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6" Type="http://schemas.openxmlformats.org/officeDocument/2006/relationships/theme" Target="../theme/theme2.xml"/><Relationship Id="rId25" Type="http://schemas.openxmlformats.org/officeDocument/2006/relationships/tags" Target="../tags/tag156.xml"/><Relationship Id="rId24" Type="http://schemas.openxmlformats.org/officeDocument/2006/relationships/tags" Target="../tags/tag155.xml"/><Relationship Id="rId23" Type="http://schemas.openxmlformats.org/officeDocument/2006/relationships/tags" Target="../tags/tag154.xml"/><Relationship Id="rId22" Type="http://schemas.openxmlformats.org/officeDocument/2006/relationships/tags" Target="../tags/tag153.xml"/><Relationship Id="rId21" Type="http://schemas.openxmlformats.org/officeDocument/2006/relationships/tags" Target="../tags/tag152.xml"/><Relationship Id="rId20" Type="http://schemas.openxmlformats.org/officeDocument/2006/relationships/tags" Target="../tags/tag151.xml"/><Relationship Id="rId2" Type="http://schemas.openxmlformats.org/officeDocument/2006/relationships/slideLayout" Target="../slideLayouts/slideLayout13.xml"/><Relationship Id="rId19" Type="http://schemas.openxmlformats.org/officeDocument/2006/relationships/image" Target="../media/image1.png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85F58A01-9B30-4636-BC81-B292722D2D0D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CC42F01-6A48-437F-83EC-C77BC123A3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400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58.xml"/><Relationship Id="rId1" Type="http://schemas.openxmlformats.org/officeDocument/2006/relationships/tags" Target="../tags/tag157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3.xml"/><Relationship Id="rId7" Type="http://schemas.openxmlformats.org/officeDocument/2006/relationships/tags" Target="../tags/tag162.xml"/><Relationship Id="rId6" Type="http://schemas.openxmlformats.org/officeDocument/2006/relationships/tags" Target="../tags/tag161.xml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tags" Target="../tags/tag160.xml"/><Relationship Id="rId2" Type="http://schemas.openxmlformats.org/officeDocument/2006/relationships/image" Target="../media/image2.png"/><Relationship Id="rId1" Type="http://schemas.openxmlformats.org/officeDocument/2006/relationships/tags" Target="../tags/tag159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tags" Target="../tags/tag165.xml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tags" Target="../tags/tag164.xml"/><Relationship Id="rId1" Type="http://schemas.openxmlformats.org/officeDocument/2006/relationships/tags" Target="../tags/tag163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69.xml"/><Relationship Id="rId3" Type="http://schemas.openxmlformats.org/officeDocument/2006/relationships/tags" Target="../tags/tag168.xml"/><Relationship Id="rId2" Type="http://schemas.openxmlformats.org/officeDocument/2006/relationships/tags" Target="../tags/tag167.xml"/><Relationship Id="rId1" Type="http://schemas.openxmlformats.org/officeDocument/2006/relationships/tags" Target="../tags/tag166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tags" Target="../tags/tag178.xml"/><Relationship Id="rId7" Type="http://schemas.openxmlformats.org/officeDocument/2006/relationships/tags" Target="../tags/tag177.xml"/><Relationship Id="rId6" Type="http://schemas.openxmlformats.org/officeDocument/2006/relationships/tags" Target="../tags/tag176.xml"/><Relationship Id="rId5" Type="http://schemas.openxmlformats.org/officeDocument/2006/relationships/tags" Target="../tags/tag175.xml"/><Relationship Id="rId4" Type="http://schemas.openxmlformats.org/officeDocument/2006/relationships/tags" Target="../tags/tag174.xml"/><Relationship Id="rId3" Type="http://schemas.openxmlformats.org/officeDocument/2006/relationships/image" Target="../media/image5.png"/><Relationship Id="rId2" Type="http://schemas.openxmlformats.org/officeDocument/2006/relationships/tags" Target="../tags/tag173.xml"/><Relationship Id="rId13" Type="http://schemas.openxmlformats.org/officeDocument/2006/relationships/notesSlide" Target="../notesSlides/notesSlide4.xml"/><Relationship Id="rId12" Type="http://schemas.openxmlformats.org/officeDocument/2006/relationships/slideLayout" Target="../slideLayouts/slideLayout18.xml"/><Relationship Id="rId11" Type="http://schemas.openxmlformats.org/officeDocument/2006/relationships/tags" Target="../tags/tag179.xml"/><Relationship Id="rId10" Type="http://schemas.openxmlformats.org/officeDocument/2006/relationships/image" Target="../media/image7.png"/><Relationship Id="rId1" Type="http://schemas.openxmlformats.org/officeDocument/2006/relationships/tags" Target="../tags/tag172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181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tags" Target="../tags/tag180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83.xml"/><Relationship Id="rId1" Type="http://schemas.openxmlformats.org/officeDocument/2006/relationships/tags" Target="../tags/tag18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0" y="2256155"/>
            <a:ext cx="8060055" cy="1069975"/>
          </a:xfrm>
        </p:spPr>
        <p:txBody>
          <a:bodyPr>
            <a:normAutofit/>
          </a:bodyPr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2665">
                <a:solidFill>
                  <a:schemeClr val="accent1"/>
                </a:solidFill>
              </a:rPr>
              <a:t>Graph-Guided Reasoning for Multi Hop Question Answering in Large Language Models</a:t>
            </a:r>
            <a:endParaRPr lang="en-US" altLang="zh-CN" sz="2665">
              <a:solidFill>
                <a:schemeClr val="accent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160" y="3429000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December 21, 2023</a:t>
            </a:r>
            <a:endParaRPr lang="en-US" altLang="zh-CN" sz="2000" b="1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33985" y="3361690"/>
            <a:ext cx="76790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  <p:transition advTm="7545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 descr="QQ截图2023121816553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846705" y="5321935"/>
            <a:ext cx="6485255" cy="1536700"/>
          </a:xfrm>
          <a:prstGeom prst="rect">
            <a:avLst/>
          </a:prstGeom>
        </p:spPr>
      </p:pic>
      <p:sp>
        <p:nvSpPr>
          <p:cNvPr id="16" name="文本框 15"/>
          <p:cNvSpPr txBox="1"/>
          <p:nvPr>
            <p:custDataLst>
              <p:tags r:id="rId3"/>
            </p:custDataLst>
          </p:nvPr>
        </p:nvSpPr>
        <p:spPr>
          <a:xfrm>
            <a:off x="220980" y="580390"/>
            <a:ext cx="8306435" cy="888365"/>
          </a:xfrm>
          <a:prstGeom prst="rect">
            <a:avLst/>
          </a:prstGeom>
        </p:spPr>
        <p:txBody>
          <a:bodyPr lIns="90000" tIns="46800" rIns="90000" bIns="46800" anchor="ctr">
            <a:normAutofit/>
          </a:bodyPr>
          <a:lstStyle>
            <a:lvl1pPr algn="ctr" defTabSz="914400" eaLnBrk="1" fontAlgn="auto" latinLnBrk="0" hangingPunct="1">
              <a:lnSpc>
                <a:spcPct val="90000"/>
              </a:lnSpc>
              <a:spcAft>
                <a:spcPts val="0"/>
              </a:spcAft>
              <a:buNone/>
              <a:defRPr sz="44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dirty="0">
                <a:solidFill>
                  <a:schemeClr val="bg2"/>
                </a:solidFill>
                <a:ea typeface="+mn-ea"/>
                <a:cs typeface="+mj-lt"/>
              </a:rPr>
              <a:t>Motivition</a:t>
            </a:r>
            <a:endParaRPr lang="en-US" altLang="zh-CN" sz="2800" dirty="0">
              <a:solidFill>
                <a:schemeClr val="bg2"/>
              </a:solidFill>
              <a:ea typeface="+mn-ea"/>
              <a:cs typeface="+mj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-38735" y="5321300"/>
            <a:ext cx="12256770" cy="6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0" name="图片 9" descr="3b333633343339353bd7f3b4f3c0a8bac5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6415" y="1630045"/>
            <a:ext cx="570230" cy="3348355"/>
          </a:xfrm>
          <a:prstGeom prst="rect">
            <a:avLst/>
          </a:prstGeom>
        </p:spPr>
      </p:pic>
      <p:sp>
        <p:nvSpPr>
          <p:cNvPr id="12" name="圆角矩形 11"/>
          <p:cNvSpPr/>
          <p:nvPr/>
        </p:nvSpPr>
        <p:spPr>
          <a:xfrm>
            <a:off x="1088390" y="1813560"/>
            <a:ext cx="6431280" cy="90043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>
                <a:sym typeface="+mn-ea"/>
              </a:rPr>
              <a:t>LLMs </a:t>
            </a:r>
            <a:r>
              <a:rPr lang="zh-CN" altLang="en-US">
                <a:sym typeface="+mn-ea"/>
              </a:rPr>
              <a:t>still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struggle with reasoning over challenging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problems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that require complex </a:t>
            </a:r>
            <a:r>
              <a:rPr lang="zh-CN" altLang="en-US">
                <a:solidFill>
                  <a:schemeClr val="accent3"/>
                </a:solidFill>
                <a:sym typeface="+mn-ea"/>
              </a:rPr>
              <a:t>multi-step reasoning</a:t>
            </a:r>
            <a:endParaRPr lang="zh-CN" altLang="en-US">
              <a:solidFill>
                <a:schemeClr val="accent3"/>
              </a:solidFill>
              <a:sym typeface="+mn-ea"/>
            </a:endParaRPr>
          </a:p>
        </p:txBody>
      </p:sp>
      <p:sp>
        <p:nvSpPr>
          <p:cNvPr id="13" name="圆角矩形 12"/>
          <p:cNvSpPr/>
          <p:nvPr>
            <p:custDataLst>
              <p:tags r:id="rId6"/>
            </p:custDataLst>
          </p:nvPr>
        </p:nvSpPr>
        <p:spPr>
          <a:xfrm>
            <a:off x="1088390" y="3282950"/>
            <a:ext cx="6967855" cy="156083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>
                <a:solidFill>
                  <a:schemeClr val="accent3"/>
                </a:solidFill>
                <a:sym typeface="+mn-ea"/>
              </a:rPr>
              <a:t>T</a:t>
            </a:r>
            <a:r>
              <a:rPr lang="zh-CN" altLang="en-US">
                <a:solidFill>
                  <a:schemeClr val="accent3"/>
                </a:solidFill>
                <a:sym typeface="+mn-ea"/>
              </a:rPr>
              <a:t>wo issues</a:t>
            </a:r>
            <a:r>
              <a:rPr lang="zh-CN" altLang="en-US">
                <a:sym typeface="+mn-ea"/>
              </a:rPr>
              <a:t> in reasoning paths generated by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CoT</a:t>
            </a:r>
            <a:r>
              <a:rPr lang="en-US" altLang="zh-CN">
                <a:sym typeface="+mn-ea"/>
              </a:rPr>
              <a:t> when dealing with multi-step reasoning</a:t>
            </a:r>
            <a:r>
              <a:rPr lang="zh-CN" altLang="en-US">
                <a:sym typeface="+mn-ea"/>
              </a:rPr>
              <a:t>: 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(i) Generating rationales irrelevant to the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question</a:t>
            </a:r>
            <a:r>
              <a:rPr lang="en-US" altLang="zh-CN">
                <a:sym typeface="+mn-ea"/>
              </a:rPr>
              <a:t>.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(ii) Unable to compose </a:t>
            </a:r>
            <a:r>
              <a:rPr lang="zh-CN" altLang="en-US">
                <a:solidFill>
                  <a:schemeClr val="accent3"/>
                </a:solidFill>
                <a:sym typeface="+mn-ea"/>
              </a:rPr>
              <a:t>subquestions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or queries for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generating/retrieving all the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relevant information.</a:t>
            </a:r>
            <a:endParaRPr lang="zh-CN" altLang="en-US">
              <a:solidFill>
                <a:schemeClr val="accent3"/>
              </a:solidFill>
              <a:sym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8367395" y="3512185"/>
            <a:ext cx="4064000" cy="1331595"/>
            <a:chOff x="13177" y="5531"/>
            <a:chExt cx="6400" cy="2097"/>
          </a:xfrm>
        </p:grpSpPr>
        <p:sp>
          <p:nvSpPr>
            <p:cNvPr id="14" name="文本框 13"/>
            <p:cNvSpPr txBox="1"/>
            <p:nvPr/>
          </p:nvSpPr>
          <p:spPr>
            <a:xfrm>
              <a:off x="13841" y="5546"/>
              <a:ext cx="5132" cy="20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600">
                  <a:solidFill>
                    <a:srgbClr val="46739C"/>
                  </a:solidFill>
                </a:rPr>
                <a:t>Question:</a:t>
              </a:r>
              <a:r>
                <a:rPr lang="zh-CN" altLang="en-US" sz="1600"/>
                <a:t> When did the director of film Hypocrite (Film) die?</a:t>
              </a:r>
              <a:endParaRPr lang="zh-CN" altLang="en-US" sz="1600"/>
            </a:p>
            <a:p>
              <a:r>
                <a:rPr lang="en-US" altLang="zh-CN" sz="1600">
                  <a:solidFill>
                    <a:srgbClr val="46739C"/>
                  </a:solidFill>
                </a:rPr>
                <a:t>Subquestions:</a:t>
              </a:r>
              <a:endParaRPr lang="en-US" altLang="zh-CN" sz="1600">
                <a:solidFill>
                  <a:srgbClr val="46739C"/>
                </a:solidFill>
              </a:endParaRPr>
            </a:p>
            <a:p>
              <a:r>
                <a:rPr lang="en-US" altLang="zh-CN" sz="1600"/>
                <a:t>1)Who directed Hypocrite (Film)?</a:t>
              </a:r>
              <a:endParaRPr lang="en-US" altLang="zh-CN" sz="1600"/>
            </a:p>
            <a:p>
              <a:r>
                <a:rPr lang="en-US" altLang="zh-CN" sz="1600"/>
                <a:t>2)When did Miguel Morayta die?</a:t>
              </a:r>
              <a:endParaRPr lang="en-US" altLang="zh-CN" sz="160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3177" y="5531"/>
              <a:ext cx="64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/>
                <a:t>e.g.</a:t>
              </a:r>
              <a:endParaRPr lang="en-US" altLang="zh-CN" b="1"/>
            </a:p>
          </p:txBody>
        </p:sp>
      </p:grpSp>
    </p:spTree>
    <p:custDataLst>
      <p:tags r:id="rId7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文本框 15"/>
          <p:cNvSpPr txBox="1"/>
          <p:nvPr>
            <p:custDataLst>
              <p:tags r:id="rId1"/>
            </p:custDataLst>
          </p:nvPr>
        </p:nvSpPr>
        <p:spPr>
          <a:xfrm>
            <a:off x="220980" y="580390"/>
            <a:ext cx="8306435" cy="888365"/>
          </a:xfrm>
          <a:prstGeom prst="rect">
            <a:avLst/>
          </a:prstGeom>
        </p:spPr>
        <p:txBody>
          <a:bodyPr lIns="90000" tIns="46800" rIns="90000" bIns="46800" anchor="ctr">
            <a:normAutofit/>
          </a:bodyPr>
          <a:lstStyle>
            <a:lvl1pPr algn="ctr" defTabSz="914400" eaLnBrk="1" fontAlgn="auto" latinLnBrk="0" hangingPunct="1">
              <a:lnSpc>
                <a:spcPct val="90000"/>
              </a:lnSpc>
              <a:spcAft>
                <a:spcPts val="0"/>
              </a:spcAft>
              <a:buNone/>
              <a:defRPr sz="44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dirty="0">
                <a:solidFill>
                  <a:schemeClr val="bg2"/>
                </a:solidFill>
                <a:ea typeface="+mn-ea"/>
                <a:cs typeface="+mj-lt"/>
              </a:rPr>
              <a:t>TASK definition</a:t>
            </a:r>
            <a:endParaRPr lang="en-US" altLang="zh-CN" sz="2800" dirty="0">
              <a:solidFill>
                <a:schemeClr val="bg2"/>
              </a:solidFill>
              <a:ea typeface="+mn-ea"/>
              <a:cs typeface="+mj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3550" y="2299970"/>
            <a:ext cx="609600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(1) the reasoning paths need to</a:t>
            </a:r>
            <a:r>
              <a:rPr lang="en-US" altLang="zh-CN"/>
              <a:t> </a:t>
            </a:r>
            <a:r>
              <a:rPr lang="zh-CN" altLang="en-US"/>
              <a:t>be </a:t>
            </a:r>
            <a:r>
              <a:rPr lang="zh-CN" altLang="en-US">
                <a:solidFill>
                  <a:schemeClr val="accent2"/>
                </a:solidFill>
              </a:rPr>
              <a:t>in the correct order</a:t>
            </a:r>
            <a:endParaRPr lang="zh-CN" altLang="en-US">
              <a:solidFill>
                <a:schemeClr val="accent2"/>
              </a:solidFill>
            </a:endParaRP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(2) the rationales in the</a:t>
            </a:r>
            <a:r>
              <a:rPr lang="en-US" altLang="zh-CN"/>
              <a:t> </a:t>
            </a:r>
            <a:r>
              <a:rPr lang="zh-CN" altLang="en-US"/>
              <a:t>reasoning paths need to be </a:t>
            </a:r>
            <a:r>
              <a:rPr lang="zh-CN" altLang="en-US">
                <a:solidFill>
                  <a:schemeClr val="accent2"/>
                </a:solidFill>
              </a:rPr>
              <a:t>simple enough</a:t>
            </a:r>
            <a:r>
              <a:rPr lang="zh-CN" altLang="en-US"/>
              <a:t> so that</a:t>
            </a:r>
            <a:r>
              <a:rPr lang="en-US" altLang="zh-CN"/>
              <a:t> </a:t>
            </a:r>
            <a:r>
              <a:rPr lang="zh-CN" altLang="en-US"/>
              <a:t>the language model can easily understand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(3)</a:t>
            </a:r>
            <a:r>
              <a:rPr lang="en-US" altLang="zh-CN"/>
              <a:t> </a:t>
            </a:r>
            <a:r>
              <a:rPr lang="zh-CN" altLang="en-US"/>
              <a:t>the rationales need to </a:t>
            </a:r>
            <a:r>
              <a:rPr lang="zh-CN" altLang="en-US">
                <a:solidFill>
                  <a:schemeClr val="accent2"/>
                </a:solidFill>
              </a:rPr>
              <a:t>be relevant </a:t>
            </a:r>
            <a:r>
              <a:rPr lang="zh-CN" altLang="en-US">
                <a:solidFill>
                  <a:schemeClr val="tx1"/>
                </a:solidFill>
              </a:rPr>
              <a:t>to</a:t>
            </a:r>
            <a:r>
              <a:rPr lang="zh-CN" altLang="en-US"/>
              <a:t> the question</a:t>
            </a:r>
            <a:endParaRPr lang="zh-CN" altLang="en-US"/>
          </a:p>
          <a:p>
            <a:r>
              <a:rPr lang="zh-CN" altLang="en-US"/>
              <a:t>and </a:t>
            </a:r>
            <a:r>
              <a:rPr lang="zh-CN" altLang="en-US">
                <a:solidFill>
                  <a:schemeClr val="accent2"/>
                </a:solidFill>
              </a:rPr>
              <a:t>informative</a:t>
            </a:r>
            <a:r>
              <a:rPr lang="zh-CN" altLang="en-US"/>
              <a:t> to obtain the answer.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729220" y="3307080"/>
            <a:ext cx="385826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accent2"/>
                </a:solidFill>
              </a:rPr>
              <a:t>D</a:t>
            </a:r>
            <a:r>
              <a:rPr lang="zh-CN" altLang="en-US">
                <a:solidFill>
                  <a:schemeClr val="accent2"/>
                </a:solidFill>
              </a:rPr>
              <a:t>ecompos</a:t>
            </a:r>
            <a:r>
              <a:rPr lang="en-US" altLang="zh-CN">
                <a:solidFill>
                  <a:schemeClr val="accent2"/>
                </a:solidFill>
              </a:rPr>
              <a:t>e</a:t>
            </a:r>
            <a:r>
              <a:rPr lang="zh-CN" altLang="en-US"/>
              <a:t> the complex problem into</a:t>
            </a:r>
            <a:r>
              <a:rPr lang="en-US" altLang="zh-CN"/>
              <a:t> </a:t>
            </a:r>
            <a:r>
              <a:rPr lang="zh-CN" altLang="en-US"/>
              <a:t>multiple subquestions and </a:t>
            </a:r>
            <a:r>
              <a:rPr lang="zh-CN" altLang="en-US">
                <a:solidFill>
                  <a:schemeClr val="accent2"/>
                </a:solidFill>
              </a:rPr>
              <a:t>verifying</a:t>
            </a:r>
            <a:r>
              <a:rPr lang="zh-CN" altLang="en-US"/>
              <a:t> generated intermediate rationales with guidance based on the</a:t>
            </a:r>
            <a:r>
              <a:rPr lang="en-US" altLang="zh-CN"/>
              <a:t> </a:t>
            </a:r>
            <a:r>
              <a:rPr lang="zh-CN" altLang="en-US"/>
              <a:t>graph structure.</a:t>
            </a:r>
            <a:endParaRPr lang="zh-CN" altLang="en-US"/>
          </a:p>
        </p:txBody>
      </p:sp>
      <p:pic>
        <p:nvPicPr>
          <p:cNvPr id="10" name="图片 9" descr="3b333633343339353bd7f3b4f3c0a8bac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6559550" y="2299970"/>
            <a:ext cx="570230" cy="3348355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6919595" y="3908425"/>
            <a:ext cx="735965" cy="135255"/>
          </a:xfrm>
          <a:prstGeom prst="rightArrow">
            <a:avLst>
              <a:gd name="adj1" fmla="val 50000"/>
              <a:gd name="adj2" fmla="val 60869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文本框 15"/>
          <p:cNvSpPr txBox="1"/>
          <p:nvPr>
            <p:custDataLst>
              <p:tags r:id="rId1"/>
            </p:custDataLst>
          </p:nvPr>
        </p:nvSpPr>
        <p:spPr>
          <a:xfrm>
            <a:off x="220980" y="580390"/>
            <a:ext cx="8306435" cy="888365"/>
          </a:xfrm>
          <a:prstGeom prst="rect">
            <a:avLst/>
          </a:prstGeom>
        </p:spPr>
        <p:txBody>
          <a:bodyPr lIns="90000" tIns="46800" rIns="90000" bIns="46800" anchor="ctr">
            <a:normAutofit/>
          </a:bodyPr>
          <a:lstStyle>
            <a:lvl1pPr algn="ctr" defTabSz="914400" eaLnBrk="1" fontAlgn="auto" latinLnBrk="0" hangingPunct="1">
              <a:lnSpc>
                <a:spcPct val="90000"/>
              </a:lnSpc>
              <a:spcAft>
                <a:spcPts val="0"/>
              </a:spcAft>
              <a:buNone/>
              <a:defRPr sz="44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dirty="0">
                <a:solidFill>
                  <a:schemeClr val="bg2"/>
                </a:solidFill>
                <a:ea typeface="+mn-ea"/>
                <a:cs typeface="+mj-lt"/>
              </a:rPr>
              <a:t>M</a:t>
            </a:r>
            <a:r>
              <a:rPr lang="en-US" altLang="zh-CN" sz="2800" dirty="0">
                <a:solidFill>
                  <a:schemeClr val="bg2"/>
                </a:solidFill>
                <a:ea typeface="+mn-ea"/>
                <a:cs typeface="+mj-lt"/>
              </a:rPr>
              <a:t>ETHOD</a:t>
            </a:r>
            <a:endParaRPr lang="en-US" altLang="zh-CN" sz="2800" dirty="0">
              <a:solidFill>
                <a:schemeClr val="bg2"/>
              </a:solidFill>
              <a:ea typeface="+mn-ea"/>
              <a:cs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7180" y="1717675"/>
            <a:ext cx="4697095" cy="129349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step1.</a:t>
            </a:r>
            <a:endParaRPr lang="en-US" altLang="zh-CN"/>
          </a:p>
          <a:p>
            <a:pPr algn="l"/>
            <a:r>
              <a:rPr lang="en-US" altLang="zh-CN">
                <a:solidFill>
                  <a:schemeClr val="accent3"/>
                </a:solidFill>
              </a:rPr>
              <a:t>construct the question graph</a:t>
            </a:r>
            <a:r>
              <a:rPr lang="en-US" altLang="zh-CN"/>
              <a:t> by extracting the </a:t>
            </a:r>
            <a:r>
              <a:rPr lang="en-US" altLang="zh-CN">
                <a:solidFill>
                  <a:schemeClr val="accent3"/>
                </a:solidFill>
              </a:rPr>
              <a:t>triplets</a:t>
            </a:r>
            <a:r>
              <a:rPr lang="en-US" altLang="zh-CN"/>
              <a:t> from the question with in-context learning.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5414645" y="1717675"/>
            <a:ext cx="6421755" cy="484949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59195" y="2032000"/>
            <a:ext cx="5252085" cy="920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/>
              <a:t>substep (1).</a:t>
            </a:r>
            <a:endParaRPr lang="en-US" altLang="zh-CN"/>
          </a:p>
          <a:p>
            <a:pPr algn="l"/>
            <a:r>
              <a:rPr lang="en-US" altLang="zh-CN">
                <a:solidFill>
                  <a:schemeClr val="accent2"/>
                </a:solidFill>
              </a:rPr>
              <a:t>generate an intermediate question</a:t>
            </a:r>
            <a:r>
              <a:rPr lang="en-US" altLang="zh-CN"/>
              <a:t> based on the triplet of the question graph.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5414645" y="1784985"/>
            <a:ext cx="892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2"/>
                </a:solidFill>
              </a:rPr>
              <a:t>step 2.</a:t>
            </a:r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6259195" y="3474720"/>
            <a:ext cx="5252085" cy="920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/>
              <a:t>substep (2).</a:t>
            </a:r>
            <a:endParaRPr lang="en-US" altLang="zh-CN"/>
          </a:p>
          <a:p>
            <a:pPr algn="l"/>
            <a:r>
              <a:rPr lang="en-US" altLang="zh-CN">
                <a:solidFill>
                  <a:schemeClr val="accent2"/>
                </a:solidFill>
              </a:rPr>
              <a:t>generate an answer</a:t>
            </a:r>
            <a:r>
              <a:rPr lang="en-US" altLang="zh-CN"/>
              <a:t> for the intermediate subquestion.</a:t>
            </a:r>
            <a:endParaRPr lang="en-US" altLang="zh-CN"/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6259195" y="4916805"/>
            <a:ext cx="5252085" cy="13328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/>
              <a:t>substep (3).</a:t>
            </a:r>
            <a:endParaRPr lang="en-US" altLang="zh-CN"/>
          </a:p>
          <a:p>
            <a:pPr algn="l"/>
            <a:r>
              <a:rPr lang="en-US" altLang="zh-CN">
                <a:solidFill>
                  <a:schemeClr val="accent2"/>
                </a:solidFill>
              </a:rPr>
              <a:t>validate whether the generated rationale</a:t>
            </a:r>
            <a:r>
              <a:rPr lang="en-US" altLang="zh-CN"/>
              <a:t> is necessary for solving the question by comparing the rationale triplet with the question graph.</a:t>
            </a:r>
            <a:endParaRPr lang="en-US" altLang="zh-CN"/>
          </a:p>
        </p:txBody>
      </p:sp>
      <p:sp>
        <p:nvSpPr>
          <p:cNvPr id="14" name="环形箭头 13"/>
          <p:cNvSpPr/>
          <p:nvPr/>
        </p:nvSpPr>
        <p:spPr>
          <a:xfrm rot="16200000">
            <a:off x="4481195" y="4624705"/>
            <a:ext cx="1638935" cy="1917065"/>
          </a:xfrm>
          <a:prstGeom prst="circular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20980" y="5121910"/>
            <a:ext cx="41960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repeat step 2. </a:t>
            </a:r>
            <a:r>
              <a:rPr lang="en-US" altLang="zh-CN"/>
              <a:t>utill reaching the answer to the original question or the maximum number of reasoning steps. </a:t>
            </a:r>
            <a:endParaRPr lang="en-US" altLang="zh-CN"/>
          </a:p>
        </p:txBody>
      </p:sp>
      <p:sp>
        <p:nvSpPr>
          <p:cNvPr id="17" name="右箭头 16"/>
          <p:cNvSpPr/>
          <p:nvPr/>
        </p:nvSpPr>
        <p:spPr>
          <a:xfrm>
            <a:off x="5003800" y="2292350"/>
            <a:ext cx="406400" cy="32639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97815" y="3182620"/>
            <a:ext cx="470598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e.g. </a:t>
            </a:r>
            <a:r>
              <a:rPr lang="zh-CN" altLang="en-US" sz="1600">
                <a:solidFill>
                  <a:srgbClr val="46739C"/>
                </a:solidFill>
                <a:sym typeface="+mn-ea"/>
              </a:rPr>
              <a:t>Question:</a:t>
            </a:r>
            <a:r>
              <a:rPr lang="zh-CN" altLang="en-US" sz="1600">
                <a:sym typeface="+mn-ea"/>
              </a:rPr>
              <a:t> When did the director of film Hypocrite (Film) die?</a:t>
            </a:r>
            <a:endParaRPr lang="en-US" altLang="zh-CN" sz="1600"/>
          </a:p>
          <a:p>
            <a:r>
              <a:rPr lang="zh-CN" altLang="en-US" sz="1600">
                <a:solidFill>
                  <a:schemeClr val="accent1"/>
                </a:solidFill>
              </a:rPr>
              <a:t>Question triplets:</a:t>
            </a:r>
            <a:r>
              <a:rPr lang="zh-CN" altLang="en-US" sz="1600"/>
              <a:t> (</a:t>
            </a:r>
            <a:r>
              <a:rPr lang="en-US" altLang="zh-CN" sz="1600"/>
              <a:t>‘</a:t>
            </a:r>
            <a:r>
              <a:rPr lang="zh-CN" altLang="en-US" sz="1600"/>
              <a:t>Hypocrite</a:t>
            </a:r>
            <a:r>
              <a:rPr lang="en-US" altLang="zh-CN" sz="1600"/>
              <a:t>’</a:t>
            </a:r>
            <a:r>
              <a:rPr lang="zh-CN" altLang="en-US" sz="1600"/>
              <a:t>, directed by, $1)</a:t>
            </a:r>
            <a:endParaRPr lang="zh-CN" altLang="en-US" sz="1600"/>
          </a:p>
          <a:p>
            <a:r>
              <a:rPr lang="zh-CN" altLang="en-US" sz="1600"/>
              <a:t> </a:t>
            </a:r>
            <a:r>
              <a:rPr lang="en-US" altLang="zh-CN" sz="1600"/>
              <a:t>                           </a:t>
            </a:r>
            <a:r>
              <a:rPr lang="zh-CN" altLang="en-US" sz="1600"/>
              <a:t>($1, death date, $2)</a:t>
            </a:r>
            <a:endParaRPr lang="zh-CN" altLang="en-US" sz="1600"/>
          </a:p>
        </p:txBody>
      </p:sp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QQ截图202312181620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45280" y="1435100"/>
            <a:ext cx="6590030" cy="5422900"/>
          </a:xfrm>
          <a:prstGeom prst="rect">
            <a:avLst/>
          </a:prstGeom>
        </p:spPr>
      </p:pic>
      <p:sp>
        <p:nvSpPr>
          <p:cNvPr id="16" name="文本框 15"/>
          <p:cNvSpPr txBox="1"/>
          <p:nvPr>
            <p:custDataLst>
              <p:tags r:id="rId2"/>
            </p:custDataLst>
          </p:nvPr>
        </p:nvSpPr>
        <p:spPr>
          <a:xfrm>
            <a:off x="220980" y="580390"/>
            <a:ext cx="8306435" cy="888365"/>
          </a:xfrm>
          <a:prstGeom prst="rect">
            <a:avLst/>
          </a:prstGeom>
        </p:spPr>
        <p:txBody>
          <a:bodyPr lIns="90000" tIns="46800" rIns="90000" bIns="46800" anchor="ctr">
            <a:normAutofit/>
          </a:bodyPr>
          <a:lstStyle>
            <a:lvl1pPr algn="ctr" defTabSz="914400" eaLnBrk="1" fontAlgn="auto" latinLnBrk="0" hangingPunct="1">
              <a:lnSpc>
                <a:spcPct val="90000"/>
              </a:lnSpc>
              <a:spcAft>
                <a:spcPts val="0"/>
              </a:spcAft>
              <a:buNone/>
              <a:defRPr sz="44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dirty="0">
                <a:solidFill>
                  <a:schemeClr val="bg2"/>
                </a:solidFill>
                <a:ea typeface="+mn-ea"/>
                <a:cs typeface="+mj-lt"/>
              </a:rPr>
              <a:t>M</a:t>
            </a:r>
            <a:r>
              <a:rPr lang="en-US" altLang="zh-CN" sz="2800" dirty="0">
                <a:solidFill>
                  <a:schemeClr val="bg2"/>
                </a:solidFill>
                <a:ea typeface="+mn-ea"/>
                <a:cs typeface="+mj-lt"/>
              </a:rPr>
              <a:t>ETHOD</a:t>
            </a:r>
            <a:endParaRPr lang="en-US" altLang="zh-CN" sz="2800" dirty="0">
              <a:solidFill>
                <a:schemeClr val="bg2"/>
              </a:solidFill>
              <a:ea typeface="+mn-ea"/>
              <a:cs typeface="+mj-lt"/>
            </a:endParaRPr>
          </a:p>
        </p:txBody>
      </p:sp>
      <p:cxnSp>
        <p:nvCxnSpPr>
          <p:cNvPr id="4" name="直接箭头连接符 3"/>
          <p:cNvCxnSpPr>
            <a:stCxn id="5" idx="1"/>
          </p:cNvCxnSpPr>
          <p:nvPr/>
        </p:nvCxnSpPr>
        <p:spPr>
          <a:xfrm flipH="1">
            <a:off x="8870950" y="2183765"/>
            <a:ext cx="1864360" cy="295910"/>
          </a:xfrm>
          <a:prstGeom prst="straightConnector1">
            <a:avLst/>
          </a:prstGeom>
          <a:ln>
            <a:solidFill>
              <a:srgbClr val="C00000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0735310" y="1999615"/>
            <a:ext cx="1385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C00000"/>
                </a:solidFill>
              </a:rPr>
              <a:t>疑似没画全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191895" y="2183765"/>
            <a:ext cx="1721485" cy="50355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step 1.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186815" y="3106420"/>
            <a:ext cx="1721485" cy="3001010"/>
          </a:xfrm>
          <a:prstGeom prst="roundRect">
            <a:avLst>
              <a:gd name="adj" fmla="val 5422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597025" y="3106420"/>
            <a:ext cx="911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2"/>
                </a:solidFill>
              </a:rPr>
              <a:t>step 2.</a:t>
            </a:r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310005" y="3586480"/>
            <a:ext cx="1485900" cy="48895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substep (1)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310005" y="4407535"/>
            <a:ext cx="1485900" cy="48895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substep (2)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310005" y="5228590"/>
            <a:ext cx="1485900" cy="48895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substep (3)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236085" y="1516380"/>
            <a:ext cx="4926330" cy="1264920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236085" y="2687320"/>
            <a:ext cx="3603625" cy="556895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236085" y="3244215"/>
            <a:ext cx="3306445" cy="342265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775575" y="2722245"/>
            <a:ext cx="2902585" cy="1034415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>
            <a:stCxn id="9" idx="2"/>
            <a:endCxn id="10" idx="0"/>
          </p:cNvCxnSpPr>
          <p:nvPr/>
        </p:nvCxnSpPr>
        <p:spPr>
          <a:xfrm>
            <a:off x="2052955" y="4075430"/>
            <a:ext cx="0" cy="332105"/>
          </a:xfrm>
          <a:prstGeom prst="straightConnector1">
            <a:avLst/>
          </a:prstGeom>
          <a:ln>
            <a:solidFill>
              <a:schemeClr val="bg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0" idx="2"/>
            <a:endCxn id="11" idx="0"/>
          </p:cNvCxnSpPr>
          <p:nvPr/>
        </p:nvCxnSpPr>
        <p:spPr>
          <a:xfrm>
            <a:off x="2052955" y="4896485"/>
            <a:ext cx="0" cy="332105"/>
          </a:xfrm>
          <a:prstGeom prst="straightConnector1">
            <a:avLst/>
          </a:prstGeom>
          <a:ln>
            <a:solidFill>
              <a:schemeClr val="bg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" name="右箭头 21"/>
          <p:cNvSpPr/>
          <p:nvPr/>
        </p:nvSpPr>
        <p:spPr>
          <a:xfrm rot="5400000">
            <a:off x="1845945" y="2766695"/>
            <a:ext cx="414655" cy="25590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环形箭头 22"/>
          <p:cNvSpPr/>
          <p:nvPr/>
        </p:nvSpPr>
        <p:spPr>
          <a:xfrm rot="5400000">
            <a:off x="2366010" y="3953510"/>
            <a:ext cx="1147445" cy="1668145"/>
          </a:xfrm>
          <a:prstGeom prst="circular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145915" y="3756025"/>
            <a:ext cx="6589395" cy="3101975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22" grpId="0" animBg="1"/>
      <p:bldP spid="8" grpId="0"/>
      <p:bldP spid="7" grpId="0" animBg="1"/>
      <p:bldP spid="9" grpId="0" animBg="1"/>
      <p:bldP spid="22" grpId="1" animBg="1"/>
      <p:bldP spid="8" grpId="1"/>
      <p:bldP spid="7" grpId="1" animBg="1"/>
      <p:bldP spid="9" grpId="1" animBg="1"/>
      <p:bldP spid="10" grpId="0" animBg="1"/>
      <p:bldP spid="10" grpId="1" animBg="1"/>
      <p:bldP spid="11" grpId="0" animBg="1"/>
      <p:bldP spid="11" grpId="1" animBg="1"/>
      <p:bldP spid="23" grpId="0" animBg="1"/>
      <p:bldP spid="25" grpId="0" animBg="1"/>
      <p:bldP spid="23" grpId="1" animBg="1"/>
      <p:bldP spid="25" grpId="1" animBg="1"/>
      <p:bldP spid="5" grpId="0"/>
      <p:bldP spid="5" grpId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2" grpId="2" animBg="1"/>
      <p:bldP spid="13" grpId="2" animBg="1"/>
      <p:bldP spid="14" grpId="2" animBg="1"/>
      <p:bldP spid="15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文本框 15"/>
          <p:cNvSpPr txBox="1"/>
          <p:nvPr>
            <p:custDataLst>
              <p:tags r:id="rId1"/>
            </p:custDataLst>
          </p:nvPr>
        </p:nvSpPr>
        <p:spPr>
          <a:xfrm>
            <a:off x="220980" y="580390"/>
            <a:ext cx="8306435" cy="888365"/>
          </a:xfrm>
          <a:prstGeom prst="rect">
            <a:avLst/>
          </a:prstGeom>
        </p:spPr>
        <p:txBody>
          <a:bodyPr lIns="90000" tIns="46800" rIns="90000" bIns="46800" anchor="ctr">
            <a:normAutofit/>
          </a:bodyPr>
          <a:lstStyle>
            <a:lvl1pPr algn="ctr" defTabSz="914400" eaLnBrk="1" fontAlgn="auto" latinLnBrk="0" hangingPunct="1">
              <a:lnSpc>
                <a:spcPct val="90000"/>
              </a:lnSpc>
              <a:spcAft>
                <a:spcPts val="0"/>
              </a:spcAft>
              <a:buNone/>
              <a:defRPr sz="44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dirty="0">
                <a:solidFill>
                  <a:schemeClr val="bg2"/>
                </a:solidFill>
                <a:ea typeface="+mn-ea"/>
                <a:cs typeface="+mj-lt"/>
              </a:rPr>
              <a:t>METHOD (</a:t>
            </a:r>
            <a:r>
              <a:rPr lang="en-US" altLang="zh-CN" sz="2800">
                <a:sym typeface="+mn-ea"/>
              </a:rPr>
              <a:t>validatION)</a:t>
            </a:r>
            <a:endParaRPr lang="en-US" altLang="zh-CN" sz="2800" dirty="0">
              <a:solidFill>
                <a:schemeClr val="bg2"/>
              </a:solidFill>
              <a:ea typeface="+mn-ea"/>
              <a:cs typeface="+mj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213350" y="3350260"/>
            <a:ext cx="4712970" cy="2038350"/>
            <a:chOff x="2014" y="6683"/>
            <a:chExt cx="7422" cy="3210"/>
          </a:xfrm>
        </p:grpSpPr>
        <p:pic>
          <p:nvPicPr>
            <p:cNvPr id="3" name="图片 2" descr="QQ截图20231218162029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"/>
            <a:srcRect l="54045" t="69491" r="952" b="6852"/>
            <a:stretch>
              <a:fillRect/>
            </a:stretch>
          </p:blipFill>
          <p:spPr>
            <a:xfrm>
              <a:off x="2014" y="6683"/>
              <a:ext cx="7423" cy="3211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2014" y="6683"/>
              <a:ext cx="1448" cy="40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574530" y="1420495"/>
            <a:ext cx="2221865" cy="1906270"/>
            <a:chOff x="5938" y="3224"/>
            <a:chExt cx="3499" cy="3002"/>
          </a:xfrm>
        </p:grpSpPr>
        <p:pic>
          <p:nvPicPr>
            <p:cNvPr id="2" name="图片 1" descr="QQ截图20231218162029"/>
            <p:cNvPicPr>
              <a:picLocks noChangeAspect="1"/>
            </p:cNvPicPr>
            <p:nvPr/>
          </p:nvPicPr>
          <p:blipFill>
            <a:blip r:embed="rId3"/>
            <a:srcRect l="53131" t="44407" r="25362" b="33168"/>
            <a:stretch>
              <a:fillRect/>
            </a:stretch>
          </p:blipFill>
          <p:spPr>
            <a:xfrm>
              <a:off x="5938" y="3224"/>
              <a:ext cx="3499" cy="3002"/>
            </a:xfrm>
            <a:prstGeom prst="rect">
              <a:avLst/>
            </a:prstGeom>
          </p:spPr>
        </p:pic>
        <p:sp>
          <p:nvSpPr>
            <p:cNvPr id="7" name="矩形 6"/>
            <p:cNvSpPr/>
            <p:nvPr>
              <p:custDataLst>
                <p:tags r:id="rId4"/>
              </p:custDataLst>
            </p:nvPr>
          </p:nvSpPr>
          <p:spPr>
            <a:xfrm>
              <a:off x="8843" y="3224"/>
              <a:ext cx="594" cy="24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4" name="直接箭头连接符 3"/>
          <p:cNvCxnSpPr/>
          <p:nvPr/>
        </p:nvCxnSpPr>
        <p:spPr>
          <a:xfrm flipH="1">
            <a:off x="9467850" y="3326765"/>
            <a:ext cx="1217930" cy="712470"/>
          </a:xfrm>
          <a:prstGeom prst="straightConnector1">
            <a:avLst/>
          </a:prstGeom>
          <a:ln>
            <a:solidFill>
              <a:srgbClr val="85BEDB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0" name="图片 9" descr="QQ截图2023121816202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"/>
          <a:srcRect l="2575" t="69192" r="49834" b="11862"/>
          <a:stretch>
            <a:fillRect/>
          </a:stretch>
        </p:blipFill>
        <p:spPr>
          <a:xfrm>
            <a:off x="328930" y="3825875"/>
            <a:ext cx="4467860" cy="1463675"/>
          </a:xfrm>
          <a:prstGeom prst="rect">
            <a:avLst/>
          </a:prstGeom>
        </p:spPr>
      </p:pic>
      <p:cxnSp>
        <p:nvCxnSpPr>
          <p:cNvPr id="11" name="直接箭头连接符 10"/>
          <p:cNvCxnSpPr/>
          <p:nvPr/>
        </p:nvCxnSpPr>
        <p:spPr>
          <a:xfrm flipV="1">
            <a:off x="4796790" y="4084955"/>
            <a:ext cx="591185" cy="448310"/>
          </a:xfrm>
          <a:prstGeom prst="straightConnector1">
            <a:avLst/>
          </a:prstGeom>
          <a:ln>
            <a:solidFill>
              <a:srgbClr val="51758A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>
            <p:custDataLst>
              <p:tags r:id="rId6"/>
            </p:custDataLst>
          </p:nvPr>
        </p:nvCxnSpPr>
        <p:spPr>
          <a:xfrm flipV="1">
            <a:off x="4791075" y="4733925"/>
            <a:ext cx="587375" cy="401955"/>
          </a:xfrm>
          <a:prstGeom prst="straightConnector1">
            <a:avLst/>
          </a:prstGeom>
          <a:ln>
            <a:solidFill>
              <a:srgbClr val="51758A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823595" y="1857375"/>
            <a:ext cx="644715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+mj-ea"/>
              <a:buAutoNum type="circleNumDbPlain"/>
            </a:pPr>
            <a:r>
              <a:rPr lang="zh-CN" altLang="en-US" sz="1600"/>
              <a:t>extract rationale</a:t>
            </a:r>
            <a:r>
              <a:rPr lang="en-US" altLang="zh-CN" sz="1600"/>
              <a:t> </a:t>
            </a:r>
            <a:r>
              <a:rPr lang="zh-CN" altLang="en-US" sz="1600"/>
              <a:t>triplets from a generated rationale by prompting the</a:t>
            </a:r>
            <a:r>
              <a:rPr lang="en-US" altLang="zh-CN" sz="1600"/>
              <a:t> </a:t>
            </a:r>
            <a:r>
              <a:rPr lang="zh-CN" altLang="en-US" sz="1600"/>
              <a:t>LLM with a rationale sentence as an input</a:t>
            </a:r>
            <a:r>
              <a:rPr lang="en-US" altLang="zh-CN" sz="1600"/>
              <a:t>.</a:t>
            </a:r>
            <a:endParaRPr lang="en-US" altLang="zh-CN" sz="16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600"/>
              <a:t>each generated rationale</a:t>
            </a:r>
            <a:r>
              <a:rPr lang="en-US" altLang="zh-CN" sz="1600"/>
              <a:t> </a:t>
            </a:r>
            <a:r>
              <a:rPr lang="zh-CN" altLang="en-US" sz="1600"/>
              <a:t>triplet is validated by aligning it with the question</a:t>
            </a:r>
            <a:r>
              <a:rPr lang="en-US" altLang="zh-CN" sz="1600"/>
              <a:t> </a:t>
            </a:r>
            <a:r>
              <a:rPr lang="zh-CN" altLang="en-US" sz="1600"/>
              <a:t>graph.</a:t>
            </a:r>
            <a:endParaRPr lang="zh-CN" altLang="en-US" sz="16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600"/>
              <a:t>If the rationale is rejected,</a:t>
            </a:r>
            <a:r>
              <a:rPr lang="en-US" altLang="zh-CN" sz="1600"/>
              <a:t> </a:t>
            </a:r>
            <a:r>
              <a:rPr lang="zh-CN" altLang="en-US" sz="1600"/>
              <a:t>r</a:t>
            </a:r>
            <a:r>
              <a:rPr lang="en-US" altLang="zh-CN" sz="1600"/>
              <a:t>e</a:t>
            </a:r>
            <a:r>
              <a:rPr lang="zh-CN" altLang="en-US" sz="1600"/>
              <a:t>turn to the subquestion generation step.</a:t>
            </a:r>
            <a:endParaRPr lang="zh-CN" altLang="en-US" sz="1600"/>
          </a:p>
        </p:txBody>
      </p:sp>
      <p:sp>
        <p:nvSpPr>
          <p:cNvPr id="15" name="文本框 14"/>
          <p:cNvSpPr txBox="1"/>
          <p:nvPr/>
        </p:nvSpPr>
        <p:spPr>
          <a:xfrm>
            <a:off x="4796790" y="3957955"/>
            <a:ext cx="448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①</a:t>
            </a:r>
            <a:endParaRPr lang="zh-CN" altLang="en-US"/>
          </a:p>
        </p:txBody>
      </p:sp>
      <p:sp>
        <p:nvSpPr>
          <p:cNvPr id="17" name="文本框 16"/>
          <p:cNvSpPr txBox="1"/>
          <p:nvPr>
            <p:custDataLst>
              <p:tags r:id="rId7"/>
            </p:custDataLst>
          </p:nvPr>
        </p:nvSpPr>
        <p:spPr>
          <a:xfrm>
            <a:off x="9852025" y="3350260"/>
            <a:ext cx="448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②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9851390" y="3718560"/>
            <a:ext cx="23399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accent2"/>
                </a:solidFill>
              </a:rPr>
              <a:t>relation + object/subject</a:t>
            </a:r>
            <a:endParaRPr lang="en-US" altLang="zh-CN" sz="1600">
              <a:solidFill>
                <a:schemeClr val="accent2"/>
              </a:solidFill>
            </a:endParaRPr>
          </a:p>
          <a:p>
            <a:r>
              <a:rPr lang="en-US" altLang="zh-CN" sz="1600">
                <a:solidFill>
                  <a:schemeClr val="accent2"/>
                </a:solidFill>
              </a:rPr>
              <a:t>equals</a:t>
            </a:r>
            <a:endParaRPr lang="en-US" altLang="zh-CN" sz="1600">
              <a:solidFill>
                <a:schemeClr val="accent2"/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-9525" y="5412740"/>
            <a:ext cx="1220089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0" y="54362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Before validation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405765" y="5689600"/>
            <a:ext cx="58762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If </a:t>
            </a:r>
            <a:r>
              <a:rPr lang="en-US" altLang="zh-CN" sz="1600">
                <a:solidFill>
                  <a:schemeClr val="accent2"/>
                </a:solidFill>
              </a:rPr>
              <a:t>cofidence</a:t>
            </a:r>
            <a:r>
              <a:rPr lang="en-US" altLang="zh-CN" sz="1600"/>
              <a:t>(answer) &lt; threshold:</a:t>
            </a:r>
            <a:endParaRPr lang="en-US" altLang="zh-CN" sz="1600"/>
          </a:p>
          <a:p>
            <a:pPr indent="457200"/>
            <a:r>
              <a:rPr lang="en-US" altLang="zh-CN" sz="1600">
                <a:sym typeface="+mn-ea"/>
              </a:rPr>
              <a:t>regenerate an anwser with </a:t>
            </a:r>
            <a:r>
              <a:rPr lang="en-US" altLang="zh-CN" sz="1600">
                <a:solidFill>
                  <a:schemeClr val="accent2"/>
                </a:solidFill>
                <a:sym typeface="+mn-ea"/>
              </a:rPr>
              <a:t>retrieval augmentation</a:t>
            </a:r>
            <a:endParaRPr lang="en-US" altLang="zh-CN" sz="1600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25" name="文本框 24"/>
          <p:cNvSpPr txBox="1"/>
          <p:nvPr>
            <p:custDataLst>
              <p:tags r:id="rId8"/>
            </p:custDataLst>
          </p:nvPr>
        </p:nvSpPr>
        <p:spPr>
          <a:xfrm>
            <a:off x="405765" y="6216650"/>
            <a:ext cx="74079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If </a:t>
            </a:r>
            <a:r>
              <a:rPr lang="en-US" altLang="zh-CN" sz="1600">
                <a:solidFill>
                  <a:schemeClr val="accent2"/>
                </a:solidFill>
              </a:rPr>
              <a:t>cofidence</a:t>
            </a:r>
            <a:r>
              <a:rPr lang="en-US" altLang="zh-CN" sz="1600"/>
              <a:t>(answer) still &lt; threshold:</a:t>
            </a:r>
            <a:endParaRPr lang="en-US" altLang="zh-CN" sz="1600"/>
          </a:p>
          <a:p>
            <a:pPr indent="457200"/>
            <a:r>
              <a:rPr lang="en-US" altLang="zh-CN" sz="1600">
                <a:sym typeface="+mn-ea"/>
              </a:rPr>
              <a:t>remove the current subquestion and try generate alternative subquestions</a:t>
            </a:r>
            <a:endParaRPr lang="en-US" altLang="zh-CN" sz="1600">
              <a:sym typeface="+mn-ea"/>
            </a:endParaRPr>
          </a:p>
        </p:txBody>
      </p:sp>
      <p:pic>
        <p:nvPicPr>
          <p:cNvPr id="26" name="图片 25" descr="QQ截图2023121822460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06665" y="5505450"/>
            <a:ext cx="4584700" cy="1253490"/>
          </a:xfrm>
          <a:prstGeom prst="rect">
            <a:avLst/>
          </a:prstGeom>
        </p:spPr>
      </p:pic>
      <p:pic>
        <p:nvPicPr>
          <p:cNvPr id="9" name="图片 8" descr="QQ截图2023122111023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03265" y="5804535"/>
            <a:ext cx="4257675" cy="66675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文本框 15"/>
          <p:cNvSpPr txBox="1"/>
          <p:nvPr>
            <p:custDataLst>
              <p:tags r:id="rId1"/>
            </p:custDataLst>
          </p:nvPr>
        </p:nvSpPr>
        <p:spPr>
          <a:xfrm>
            <a:off x="220980" y="580390"/>
            <a:ext cx="8306435" cy="888365"/>
          </a:xfrm>
          <a:prstGeom prst="rect">
            <a:avLst/>
          </a:prstGeom>
        </p:spPr>
        <p:txBody>
          <a:bodyPr lIns="90000" tIns="46800" rIns="90000" bIns="46800" anchor="ctr">
            <a:normAutofit/>
          </a:bodyPr>
          <a:lstStyle>
            <a:lvl1pPr algn="ctr" defTabSz="914400" eaLnBrk="1" fontAlgn="auto" latinLnBrk="0" hangingPunct="1">
              <a:lnSpc>
                <a:spcPct val="90000"/>
              </a:lnSpc>
              <a:spcAft>
                <a:spcPts val="0"/>
              </a:spcAft>
              <a:buNone/>
              <a:defRPr sz="44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dirty="0">
                <a:solidFill>
                  <a:schemeClr val="bg2"/>
                </a:solidFill>
                <a:ea typeface="+mn-ea"/>
                <a:cs typeface="+mj-lt"/>
              </a:rPr>
              <a:t>RESULT</a:t>
            </a:r>
            <a:endParaRPr lang="en-US" altLang="zh-CN" sz="2800" dirty="0">
              <a:solidFill>
                <a:schemeClr val="bg2"/>
              </a:solidFill>
              <a:ea typeface="+mn-ea"/>
              <a:cs typeface="+mj-lt"/>
            </a:endParaRPr>
          </a:p>
        </p:txBody>
      </p:sp>
      <p:pic>
        <p:nvPicPr>
          <p:cNvPr id="2" name="图片 1" descr="QQ截图202312182300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355" y="1489075"/>
            <a:ext cx="8278495" cy="4747260"/>
          </a:xfrm>
          <a:prstGeom prst="rect">
            <a:avLst/>
          </a:prstGeom>
        </p:spPr>
      </p:pic>
      <p:pic>
        <p:nvPicPr>
          <p:cNvPr id="3" name="图片 2" descr="QQ截图202312182301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990" y="1474470"/>
            <a:ext cx="8277860" cy="49225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20980" y="3429000"/>
            <a:ext cx="25717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Open-book setting</a:t>
            </a:r>
            <a:endParaRPr lang="en-US" altLang="zh-CN"/>
          </a:p>
          <a:p>
            <a:pPr algn="ctr"/>
            <a:r>
              <a:rPr lang="en-US" altLang="zh-CN"/>
              <a:t>(external knowledge)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0" y="3567430"/>
            <a:ext cx="3094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W</a:t>
            </a:r>
            <a:r>
              <a:rPr lang="zh-CN" altLang="en-US"/>
              <a:t>ithout knowledge retrieval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文本框 15"/>
          <p:cNvSpPr txBox="1"/>
          <p:nvPr>
            <p:custDataLst>
              <p:tags r:id="rId1"/>
            </p:custDataLst>
          </p:nvPr>
        </p:nvSpPr>
        <p:spPr>
          <a:xfrm>
            <a:off x="220980" y="580390"/>
            <a:ext cx="8306435" cy="888365"/>
          </a:xfrm>
          <a:prstGeom prst="rect">
            <a:avLst/>
          </a:prstGeom>
        </p:spPr>
        <p:txBody>
          <a:bodyPr lIns="90000" tIns="46800" rIns="90000" bIns="46800" anchor="ctr">
            <a:normAutofit/>
          </a:bodyPr>
          <a:lstStyle>
            <a:lvl1pPr algn="ctr" defTabSz="914400" eaLnBrk="1" fontAlgn="auto" latinLnBrk="0" hangingPunct="1">
              <a:lnSpc>
                <a:spcPct val="90000"/>
              </a:lnSpc>
              <a:spcAft>
                <a:spcPts val="0"/>
              </a:spcAft>
              <a:buNone/>
              <a:defRPr sz="44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dirty="0">
                <a:solidFill>
                  <a:schemeClr val="bg2"/>
                </a:solidFill>
                <a:ea typeface="+mn-ea"/>
                <a:cs typeface="+mj-lt"/>
              </a:rPr>
              <a:t>QESTION &amp; INSPIRATION</a:t>
            </a:r>
            <a:endParaRPr lang="en-US" altLang="zh-CN" sz="2800" dirty="0">
              <a:solidFill>
                <a:schemeClr val="bg2"/>
              </a:solidFill>
              <a:ea typeface="+mn-ea"/>
              <a:cs typeface="+mj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4380" y="2231390"/>
            <a:ext cx="10683240" cy="1137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Q:</a:t>
            </a:r>
            <a:endParaRPr lang="en-US" altLang="zh-CN" sz="2800"/>
          </a:p>
          <a:p>
            <a:r>
              <a:rPr lang="en-US" altLang="zh-CN" sz="2000"/>
              <a:t>The article mentioned the importance of the order in which subtasks are completed in the task definition, but didn’t explain how to limit the order.</a:t>
            </a:r>
            <a:endParaRPr lang="en-US" altLang="zh-CN" sz="2000"/>
          </a:p>
        </p:txBody>
      </p:sp>
      <p:sp>
        <p:nvSpPr>
          <p:cNvPr id="4" name="文本框 3"/>
          <p:cNvSpPr txBox="1"/>
          <p:nvPr/>
        </p:nvSpPr>
        <p:spPr>
          <a:xfrm>
            <a:off x="754380" y="3898900"/>
            <a:ext cx="10236200" cy="1137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I:</a:t>
            </a:r>
            <a:endParaRPr lang="en-US" altLang="zh-CN" sz="2800"/>
          </a:p>
          <a:p>
            <a:r>
              <a:rPr lang="en-US" altLang="zh-CN" sz="2000"/>
              <a:t>Decompose complex problems into a knowledge graph pending completion, using known conditions as clues to gradually fill in the graph and ultimately arrive at an answer.</a:t>
            </a:r>
            <a:endParaRPr lang="en-US" altLang="zh-CN" sz="2000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1611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1611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COMBINE_RELATE_SLIDE_ID" val="background20180935_1"/>
  <p:tag name="KSO_WM_TEMPLATE_SUBCATEGORY" val="0"/>
  <p:tag name="KSO_WM_TEMPLATE_THUMBS_INDEX" val="1、5、9、14、19、20、24"/>
  <p:tag name="KSO_WM_TAG_VERSION" val="1.0"/>
  <p:tag name="KSO_WM_BEAUTIFY_FLAG" val="#wm#"/>
  <p:tag name="KSO_WM_TEMPLATE_CATEGORY" val="custom"/>
  <p:tag name="KSO_WM_TEMPLATE_INDEX" val="20181611"/>
  <p:tag name="KSO_WM_TEMPLATE_MASTER_TYPE" val="1"/>
  <p:tag name="KSO_WM_TEMPLATE_COLOR_TYPE" val="1"/>
</p:tagLst>
</file>

<file path=ppt/tags/tag157.xml><?xml version="1.0" encoding="utf-8"?>
<p:tagLst xmlns:p="http://schemas.openxmlformats.org/presentationml/2006/main">
  <p:tag name="KSO_WM_UNIT_ISCONTENTSTITLE" val="0"/>
  <p:tag name="KSO_WM_UNIT_ISNUMDGMTITLE" val="0"/>
  <p:tag name="KSO_WM_UNIT_PRESET_TEXT" val="BUSINESS TEMPLATE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1611_1*a*1"/>
  <p:tag name="KSO_WM_TEMPLATE_CATEGORY" val="custom"/>
  <p:tag name="KSO_WM_TEMPLATE_INDEX" val="20181611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158.xml><?xml version="1.0" encoding="utf-8"?>
<p:tagLst xmlns:p="http://schemas.openxmlformats.org/presentationml/2006/main">
  <p:tag name="KSO_WM_SLIDE_ID" val="custom20181611_1"/>
  <p:tag name="KSO_WM_TEMPLATE_SUBCATEGORY" val="0"/>
  <p:tag name="KSO_WM_TEMPLATE_MASTER_TYPE" val="1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1611"/>
  <p:tag name="KSO_WM_SLIDE_LAYOUT" val="a_b"/>
  <p:tag name="KSO_WM_SLIDE_LAYOUT_CNT" val="1_1"/>
  <p:tag name="KSO_WM_TEMPLATE_THUMBS_INDEX" val="1、5、9、14、19、20、24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ISCONTENTSTITLE" val="0"/>
  <p:tag name="KSO_WM_UNIT_ISNUMDGMTITLE" val="0"/>
  <p:tag name="KSO_WM_UNIT_PRESET_TEXT_INDEX" val="3"/>
  <p:tag name="KSO_WM_UNIT_PRESET_TEXT_LEN" val="17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1611_16*a*1"/>
  <p:tag name="KSO_WM_TEMPLATE_CATEGORY" val="custom"/>
  <p:tag name="KSO_WM_TEMPLATE_INDEX" val="20181611"/>
  <p:tag name="KSO_WM_UNIT_LAYERLEVEL" val="1"/>
  <p:tag name="KSO_WM_TAG_VERSION" val="1.0"/>
  <p:tag name="KSO_WM_BEAUTIFY_FLAG" val=""/>
  <p:tag name="KSO_WM_UNIT_TEXT_FILL_FORE_SCHEMECOLOR_INDEX" val="16"/>
  <p:tag name="KSO_WM_UNIT_TEXT_FILL_TYPE" val="1"/>
  <p:tag name="KSO_WM_UNIT_USESOURCEFORMAT_APPLY" val="1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#wm#"/>
  <p:tag name="KSO_WM_TEMPLATE_CATEGORY" val="custom"/>
  <p:tag name="KSO_WM_TEMPLATE_INDEX" val="20181611"/>
</p:tagLst>
</file>

<file path=ppt/tags/tag163.xml><?xml version="1.0" encoding="utf-8"?>
<p:tagLst xmlns:p="http://schemas.openxmlformats.org/presentationml/2006/main">
  <p:tag name="KSO_WM_UNIT_ISCONTENTSTITLE" val="0"/>
  <p:tag name="KSO_WM_UNIT_ISNUMDGMTITLE" val="0"/>
  <p:tag name="KSO_WM_UNIT_PRESET_TEXT_INDEX" val="3"/>
  <p:tag name="KSO_WM_UNIT_PRESET_TEXT_LEN" val="17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1611_16*a*1"/>
  <p:tag name="KSO_WM_TEMPLATE_CATEGORY" val="custom"/>
  <p:tag name="KSO_WM_TEMPLATE_INDEX" val="20181611"/>
  <p:tag name="KSO_WM_UNIT_LAYERLEVEL" val="1"/>
  <p:tag name="KSO_WM_TAG_VERSION" val="1.0"/>
  <p:tag name="KSO_WM_BEAUTIFY_FLAG" val=""/>
  <p:tag name="KSO_WM_UNIT_TEXT_FILL_FORE_SCHEMECOLOR_INDEX" val="16"/>
  <p:tag name="KSO_WM_UNIT_TEXT_FILL_TYPE" val="1"/>
  <p:tag name="KSO_WM_UNIT_USESOURCEFORMAT_APPLY" val="1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#wm#"/>
  <p:tag name="KSO_WM_TEMPLATE_CATEGORY" val="custom"/>
  <p:tag name="KSO_WM_TEMPLATE_INDEX" val="20181611"/>
</p:tagLst>
</file>

<file path=ppt/tags/tag166.xml><?xml version="1.0" encoding="utf-8"?>
<p:tagLst xmlns:p="http://schemas.openxmlformats.org/presentationml/2006/main">
  <p:tag name="KSO_WM_UNIT_ISCONTENTSTITLE" val="0"/>
  <p:tag name="KSO_WM_UNIT_ISNUMDGMTITLE" val="0"/>
  <p:tag name="KSO_WM_UNIT_PRESET_TEXT_INDEX" val="3"/>
  <p:tag name="KSO_WM_UNIT_PRESET_TEXT_LEN" val="17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1611_16*a*1"/>
  <p:tag name="KSO_WM_TEMPLATE_CATEGORY" val="custom"/>
  <p:tag name="KSO_WM_TEMPLATE_INDEX" val="20181611"/>
  <p:tag name="KSO_WM_UNIT_LAYERLEVEL" val="1"/>
  <p:tag name="KSO_WM_TAG_VERSION" val="1.0"/>
  <p:tag name="KSO_WM_BEAUTIFY_FLAG" val=""/>
  <p:tag name="KSO_WM_UNIT_TEXT_FILL_FORE_SCHEMECOLOR_INDEX" val="16"/>
  <p:tag name="KSO_WM_UNIT_TEXT_FILL_TYPE" val="1"/>
  <p:tag name="KSO_WM_UNIT_USESOURCEFORMAT_APPLY" val="1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#wm#"/>
  <p:tag name="KSO_WM_TEMPLATE_CATEGORY" val="custom"/>
  <p:tag name="KSO_WM_TEMPLATE_INDEX" val="2018161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ISCONTENTSTITLE" val="0"/>
  <p:tag name="KSO_WM_UNIT_ISNUMDGMTITLE" val="0"/>
  <p:tag name="KSO_WM_UNIT_PRESET_TEXT_INDEX" val="3"/>
  <p:tag name="KSO_WM_UNIT_PRESET_TEXT_LEN" val="17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1611_16*a*1"/>
  <p:tag name="KSO_WM_TEMPLATE_CATEGORY" val="custom"/>
  <p:tag name="KSO_WM_TEMPLATE_INDEX" val="20181611"/>
  <p:tag name="KSO_WM_UNIT_LAYERLEVEL" val="1"/>
  <p:tag name="KSO_WM_TAG_VERSION" val="1.0"/>
  <p:tag name="KSO_WM_BEAUTIFY_FLAG" val=""/>
  <p:tag name="KSO_WM_UNIT_TEXT_FILL_FORE_SCHEMECOLOR_INDEX" val="16"/>
  <p:tag name="KSO_WM_UNIT_TEXT_FILL_TYPE" val="1"/>
  <p:tag name="KSO_WM_UNIT_USESOURCEFORMAT_APPLY" val="1"/>
</p:tagLst>
</file>

<file path=ppt/tags/tag171.xml><?xml version="1.0" encoding="utf-8"?>
<p:tagLst xmlns:p="http://schemas.openxmlformats.org/presentationml/2006/main">
  <p:tag name="KSO_WM_BEAUTIFY_FLAG" val="#wm#"/>
  <p:tag name="KSO_WM_TEMPLATE_CATEGORY" val="custom"/>
  <p:tag name="KSO_WM_TEMPLATE_INDEX" val="20181611"/>
</p:tagLst>
</file>

<file path=ppt/tags/tag172.xml><?xml version="1.0" encoding="utf-8"?>
<p:tagLst xmlns:p="http://schemas.openxmlformats.org/presentationml/2006/main">
  <p:tag name="KSO_WM_UNIT_ISCONTENTSTITLE" val="0"/>
  <p:tag name="KSO_WM_UNIT_ISNUMDGMTITLE" val="0"/>
  <p:tag name="KSO_WM_UNIT_PRESET_TEXT_INDEX" val="3"/>
  <p:tag name="KSO_WM_UNIT_PRESET_TEXT_LEN" val="17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1611_16*a*1"/>
  <p:tag name="KSO_WM_TEMPLATE_CATEGORY" val="custom"/>
  <p:tag name="KSO_WM_TEMPLATE_INDEX" val="20181611"/>
  <p:tag name="KSO_WM_UNIT_LAYERLEVEL" val="1"/>
  <p:tag name="KSO_WM_TAG_VERSION" val="1.0"/>
  <p:tag name="KSO_WM_BEAUTIFY_FLAG" val=""/>
  <p:tag name="KSO_WM_UNIT_TEXT_FILL_FORE_SCHEMECOLOR_INDEX" val="16"/>
  <p:tag name="KSO_WM_UNIT_TEXT_FILL_TYPE" val="1"/>
  <p:tag name="KSO_WM_UNIT_USESOURCEFORMAT_APPLY" val="1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#wm#"/>
  <p:tag name="KSO_WM_TEMPLATE_CATEGORY" val="custom"/>
  <p:tag name="KSO_WM_TEMPLATE_INDEX" val="2018161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ISCONTENTSTITLE" val="0"/>
  <p:tag name="KSO_WM_UNIT_ISNUMDGMTITLE" val="0"/>
  <p:tag name="KSO_WM_UNIT_PRESET_TEXT_INDEX" val="3"/>
  <p:tag name="KSO_WM_UNIT_PRESET_TEXT_LEN" val="17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1611_16*a*1"/>
  <p:tag name="KSO_WM_TEMPLATE_CATEGORY" val="custom"/>
  <p:tag name="KSO_WM_TEMPLATE_INDEX" val="20181611"/>
  <p:tag name="KSO_WM_UNIT_LAYERLEVEL" val="1"/>
  <p:tag name="KSO_WM_TAG_VERSION" val="1.0"/>
  <p:tag name="KSO_WM_BEAUTIFY_FLAG" val=""/>
  <p:tag name="KSO_WM_UNIT_TEXT_FILL_FORE_SCHEMECOLOR_INDEX" val="16"/>
  <p:tag name="KSO_WM_UNIT_TEXT_FILL_TYPE" val="1"/>
  <p:tag name="KSO_WM_UNIT_USESOURCEFORMAT_APPLY" val="1"/>
</p:tagLst>
</file>

<file path=ppt/tags/tag181.xml><?xml version="1.0" encoding="utf-8"?>
<p:tagLst xmlns:p="http://schemas.openxmlformats.org/presentationml/2006/main">
  <p:tag name="KSO_WM_BEAUTIFY_FLAG" val="#wm#"/>
  <p:tag name="KSO_WM_TEMPLATE_CATEGORY" val="custom"/>
  <p:tag name="KSO_WM_TEMPLATE_INDEX" val="20181611"/>
</p:tagLst>
</file>

<file path=ppt/tags/tag182.xml><?xml version="1.0" encoding="utf-8"?>
<p:tagLst xmlns:p="http://schemas.openxmlformats.org/presentationml/2006/main">
  <p:tag name="KSO_WM_UNIT_ISCONTENTSTITLE" val="0"/>
  <p:tag name="KSO_WM_UNIT_ISNUMDGMTITLE" val="0"/>
  <p:tag name="KSO_WM_UNIT_PRESET_TEXT_INDEX" val="3"/>
  <p:tag name="KSO_WM_UNIT_PRESET_TEXT_LEN" val="17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1611_16*a*1"/>
  <p:tag name="KSO_WM_TEMPLATE_CATEGORY" val="custom"/>
  <p:tag name="KSO_WM_TEMPLATE_INDEX" val="20181611"/>
  <p:tag name="KSO_WM_UNIT_LAYERLEVEL" val="1"/>
  <p:tag name="KSO_WM_TAG_VERSION" val="1.0"/>
  <p:tag name="KSO_WM_BEAUTIFY_FLAG" val=""/>
  <p:tag name="KSO_WM_UNIT_TEXT_FILL_FORE_SCHEMECOLOR_INDEX" val="16"/>
  <p:tag name="KSO_WM_UNIT_TEXT_FILL_TYPE" val="1"/>
  <p:tag name="KSO_WM_UNIT_USESOURCEFORMAT_APPLY" val="1"/>
</p:tagLst>
</file>

<file path=ppt/tags/tag183.xml><?xml version="1.0" encoding="utf-8"?>
<p:tagLst xmlns:p="http://schemas.openxmlformats.org/presentationml/2006/main">
  <p:tag name="KSO_WM_BEAUTIFY_FLAG" val="#wm#"/>
  <p:tag name="KSO_WM_TEMPLATE_CATEGORY" val="custom"/>
  <p:tag name="KSO_WM_TEMPLATE_INDEX" val="20181611"/>
</p:tagLst>
</file>

<file path=ppt/tags/tag184.xml><?xml version="1.0" encoding="utf-8"?>
<p:tagLst xmlns:p="http://schemas.openxmlformats.org/presentationml/2006/main">
  <p:tag name="commondata" val="eyJoZGlkIjoiOGIxOTc1M2Y1NWNlNjhlNzQzNDJiNzMyYjY5NjM5YTEifQ==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86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8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F2F2F4"/>
      </a:dk2>
      <a:lt2>
        <a:srgbClr val="FFFFFF"/>
      </a:lt2>
      <a:accent1>
        <a:srgbClr val="46739C"/>
      </a:accent1>
      <a:accent2>
        <a:srgbClr val="ED7D31"/>
      </a:accent2>
      <a:accent3>
        <a:srgbClr val="FFC000"/>
      </a:accent3>
      <a:accent4>
        <a:srgbClr val="7EA3C4"/>
      </a:accent4>
      <a:accent5>
        <a:srgbClr val="F19B61"/>
      </a:accent5>
      <a:accent6>
        <a:srgbClr val="FFD13F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2707</Words>
  <Application>WPS 演示</Application>
  <PresentationFormat>宽屏</PresentationFormat>
  <Paragraphs>106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Arial Unicode MS</vt:lpstr>
      <vt:lpstr>黑体</vt:lpstr>
      <vt:lpstr>Calibri</vt:lpstr>
      <vt:lpstr>WPS</vt:lpstr>
      <vt:lpstr>1_Office 主题</vt:lpstr>
      <vt:lpstr>Graph-Guided Reasoning for Multi Hop Question Answering in Large Language Models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ASUS</dc:creator>
  <cp:lastModifiedBy>佐冯翊</cp:lastModifiedBy>
  <cp:revision>114</cp:revision>
  <dcterms:created xsi:type="dcterms:W3CDTF">2023-11-09T09:03:00Z</dcterms:created>
  <dcterms:modified xsi:type="dcterms:W3CDTF">2023-12-21T03:22:16Z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80FFE665777643AEA7D2FBEF905AC863_12</vt:lpwstr>
  </property>
  <property fmtid="{D5CDD505-2E9C-101B-9397-08002B2CF9AE}" pid="3" name="KSOProductBuildVer">
    <vt:lpwstr>2052-12.1.0.15990</vt:lpwstr>
  </property>
</Properties>
</file>