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3" r:id="rId4"/>
    <p:sldId id="264" r:id="rId5"/>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9" d="100"/>
          <a:sy n="69" d="100"/>
        </p:scale>
        <p:origin x="7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40E6AF-7DCB-47EE-9BD7-5FCCFD1414C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D8E88-BBEE-490F-9D53-EB55F3D1F367}" type="slidenum">
              <a:rPr lang="en-US" smtClean="0"/>
              <a:t>‹#›</a:t>
            </a:fld>
            <a:endParaRPr lang="en-US"/>
          </a:p>
        </p:txBody>
      </p:sp>
    </p:spTree>
    <p:extLst>
      <p:ext uri="{BB962C8B-B14F-4D97-AF65-F5344CB8AC3E}">
        <p14:creationId xmlns:p14="http://schemas.microsoft.com/office/powerpoint/2010/main" val="334765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0E6AF-7DCB-47EE-9BD7-5FCCFD1414C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D8E88-BBEE-490F-9D53-EB55F3D1F367}" type="slidenum">
              <a:rPr lang="en-US" smtClean="0"/>
              <a:t>‹#›</a:t>
            </a:fld>
            <a:endParaRPr lang="en-US"/>
          </a:p>
        </p:txBody>
      </p:sp>
    </p:spTree>
    <p:extLst>
      <p:ext uri="{BB962C8B-B14F-4D97-AF65-F5344CB8AC3E}">
        <p14:creationId xmlns:p14="http://schemas.microsoft.com/office/powerpoint/2010/main" val="301701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0E6AF-7DCB-47EE-9BD7-5FCCFD1414C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D8E88-BBEE-490F-9D53-EB55F3D1F367}" type="slidenum">
              <a:rPr lang="en-US" smtClean="0"/>
              <a:t>‹#›</a:t>
            </a:fld>
            <a:endParaRPr lang="en-US"/>
          </a:p>
        </p:txBody>
      </p:sp>
    </p:spTree>
    <p:extLst>
      <p:ext uri="{BB962C8B-B14F-4D97-AF65-F5344CB8AC3E}">
        <p14:creationId xmlns:p14="http://schemas.microsoft.com/office/powerpoint/2010/main" val="50539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0E6AF-7DCB-47EE-9BD7-5FCCFD1414C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D8E88-BBEE-490F-9D53-EB55F3D1F367}" type="slidenum">
              <a:rPr lang="en-US" smtClean="0"/>
              <a:t>‹#›</a:t>
            </a:fld>
            <a:endParaRPr lang="en-US"/>
          </a:p>
        </p:txBody>
      </p:sp>
    </p:spTree>
    <p:extLst>
      <p:ext uri="{BB962C8B-B14F-4D97-AF65-F5344CB8AC3E}">
        <p14:creationId xmlns:p14="http://schemas.microsoft.com/office/powerpoint/2010/main" val="417593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40E6AF-7DCB-47EE-9BD7-5FCCFD1414C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D8E88-BBEE-490F-9D53-EB55F3D1F367}" type="slidenum">
              <a:rPr lang="en-US" smtClean="0"/>
              <a:t>‹#›</a:t>
            </a:fld>
            <a:endParaRPr lang="en-US"/>
          </a:p>
        </p:txBody>
      </p:sp>
    </p:spTree>
    <p:extLst>
      <p:ext uri="{BB962C8B-B14F-4D97-AF65-F5344CB8AC3E}">
        <p14:creationId xmlns:p14="http://schemas.microsoft.com/office/powerpoint/2010/main" val="7223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40E6AF-7DCB-47EE-9BD7-5FCCFD1414CD}"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D8E88-BBEE-490F-9D53-EB55F3D1F367}" type="slidenum">
              <a:rPr lang="en-US" smtClean="0"/>
              <a:t>‹#›</a:t>
            </a:fld>
            <a:endParaRPr lang="en-US"/>
          </a:p>
        </p:txBody>
      </p:sp>
    </p:spTree>
    <p:extLst>
      <p:ext uri="{BB962C8B-B14F-4D97-AF65-F5344CB8AC3E}">
        <p14:creationId xmlns:p14="http://schemas.microsoft.com/office/powerpoint/2010/main" val="273163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40E6AF-7DCB-47EE-9BD7-5FCCFD1414CD}" type="datetimeFigureOut">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CD8E88-BBEE-490F-9D53-EB55F3D1F367}" type="slidenum">
              <a:rPr lang="en-US" smtClean="0"/>
              <a:t>‹#›</a:t>
            </a:fld>
            <a:endParaRPr lang="en-US"/>
          </a:p>
        </p:txBody>
      </p:sp>
    </p:spTree>
    <p:extLst>
      <p:ext uri="{BB962C8B-B14F-4D97-AF65-F5344CB8AC3E}">
        <p14:creationId xmlns:p14="http://schemas.microsoft.com/office/powerpoint/2010/main" val="208302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40E6AF-7DCB-47EE-9BD7-5FCCFD1414CD}"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CD8E88-BBEE-490F-9D53-EB55F3D1F367}" type="slidenum">
              <a:rPr lang="en-US" smtClean="0"/>
              <a:t>‹#›</a:t>
            </a:fld>
            <a:endParaRPr lang="en-US"/>
          </a:p>
        </p:txBody>
      </p:sp>
    </p:spTree>
    <p:extLst>
      <p:ext uri="{BB962C8B-B14F-4D97-AF65-F5344CB8AC3E}">
        <p14:creationId xmlns:p14="http://schemas.microsoft.com/office/powerpoint/2010/main" val="126403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0E6AF-7DCB-47EE-9BD7-5FCCFD1414CD}" type="datetimeFigureOut">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CD8E88-BBEE-490F-9D53-EB55F3D1F367}" type="slidenum">
              <a:rPr lang="en-US" smtClean="0"/>
              <a:t>‹#›</a:t>
            </a:fld>
            <a:endParaRPr lang="en-US"/>
          </a:p>
        </p:txBody>
      </p:sp>
    </p:spTree>
    <p:extLst>
      <p:ext uri="{BB962C8B-B14F-4D97-AF65-F5344CB8AC3E}">
        <p14:creationId xmlns:p14="http://schemas.microsoft.com/office/powerpoint/2010/main" val="146920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40E6AF-7DCB-47EE-9BD7-5FCCFD1414CD}"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D8E88-BBEE-490F-9D53-EB55F3D1F367}" type="slidenum">
              <a:rPr lang="en-US" smtClean="0"/>
              <a:t>‹#›</a:t>
            </a:fld>
            <a:endParaRPr lang="en-US"/>
          </a:p>
        </p:txBody>
      </p:sp>
    </p:spTree>
    <p:extLst>
      <p:ext uri="{BB962C8B-B14F-4D97-AF65-F5344CB8AC3E}">
        <p14:creationId xmlns:p14="http://schemas.microsoft.com/office/powerpoint/2010/main" val="373424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40E6AF-7DCB-47EE-9BD7-5FCCFD1414CD}"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D8E88-BBEE-490F-9D53-EB55F3D1F367}" type="slidenum">
              <a:rPr lang="en-US" smtClean="0"/>
              <a:t>‹#›</a:t>
            </a:fld>
            <a:endParaRPr lang="en-US"/>
          </a:p>
        </p:txBody>
      </p:sp>
    </p:spTree>
    <p:extLst>
      <p:ext uri="{BB962C8B-B14F-4D97-AF65-F5344CB8AC3E}">
        <p14:creationId xmlns:p14="http://schemas.microsoft.com/office/powerpoint/2010/main" val="382496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0E6AF-7DCB-47EE-9BD7-5FCCFD1414CD}" type="datetimeFigureOut">
              <a:rPr lang="en-US" smtClean="0"/>
              <a:t>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D8E88-BBEE-490F-9D53-EB55F3D1F367}" type="slidenum">
              <a:rPr lang="en-US" smtClean="0"/>
              <a:t>‹#›</a:t>
            </a:fld>
            <a:endParaRPr lang="en-US"/>
          </a:p>
        </p:txBody>
      </p:sp>
    </p:spTree>
    <p:extLst>
      <p:ext uri="{BB962C8B-B14F-4D97-AF65-F5344CB8AC3E}">
        <p14:creationId xmlns:p14="http://schemas.microsoft.com/office/powerpoint/2010/main" val="1277673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cid:image001.png@01D5DCF1.5B030010"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of homepage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509" y="1825625"/>
            <a:ext cx="8871235" cy="4351338"/>
          </a:xfrm>
        </p:spPr>
      </p:pic>
    </p:spTree>
    <p:extLst>
      <p:ext uri="{BB962C8B-B14F-4D97-AF65-F5344CB8AC3E}">
        <p14:creationId xmlns:p14="http://schemas.microsoft.com/office/powerpoint/2010/main" val="242552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25000" lnSpcReduction="20000"/>
          </a:bodyPr>
          <a:lstStyle/>
          <a:p>
            <a:pPr fontAlgn="base"/>
            <a:r>
              <a:rPr lang="en-US" b="1" dirty="0"/>
              <a:t>Frequently Asked Questions</a:t>
            </a:r>
          </a:p>
          <a:p>
            <a:pPr fontAlgn="base"/>
            <a:r>
              <a:rPr lang="en-US" b="1" dirty="0"/>
              <a:t>How is the ICICI </a:t>
            </a:r>
            <a:r>
              <a:rPr lang="en-US" b="1" dirty="0" err="1"/>
              <a:t>Appathon</a:t>
            </a:r>
            <a:r>
              <a:rPr lang="en-US" b="1" dirty="0"/>
              <a:t> structured?</a:t>
            </a:r>
          </a:p>
          <a:p>
            <a:pPr fontAlgn="base"/>
            <a:r>
              <a:rPr lang="en-US" b="1" dirty="0"/>
              <a:t>Is the registration for the </a:t>
            </a:r>
            <a:r>
              <a:rPr lang="en-US" b="1" dirty="0" err="1"/>
              <a:t>Appathon</a:t>
            </a:r>
            <a:r>
              <a:rPr lang="en-US" b="1" dirty="0"/>
              <a:t> free?</a:t>
            </a:r>
          </a:p>
          <a:p>
            <a:pPr fontAlgn="base"/>
            <a:r>
              <a:rPr lang="en-US" b="1" dirty="0"/>
              <a:t>What is the eligibility criteria?</a:t>
            </a:r>
          </a:p>
          <a:p>
            <a:pPr fontAlgn="base"/>
            <a:r>
              <a:rPr lang="en-US" b="1" dirty="0"/>
              <a:t>Can I register as an individual?</a:t>
            </a:r>
          </a:p>
          <a:p>
            <a:pPr fontAlgn="base"/>
            <a:r>
              <a:rPr lang="en-US" b="1" dirty="0"/>
              <a:t>Will everyone who registers be eligible to participate?</a:t>
            </a:r>
          </a:p>
          <a:p>
            <a:pPr fontAlgn="base"/>
            <a:r>
              <a:rPr lang="en-US" b="1" dirty="0"/>
              <a:t>I am not resident in India, can I still participate?</a:t>
            </a:r>
          </a:p>
          <a:p>
            <a:pPr fontAlgn="base"/>
            <a:r>
              <a:rPr lang="en-US" b="1" dirty="0"/>
              <a:t>How many people can be in my team?</a:t>
            </a:r>
          </a:p>
          <a:p>
            <a:pPr fontAlgn="base"/>
            <a:r>
              <a:rPr lang="en-US" b="1" dirty="0"/>
              <a:t>What is the scope of the ICICI </a:t>
            </a:r>
            <a:r>
              <a:rPr lang="en-US" b="1" dirty="0" err="1"/>
              <a:t>Appathon</a:t>
            </a:r>
            <a:r>
              <a:rPr lang="en-US" b="1" dirty="0"/>
              <a:t>?</a:t>
            </a:r>
          </a:p>
          <a:p>
            <a:pPr fontAlgn="base"/>
            <a:r>
              <a:rPr lang="en-US" b="1" dirty="0"/>
              <a:t>In Phase 1, do participants need to share complete details of the solution?</a:t>
            </a:r>
          </a:p>
          <a:p>
            <a:pPr fontAlgn="base"/>
            <a:r>
              <a:rPr lang="en-US" b="1" dirty="0"/>
              <a:t>In Phase 2, do participants need to share a “minimum viable solution”?</a:t>
            </a:r>
          </a:p>
          <a:p>
            <a:pPr fontAlgn="base"/>
            <a:r>
              <a:rPr lang="en-US" b="1" dirty="0"/>
              <a:t>In Phase 2, how do I submit what I have made?</a:t>
            </a:r>
          </a:p>
          <a:p>
            <a:pPr fontAlgn="base"/>
            <a:r>
              <a:rPr lang="en-US" b="1" dirty="0"/>
              <a:t>In Phase 2, is there any specific technology / language to be used for building up the project? Will you provide any IDE and DB for us to work on ideas?</a:t>
            </a:r>
          </a:p>
          <a:p>
            <a:pPr fontAlgn="base"/>
            <a:r>
              <a:rPr lang="en-US" b="1" dirty="0"/>
              <a:t>In Phase 2, do we need to build a Mobile Application?</a:t>
            </a:r>
          </a:p>
          <a:p>
            <a:pPr fontAlgn="base"/>
            <a:r>
              <a:rPr lang="en-US" b="1" dirty="0"/>
              <a:t>In Phase 2, do we need to have the entire idea fully working?</a:t>
            </a:r>
          </a:p>
          <a:p>
            <a:pPr fontAlgn="base"/>
            <a:r>
              <a:rPr lang="en-US" b="1" dirty="0"/>
              <a:t>Are the participants required to be online for the entire duration of the </a:t>
            </a:r>
            <a:r>
              <a:rPr lang="en-US" b="1" dirty="0" err="1"/>
              <a:t>programme</a:t>
            </a:r>
            <a:r>
              <a:rPr lang="en-US" b="1" dirty="0"/>
              <a:t>?</a:t>
            </a:r>
          </a:p>
          <a:p>
            <a:pPr fontAlgn="base"/>
            <a:r>
              <a:rPr lang="en-US" b="1" dirty="0"/>
              <a:t>If I am a finalist, where will I present on the Grand Finale?</a:t>
            </a:r>
          </a:p>
          <a:p>
            <a:pPr fontAlgn="base"/>
            <a:r>
              <a:rPr lang="en-US" b="1" dirty="0"/>
              <a:t>In case of team, do all team members also have to be present during the Grand Finale?</a:t>
            </a:r>
          </a:p>
          <a:p>
            <a:pPr fontAlgn="base"/>
            <a:r>
              <a:rPr lang="en-US" b="1" dirty="0"/>
              <a:t>Can I demonstrate my solution remotely during the Grand Finale?</a:t>
            </a:r>
          </a:p>
          <a:p>
            <a:pPr fontAlgn="base"/>
            <a:r>
              <a:rPr lang="en-US" b="1" dirty="0"/>
              <a:t>Will ICICI Bank pay for my company / my team / my trip?</a:t>
            </a:r>
          </a:p>
          <a:p>
            <a:pPr fontAlgn="base"/>
            <a:r>
              <a:rPr lang="en-US" b="1" dirty="0"/>
              <a:t>What should I bring to the Grand Finale?</a:t>
            </a:r>
          </a:p>
          <a:p>
            <a:pPr fontAlgn="base"/>
            <a:r>
              <a:rPr lang="en-US" b="1" dirty="0"/>
              <a:t>What criteria will the judges use to evaluate the prototypes</a:t>
            </a:r>
            <a:r>
              <a:rPr lang="en-US" b="1" dirty="0" smtClean="0"/>
              <a:t>?</a:t>
            </a:r>
            <a:endParaRPr lang="en-US" b="1" dirty="0"/>
          </a:p>
        </p:txBody>
      </p:sp>
    </p:spTree>
    <p:extLst>
      <p:ext uri="{BB962C8B-B14F-4D97-AF65-F5344CB8AC3E}">
        <p14:creationId xmlns:p14="http://schemas.microsoft.com/office/powerpoint/2010/main" val="194093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3" name="Content Placeholder 2"/>
          <p:cNvSpPr>
            <a:spLocks noGrp="1"/>
          </p:cNvSpPr>
          <p:nvPr>
            <p:ph idx="1"/>
          </p:nvPr>
        </p:nvSpPr>
        <p:spPr>
          <a:xfrm>
            <a:off x="5007429" y="5297714"/>
            <a:ext cx="13188576" cy="8809430"/>
          </a:xfrm>
        </p:spPr>
        <p:txBody>
          <a:bodyPr/>
          <a:lstStyle/>
          <a:p>
            <a:endParaRPr lang="en-US" dirty="0"/>
          </a:p>
        </p:txBody>
      </p:sp>
      <p:pic>
        <p:nvPicPr>
          <p:cNvPr id="3074" name="Picture 2" descr="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407" y="2620343"/>
            <a:ext cx="8716224" cy="4898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27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banner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950" y="1825625"/>
            <a:ext cx="10346099" cy="4351338"/>
          </a:xfrm>
        </p:spPr>
      </p:pic>
    </p:spTree>
    <p:extLst>
      <p:ext uri="{BB962C8B-B14F-4D97-AF65-F5344CB8AC3E}">
        <p14:creationId xmlns:p14="http://schemas.microsoft.com/office/powerpoint/2010/main" val="402224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field</a:t>
            </a:r>
            <a:endParaRPr lang="en-US" dirty="0"/>
          </a:p>
        </p:txBody>
      </p:sp>
      <p:sp>
        <p:nvSpPr>
          <p:cNvPr id="3" name="Content Placeholder 2"/>
          <p:cNvSpPr>
            <a:spLocks noGrp="1"/>
          </p:cNvSpPr>
          <p:nvPr>
            <p:ph idx="1"/>
          </p:nvPr>
        </p:nvSpPr>
        <p:spPr/>
        <p:txBody>
          <a:bodyPr>
            <a:normAutofit fontScale="85000" lnSpcReduction="20000"/>
          </a:bodyPr>
          <a:lstStyle/>
          <a:p>
            <a:r>
              <a:rPr lang="en-US" dirty="0"/>
              <a:t>On registration form, we require to capture following details of the startups</a:t>
            </a:r>
          </a:p>
          <a:p>
            <a:r>
              <a:rPr lang="en-US" dirty="0"/>
              <a:t>Team representative name</a:t>
            </a:r>
          </a:p>
          <a:p>
            <a:r>
              <a:rPr lang="en-US" dirty="0"/>
              <a:t>team name</a:t>
            </a:r>
          </a:p>
          <a:p>
            <a:r>
              <a:rPr lang="en-US" dirty="0"/>
              <a:t>Gender</a:t>
            </a:r>
          </a:p>
          <a:p>
            <a:r>
              <a:rPr lang="en-US" dirty="0"/>
              <a:t>Year of birth</a:t>
            </a:r>
          </a:p>
          <a:p>
            <a:r>
              <a:rPr lang="en-US" dirty="0"/>
              <a:t>Mobile</a:t>
            </a:r>
          </a:p>
          <a:p>
            <a:r>
              <a:rPr lang="en-US" dirty="0"/>
              <a:t>email</a:t>
            </a:r>
          </a:p>
          <a:p>
            <a:r>
              <a:rPr lang="en-US" dirty="0"/>
              <a:t>alternate </a:t>
            </a:r>
            <a:r>
              <a:rPr lang="en-US" dirty="0" err="1"/>
              <a:t>gmail</a:t>
            </a:r>
            <a:r>
              <a:rPr lang="en-US" dirty="0"/>
              <a:t> id</a:t>
            </a:r>
          </a:p>
          <a:p>
            <a:r>
              <a:rPr lang="en-US" dirty="0"/>
              <a:t>resident of </a:t>
            </a:r>
            <a:r>
              <a:rPr lang="en-US" dirty="0" err="1"/>
              <a:t>india</a:t>
            </a:r>
            <a:r>
              <a:rPr lang="en-US" dirty="0"/>
              <a:t>?</a:t>
            </a:r>
          </a:p>
          <a:p>
            <a:r>
              <a:rPr lang="en-US" dirty="0"/>
              <a:t>Startup name</a:t>
            </a:r>
          </a:p>
          <a:p>
            <a:r>
              <a:rPr lang="en-US" dirty="0"/>
              <a:t>participants - 1 to 4</a:t>
            </a:r>
          </a:p>
        </p:txBody>
      </p:sp>
    </p:spTree>
    <p:extLst>
      <p:ext uri="{BB962C8B-B14F-4D97-AF65-F5344CB8AC3E}">
        <p14:creationId xmlns:p14="http://schemas.microsoft.com/office/powerpoint/2010/main" val="358039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dashboard</a:t>
            </a:r>
            <a:endParaRPr lang="en-US" dirty="0"/>
          </a:p>
        </p:txBody>
      </p:sp>
      <p:sp>
        <p:nvSpPr>
          <p:cNvPr id="3" name="Content Placeholder 2"/>
          <p:cNvSpPr>
            <a:spLocks noGrp="1"/>
          </p:cNvSpPr>
          <p:nvPr>
            <p:ph idx="1"/>
          </p:nvPr>
        </p:nvSpPr>
        <p:spPr>
          <a:xfrm>
            <a:off x="741218" y="1252466"/>
            <a:ext cx="10515600" cy="5032375"/>
          </a:xfrm>
        </p:spPr>
        <p:txBody>
          <a:bodyPr>
            <a:normAutofit/>
          </a:bodyPr>
          <a:lstStyle/>
          <a:p>
            <a:r>
              <a:rPr lang="en-US" sz="2200" dirty="0"/>
              <a:t>On registration form, we require to capture following details of the startups</a:t>
            </a:r>
          </a:p>
          <a:p>
            <a:r>
              <a:rPr lang="en-US" sz="2200" dirty="0"/>
              <a:t>Team representative name</a:t>
            </a:r>
          </a:p>
          <a:p>
            <a:r>
              <a:rPr lang="en-US" sz="2200" dirty="0"/>
              <a:t>team name</a:t>
            </a:r>
          </a:p>
          <a:p>
            <a:r>
              <a:rPr lang="en-US" sz="2200" dirty="0"/>
              <a:t>Gender</a:t>
            </a:r>
          </a:p>
          <a:p>
            <a:r>
              <a:rPr lang="en-US" sz="2200" dirty="0"/>
              <a:t>Year of birth</a:t>
            </a:r>
          </a:p>
          <a:p>
            <a:r>
              <a:rPr lang="en-US" sz="2200" dirty="0"/>
              <a:t>Mobile</a:t>
            </a:r>
          </a:p>
          <a:p>
            <a:r>
              <a:rPr lang="en-US" sz="2200" dirty="0"/>
              <a:t>email</a:t>
            </a:r>
          </a:p>
          <a:p>
            <a:r>
              <a:rPr lang="en-US" sz="2200" dirty="0"/>
              <a:t>alternate </a:t>
            </a:r>
            <a:r>
              <a:rPr lang="en-US" sz="2200" dirty="0" err="1"/>
              <a:t>gmail</a:t>
            </a:r>
            <a:r>
              <a:rPr lang="en-US" sz="2200" dirty="0"/>
              <a:t> id</a:t>
            </a:r>
          </a:p>
          <a:p>
            <a:r>
              <a:rPr lang="en-US" sz="2200" dirty="0"/>
              <a:t>resident of </a:t>
            </a:r>
            <a:r>
              <a:rPr lang="en-US" sz="2200" dirty="0" err="1"/>
              <a:t>india</a:t>
            </a:r>
            <a:r>
              <a:rPr lang="en-US" sz="2200" dirty="0"/>
              <a:t>?</a:t>
            </a:r>
          </a:p>
          <a:p>
            <a:r>
              <a:rPr lang="en-US" sz="2200" dirty="0"/>
              <a:t>Startup name</a:t>
            </a:r>
          </a:p>
          <a:p>
            <a:r>
              <a:rPr lang="en-US" sz="2200" dirty="0"/>
              <a:t>participants - 1 to </a:t>
            </a:r>
            <a:r>
              <a:rPr lang="en-US" sz="2200" dirty="0" smtClean="0"/>
              <a:t>4</a:t>
            </a:r>
          </a:p>
          <a:p>
            <a:endParaRPr lang="en-US" dirty="0" smtClean="0"/>
          </a:p>
          <a:p>
            <a:endParaRPr lang="en-US" dirty="0"/>
          </a:p>
        </p:txBody>
      </p:sp>
      <p:sp>
        <p:nvSpPr>
          <p:cNvPr id="4" name="Rectangle 3"/>
          <p:cNvSpPr/>
          <p:nvPr/>
        </p:nvSpPr>
        <p:spPr>
          <a:xfrm>
            <a:off x="741218" y="5846618"/>
            <a:ext cx="6262254" cy="720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PDF Insert field</a:t>
            </a:r>
            <a:endParaRPr lang="en-US" dirty="0"/>
          </a:p>
        </p:txBody>
      </p:sp>
    </p:spTree>
    <p:extLst>
      <p:ext uri="{BB962C8B-B14F-4D97-AF65-F5344CB8AC3E}">
        <p14:creationId xmlns:p14="http://schemas.microsoft.com/office/powerpoint/2010/main" val="2899233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44982"/>
          </a:xfrm>
        </p:spPr>
        <p:txBody>
          <a:bodyPr>
            <a:normAutofit fontScale="90000"/>
          </a:bodyPr>
          <a:lstStyle/>
          <a:p>
            <a:r>
              <a:rPr lang="en-US" dirty="0" smtClean="0"/>
              <a:t>Introduction</a:t>
            </a:r>
            <a:endParaRPr lang="en-US" dirty="0"/>
          </a:p>
        </p:txBody>
      </p:sp>
      <p:sp>
        <p:nvSpPr>
          <p:cNvPr id="3" name="Subtitle 2"/>
          <p:cNvSpPr>
            <a:spLocks noGrp="1"/>
          </p:cNvSpPr>
          <p:nvPr>
            <p:ph type="subTitle" idx="1"/>
          </p:nvPr>
        </p:nvSpPr>
        <p:spPr>
          <a:xfrm>
            <a:off x="1524000" y="2064327"/>
            <a:ext cx="9144000" cy="3193473"/>
          </a:xfrm>
        </p:spPr>
        <p:txBody>
          <a:bodyPr>
            <a:normAutofit fontScale="77500" lnSpcReduction="20000"/>
          </a:bodyPr>
          <a:lstStyle/>
          <a:p>
            <a:r>
              <a:rPr lang="en-US" b="1" dirty="0"/>
              <a:t>Introduction</a:t>
            </a:r>
            <a:endParaRPr lang="en-US" dirty="0"/>
          </a:p>
          <a:p>
            <a:r>
              <a:rPr lang="en-US" dirty="0"/>
              <a:t> </a:t>
            </a:r>
          </a:p>
          <a:p>
            <a:pPr algn="l" fontAlgn="base"/>
            <a:r>
              <a:rPr lang="en-US" dirty="0"/>
              <a:t>ICICI Bank invites you to explore the world of payments innovation with the ‘ICICI </a:t>
            </a:r>
            <a:r>
              <a:rPr lang="en-US" dirty="0" err="1"/>
              <a:t>Appathon</a:t>
            </a:r>
            <a:r>
              <a:rPr lang="en-US" dirty="0"/>
              <a:t>’. We are looking for revolutionary ideas around the core theme of UPI 2.0.</a:t>
            </a:r>
          </a:p>
          <a:p>
            <a:pPr algn="l" fontAlgn="base"/>
            <a:r>
              <a:rPr lang="en-US" dirty="0"/>
              <a:t>Participants need to envision a new solution and use the diverse set of UPI, Financial Services and Partner APIs to create innovative minimum viable solutions. The solutions that surpass the currently available solutions in the market, give a superior and intuitive experience to the end user, will compete for the top prizes in the Grand Finale.</a:t>
            </a:r>
          </a:p>
          <a:p>
            <a:pPr algn="l" fontAlgn="base"/>
            <a:r>
              <a:rPr lang="en-US" dirty="0"/>
              <a:t>The selected top three winners will be awarded with a prize money of </a:t>
            </a:r>
            <a:r>
              <a:rPr lang="en-US" dirty="0" err="1"/>
              <a:t>Rs</a:t>
            </a:r>
            <a:r>
              <a:rPr lang="en-US" dirty="0"/>
              <a:t>. 10 lakh along with a potential engagement opportunity with ICICI Bank. They will also have a potential opportunity to be mentored by the </a:t>
            </a:r>
            <a:r>
              <a:rPr lang="en-US" dirty="0" err="1"/>
              <a:t>programme</a:t>
            </a:r>
            <a:r>
              <a:rPr lang="en-US" dirty="0"/>
              <a:t> partners.</a:t>
            </a:r>
          </a:p>
          <a:p>
            <a:pPr algn="l" fontAlgn="base"/>
            <a:r>
              <a:rPr lang="en-US" dirty="0"/>
              <a:t>So get started and register now!</a:t>
            </a:r>
          </a:p>
          <a:p>
            <a:pPr algn="l"/>
            <a:endParaRPr lang="en-US" dirty="0"/>
          </a:p>
        </p:txBody>
      </p:sp>
    </p:spTree>
    <p:extLst>
      <p:ext uri="{BB962C8B-B14F-4D97-AF65-F5344CB8AC3E}">
        <p14:creationId xmlns:p14="http://schemas.microsoft.com/office/powerpoint/2010/main" val="327654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Programme</a:t>
            </a:r>
            <a:r>
              <a:rPr lang="en-US" dirty="0" smtClean="0"/>
              <a:t> Detail</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Programme</a:t>
            </a:r>
            <a:r>
              <a:rPr lang="en-US" b="1" dirty="0"/>
              <a:t> Details</a:t>
            </a:r>
            <a:r>
              <a:rPr lang="en-US" dirty="0"/>
              <a:t> </a:t>
            </a:r>
          </a:p>
          <a:p>
            <a:r>
              <a:rPr lang="en-US" dirty="0"/>
              <a:t> </a:t>
            </a:r>
          </a:p>
          <a:p>
            <a:pPr fontAlgn="base"/>
            <a:r>
              <a:rPr lang="en-US" dirty="0"/>
              <a:t>ICICI Bank </a:t>
            </a:r>
            <a:r>
              <a:rPr lang="en-US" dirty="0" err="1"/>
              <a:t>Appathon</a:t>
            </a:r>
            <a:r>
              <a:rPr lang="en-US" dirty="0"/>
              <a:t> will be conducted in 3 phases:</a:t>
            </a:r>
            <a:endParaRPr lang="en-US" b="1" dirty="0"/>
          </a:p>
          <a:p>
            <a:pPr fontAlgn="base"/>
            <a:r>
              <a:rPr lang="en-US" b="1" dirty="0"/>
              <a:t>Phase 1:</a:t>
            </a:r>
            <a:r>
              <a:rPr lang="en-US" dirty="0"/>
              <a:t> Participants need to register by providing a brief summary of the idea and identify categories of APIs which will be used for creating the solution.</a:t>
            </a:r>
          </a:p>
          <a:p>
            <a:pPr fontAlgn="base"/>
            <a:r>
              <a:rPr lang="en-US" b="1" dirty="0"/>
              <a:t>Phase 2:</a:t>
            </a:r>
            <a:r>
              <a:rPr lang="en-US" dirty="0"/>
              <a:t> Shortlisted participants will be provided with access to all APIs on the partner </a:t>
            </a:r>
            <a:r>
              <a:rPr lang="en-US" dirty="0" err="1"/>
              <a:t>patform</a:t>
            </a:r>
            <a:r>
              <a:rPr lang="en-US" dirty="0"/>
              <a:t>/ ICICI Bank developer platform and they will have to submit a video demonstrating a minimum viable solution, ICICI Bank’s API usage and business benefits.</a:t>
            </a:r>
          </a:p>
          <a:p>
            <a:r>
              <a:rPr lang="en-US" b="1" dirty="0"/>
              <a:t>Phase 3:</a:t>
            </a:r>
            <a:r>
              <a:rPr lang="en-US" dirty="0"/>
              <a:t> Finalists will be invited to ICICI Bank Towers, BKC, Mumbai to present their minimum viable solution to an eminent Jury.</a:t>
            </a:r>
          </a:p>
        </p:txBody>
      </p:sp>
    </p:spTree>
    <p:extLst>
      <p:ext uri="{BB962C8B-B14F-4D97-AF65-F5344CB8AC3E}">
        <p14:creationId xmlns:p14="http://schemas.microsoft.com/office/powerpoint/2010/main" val="127913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459182" y="2357005"/>
            <a:ext cx="2431473" cy="2076450"/>
          </a:xfrm>
        </p:spPr>
        <p:txBody>
          <a:bodyPr/>
          <a:lstStyle/>
          <a:p>
            <a:endParaRPr lang="en-US" dirty="0"/>
          </a:p>
        </p:txBody>
      </p:sp>
      <p:sp>
        <p:nvSpPr>
          <p:cNvPr id="4" name="Rectangle 2"/>
          <p:cNvSpPr>
            <a:spLocks noChangeArrowheads="1"/>
          </p:cNvSpPr>
          <p:nvPr/>
        </p:nvSpPr>
        <p:spPr bwMode="auto">
          <a:xfrm>
            <a:off x="1620982" y="5313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descr="image.pn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620981" y="988580"/>
            <a:ext cx="9261377" cy="5204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822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Eligibility</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Eligibility</a:t>
            </a:r>
            <a:r>
              <a:rPr lang="en-US" dirty="0"/>
              <a:t> </a:t>
            </a:r>
          </a:p>
          <a:p>
            <a:r>
              <a:rPr lang="en-US" dirty="0"/>
              <a:t> </a:t>
            </a:r>
          </a:p>
          <a:p>
            <a:pPr fontAlgn="base"/>
            <a:r>
              <a:rPr lang="en-US" b="1" dirty="0"/>
              <a:t>All participants must adhere to the following criteria to participate in the </a:t>
            </a:r>
            <a:r>
              <a:rPr lang="en-US" b="1" dirty="0" err="1"/>
              <a:t>programme</a:t>
            </a:r>
            <a:r>
              <a:rPr lang="en-US" b="1" dirty="0"/>
              <a:t>:</a:t>
            </a:r>
          </a:p>
          <a:p>
            <a:pPr lvl="0" fontAlgn="base"/>
            <a:r>
              <a:rPr lang="en-US" dirty="0"/>
              <a:t>This </a:t>
            </a:r>
            <a:r>
              <a:rPr lang="en-US" dirty="0" err="1"/>
              <a:t>programme</a:t>
            </a:r>
            <a:r>
              <a:rPr lang="en-US" dirty="0"/>
              <a:t> is open to companies and individuals.</a:t>
            </a:r>
          </a:p>
          <a:p>
            <a:pPr lvl="0" fontAlgn="base"/>
            <a:r>
              <a:rPr lang="en-US" dirty="0"/>
              <a:t>This </a:t>
            </a:r>
            <a:r>
              <a:rPr lang="en-US" dirty="0" err="1"/>
              <a:t>programme</a:t>
            </a:r>
            <a:r>
              <a:rPr lang="en-US" dirty="0"/>
              <a:t> is also open to companies who have previously sold, licensed or otherwise provided services and/or similar solutions to ICICI Bank.</a:t>
            </a:r>
          </a:p>
          <a:p>
            <a:pPr lvl="0" fontAlgn="base"/>
            <a:r>
              <a:rPr lang="en-US" dirty="0"/>
              <a:t>This is a team participation </a:t>
            </a:r>
            <a:r>
              <a:rPr lang="en-US" dirty="0" err="1"/>
              <a:t>programme</a:t>
            </a:r>
            <a:r>
              <a:rPr lang="en-US" dirty="0"/>
              <a:t>. You can have at most 5 members in a team.</a:t>
            </a:r>
          </a:p>
          <a:p>
            <a:pPr lvl="0" fontAlgn="base"/>
            <a:r>
              <a:rPr lang="en-US" dirty="0"/>
              <a:t>In order to participate, the team needs to use at least one of the listed UPI APIs on the site. The theme of this </a:t>
            </a:r>
            <a:r>
              <a:rPr lang="en-US" dirty="0" err="1"/>
              <a:t>Appathon</a:t>
            </a:r>
            <a:r>
              <a:rPr lang="en-US" dirty="0"/>
              <a:t> is UPI 2.0, so participants are recommended to focus on the features of UPI 2.0 (i.e., Mandate, Linking overdraft account on UPI, Signed Intent and QR, Invoice in the Box (View and Pay). Participants are also encouraged to use the Partner APIs in the </a:t>
            </a:r>
            <a:r>
              <a:rPr lang="en-US" dirty="0" err="1"/>
              <a:t>Appathon</a:t>
            </a:r>
            <a:r>
              <a:rPr lang="en-US" dirty="0"/>
              <a:t>. Usage of at least one UPI API would be mandatory for solution to qualify.</a:t>
            </a:r>
          </a:p>
          <a:p>
            <a:pPr lvl="0" fontAlgn="base"/>
            <a:r>
              <a:rPr lang="en-US" dirty="0"/>
              <a:t>You may use any other open source libraries available elsewhere.</a:t>
            </a:r>
          </a:p>
          <a:p>
            <a:pPr lvl="0" fontAlgn="base"/>
            <a:r>
              <a:rPr lang="en-US" dirty="0"/>
              <a:t>By participating in the </a:t>
            </a:r>
            <a:r>
              <a:rPr lang="en-US" dirty="0" err="1"/>
              <a:t>Appathon</a:t>
            </a:r>
            <a:r>
              <a:rPr lang="en-US" dirty="0"/>
              <a:t>, you agree to the Terms and Conditions.</a:t>
            </a:r>
          </a:p>
        </p:txBody>
      </p:sp>
    </p:spTree>
    <p:extLst>
      <p:ext uri="{BB962C8B-B14F-4D97-AF65-F5344CB8AC3E}">
        <p14:creationId xmlns:p14="http://schemas.microsoft.com/office/powerpoint/2010/main" val="642404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Judging criteria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6669265"/>
              </p:ext>
            </p:extLst>
          </p:nvPr>
        </p:nvGraphicFramePr>
        <p:xfrm>
          <a:off x="408709" y="5026905"/>
          <a:ext cx="10515600" cy="960120"/>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3526343498"/>
                    </a:ext>
                  </a:extLst>
                </a:gridCol>
                <a:gridCol w="3505200">
                  <a:extLst>
                    <a:ext uri="{9D8B030D-6E8A-4147-A177-3AD203B41FA5}">
                      <a16:colId xmlns:a16="http://schemas.microsoft.com/office/drawing/2014/main" val="1075921936"/>
                    </a:ext>
                  </a:extLst>
                </a:gridCol>
                <a:gridCol w="3505200">
                  <a:extLst>
                    <a:ext uri="{9D8B030D-6E8A-4147-A177-3AD203B41FA5}">
                      <a16:colId xmlns:a16="http://schemas.microsoft.com/office/drawing/2014/main" val="2558781218"/>
                    </a:ext>
                  </a:extLst>
                </a:gridCol>
              </a:tblGrid>
              <a:tr h="0">
                <a:tc gridSpan="2">
                  <a:txBody>
                    <a:bodyPr/>
                    <a:lstStyle/>
                    <a:p>
                      <a:pPr marL="0" marR="0" algn="ctr">
                        <a:spcBef>
                          <a:spcPts val="0"/>
                        </a:spcBef>
                        <a:spcAft>
                          <a:spcPts val="0"/>
                        </a:spcAft>
                      </a:pPr>
                      <a:r>
                        <a:rPr lang="en-US" sz="1050">
                          <a:effectLst/>
                        </a:rPr>
                        <a:t>Evaluation Criteria</a:t>
                      </a:r>
                      <a:endParaRPr lang="en-US" sz="1100">
                        <a:effectLst/>
                        <a:latin typeface="Calibri" panose="020F0502020204030204" pitchFamily="34" charset="0"/>
                        <a:ea typeface="Calibri" panose="020F0502020204030204" pitchFamily="34" charset="0"/>
                      </a:endParaRPr>
                    </a:p>
                  </a:txBody>
                  <a:tcPr marL="0" marR="0" marT="0" marB="0" anchor="b"/>
                </a:tc>
                <a:tc hMerge="1">
                  <a:txBody>
                    <a:bodyPr/>
                    <a:lstStyle/>
                    <a:p>
                      <a:endParaRPr lang="en-US"/>
                    </a:p>
                  </a:txBody>
                  <a:tcPr/>
                </a:tc>
                <a:tc>
                  <a:txBody>
                    <a:bodyPr/>
                    <a:lstStyle/>
                    <a:p>
                      <a:pPr marL="0" marR="0" algn="ctr">
                        <a:spcBef>
                          <a:spcPts val="0"/>
                        </a:spcBef>
                        <a:spcAft>
                          <a:spcPts val="0"/>
                        </a:spcAft>
                      </a:pPr>
                      <a:r>
                        <a:rPr lang="en-US" sz="1050">
                          <a:effectLst/>
                        </a:rPr>
                        <a:t>Weightage</a:t>
                      </a:r>
                      <a:endParaRPr lang="en-US" sz="1100">
                        <a:effectLst/>
                        <a:latin typeface="Calibri" panose="020F0502020204030204" pitchFamily="34" charset="0"/>
                        <a:ea typeface="Calibri" panose="020F0502020204030204" pitchFamily="34" charset="0"/>
                      </a:endParaRPr>
                    </a:p>
                  </a:txBody>
                  <a:tcPr marL="0" marR="0" marT="0" marB="0" anchor="b"/>
                </a:tc>
                <a:extLst>
                  <a:ext uri="{0D108BD9-81ED-4DB2-BD59-A6C34878D82A}">
                    <a16:rowId xmlns:a16="http://schemas.microsoft.com/office/drawing/2014/main" val="1690012842"/>
                  </a:ext>
                </a:extLst>
              </a:tr>
              <a:tr h="0">
                <a:tc gridSpan="2">
                  <a:txBody>
                    <a:bodyPr/>
                    <a:lstStyle/>
                    <a:p>
                      <a:pPr marL="0" marR="0" algn="ctr">
                        <a:spcBef>
                          <a:spcPts val="0"/>
                        </a:spcBef>
                        <a:spcAft>
                          <a:spcPts val="0"/>
                        </a:spcAft>
                      </a:pPr>
                      <a:r>
                        <a:rPr lang="en-US" sz="1050">
                          <a:effectLst/>
                        </a:rPr>
                        <a:t>Implementability of Idea</a:t>
                      </a:r>
                      <a:endParaRPr lang="en-US" sz="1100">
                        <a:effectLst/>
                        <a:latin typeface="Calibri" panose="020F0502020204030204" pitchFamily="34" charset="0"/>
                        <a:ea typeface="Calibri" panose="020F0502020204030204" pitchFamily="34" charset="0"/>
                      </a:endParaRPr>
                    </a:p>
                  </a:txBody>
                  <a:tcPr marL="0" marR="0" marT="0" marB="0" anchor="b"/>
                </a:tc>
                <a:tc hMerge="1">
                  <a:txBody>
                    <a:bodyPr/>
                    <a:lstStyle/>
                    <a:p>
                      <a:endParaRPr lang="en-US"/>
                    </a:p>
                  </a:txBody>
                  <a:tcPr/>
                </a:tc>
                <a:tc>
                  <a:txBody>
                    <a:bodyPr/>
                    <a:lstStyle/>
                    <a:p>
                      <a:pPr marL="0" marR="0" algn="ctr">
                        <a:spcBef>
                          <a:spcPts val="0"/>
                        </a:spcBef>
                        <a:spcAft>
                          <a:spcPts val="0"/>
                        </a:spcAft>
                      </a:pPr>
                      <a:r>
                        <a:rPr lang="en-US" sz="1050">
                          <a:effectLst/>
                        </a:rPr>
                        <a:t>20%</a:t>
                      </a:r>
                      <a:endParaRPr lang="en-US" sz="1100">
                        <a:effectLst/>
                        <a:latin typeface="Calibri" panose="020F0502020204030204" pitchFamily="34" charset="0"/>
                        <a:ea typeface="Calibri" panose="020F0502020204030204" pitchFamily="34" charset="0"/>
                      </a:endParaRPr>
                    </a:p>
                  </a:txBody>
                  <a:tcPr marL="0" marR="0" marT="0" marB="0" anchor="b"/>
                </a:tc>
                <a:extLst>
                  <a:ext uri="{0D108BD9-81ED-4DB2-BD59-A6C34878D82A}">
                    <a16:rowId xmlns:a16="http://schemas.microsoft.com/office/drawing/2014/main" val="1502360644"/>
                  </a:ext>
                </a:extLst>
              </a:tr>
              <a:tr h="0">
                <a:tc gridSpan="2">
                  <a:txBody>
                    <a:bodyPr/>
                    <a:lstStyle/>
                    <a:p>
                      <a:pPr marL="0" marR="0" algn="ctr">
                        <a:spcBef>
                          <a:spcPts val="0"/>
                        </a:spcBef>
                        <a:spcAft>
                          <a:spcPts val="0"/>
                        </a:spcAft>
                      </a:pPr>
                      <a:r>
                        <a:rPr lang="en-US" sz="1050">
                          <a:effectLst/>
                        </a:rPr>
                        <a:t>Innovation around UPI (2.0 and 1.0)</a:t>
                      </a:r>
                      <a:endParaRPr lang="en-US" sz="1100">
                        <a:effectLst/>
                        <a:latin typeface="Calibri" panose="020F0502020204030204" pitchFamily="34" charset="0"/>
                        <a:ea typeface="Calibri" panose="020F0502020204030204" pitchFamily="34" charset="0"/>
                      </a:endParaRPr>
                    </a:p>
                  </a:txBody>
                  <a:tcPr marL="0" marR="0" marT="0" marB="0" anchor="b"/>
                </a:tc>
                <a:tc hMerge="1">
                  <a:txBody>
                    <a:bodyPr/>
                    <a:lstStyle/>
                    <a:p>
                      <a:endParaRPr lang="en-US"/>
                    </a:p>
                  </a:txBody>
                  <a:tcPr/>
                </a:tc>
                <a:tc>
                  <a:txBody>
                    <a:bodyPr/>
                    <a:lstStyle/>
                    <a:p>
                      <a:pPr marL="0" marR="0" algn="ctr">
                        <a:spcBef>
                          <a:spcPts val="0"/>
                        </a:spcBef>
                        <a:spcAft>
                          <a:spcPts val="0"/>
                        </a:spcAft>
                      </a:pPr>
                      <a:r>
                        <a:rPr lang="en-US" sz="1050">
                          <a:effectLst/>
                        </a:rPr>
                        <a:t>50 %</a:t>
                      </a:r>
                      <a:endParaRPr lang="en-US" sz="1100">
                        <a:effectLst/>
                        <a:latin typeface="Calibri" panose="020F0502020204030204" pitchFamily="34" charset="0"/>
                        <a:ea typeface="Calibri" panose="020F0502020204030204" pitchFamily="34" charset="0"/>
                      </a:endParaRPr>
                    </a:p>
                  </a:txBody>
                  <a:tcPr marL="0" marR="0" marT="0" marB="0" anchor="b"/>
                </a:tc>
                <a:extLst>
                  <a:ext uri="{0D108BD9-81ED-4DB2-BD59-A6C34878D82A}">
                    <a16:rowId xmlns:a16="http://schemas.microsoft.com/office/drawing/2014/main" val="1024147325"/>
                  </a:ext>
                </a:extLst>
              </a:tr>
              <a:tr h="0">
                <a:tc rowSpan="3">
                  <a:txBody>
                    <a:bodyPr/>
                    <a:lstStyle/>
                    <a:p>
                      <a:pPr marL="0" marR="0" algn="ctr">
                        <a:spcBef>
                          <a:spcPts val="0"/>
                        </a:spcBef>
                        <a:spcAft>
                          <a:spcPts val="0"/>
                        </a:spcAft>
                      </a:pPr>
                      <a:r>
                        <a:rPr lang="en-US" sz="1050">
                          <a:effectLst/>
                        </a:rPr>
                        <a:t>Overall Final Solution</a:t>
                      </a:r>
                      <a:endParaRPr lang="en-US" sz="1100">
                        <a:effectLst/>
                        <a:latin typeface="Calibri" panose="020F0502020204030204" pitchFamily="34" charset="0"/>
                        <a:ea typeface="Calibri" panose="020F0502020204030204" pitchFamily="34" charset="0"/>
                      </a:endParaRPr>
                    </a:p>
                  </a:txBody>
                  <a:tcPr marL="0" marR="0" marT="0" marB="0" anchor="b"/>
                </a:tc>
                <a:tc>
                  <a:txBody>
                    <a:bodyPr/>
                    <a:lstStyle/>
                    <a:p>
                      <a:pPr marL="0" marR="0" algn="ctr">
                        <a:spcBef>
                          <a:spcPts val="0"/>
                        </a:spcBef>
                        <a:spcAft>
                          <a:spcPts val="0"/>
                        </a:spcAft>
                      </a:pPr>
                      <a:r>
                        <a:rPr lang="en-US" sz="1050">
                          <a:effectLst/>
                        </a:rPr>
                        <a:t>Completeness of the solution</a:t>
                      </a:r>
                      <a:endParaRPr lang="en-US" sz="1100">
                        <a:effectLst/>
                        <a:latin typeface="Calibri" panose="020F0502020204030204" pitchFamily="34" charset="0"/>
                        <a:ea typeface="Calibri" panose="020F0502020204030204" pitchFamily="34" charset="0"/>
                      </a:endParaRPr>
                    </a:p>
                  </a:txBody>
                  <a:tcPr marL="0" marR="0" marT="0" marB="0" anchor="b"/>
                </a:tc>
                <a:tc>
                  <a:txBody>
                    <a:bodyPr/>
                    <a:lstStyle/>
                    <a:p>
                      <a:pPr marL="0" marR="0" algn="ctr">
                        <a:spcBef>
                          <a:spcPts val="0"/>
                        </a:spcBef>
                        <a:spcAft>
                          <a:spcPts val="0"/>
                        </a:spcAft>
                      </a:pPr>
                      <a:r>
                        <a:rPr lang="en-US" sz="1050">
                          <a:effectLst/>
                        </a:rPr>
                        <a:t>10%</a:t>
                      </a:r>
                      <a:endParaRPr lang="en-US" sz="1100">
                        <a:effectLst/>
                        <a:latin typeface="Calibri" panose="020F0502020204030204" pitchFamily="34" charset="0"/>
                        <a:ea typeface="Calibri" panose="020F0502020204030204" pitchFamily="34" charset="0"/>
                      </a:endParaRPr>
                    </a:p>
                  </a:txBody>
                  <a:tcPr marL="0" marR="0" marT="0" marB="0" anchor="b"/>
                </a:tc>
                <a:extLst>
                  <a:ext uri="{0D108BD9-81ED-4DB2-BD59-A6C34878D82A}">
                    <a16:rowId xmlns:a16="http://schemas.microsoft.com/office/drawing/2014/main" val="3020998454"/>
                  </a:ext>
                </a:extLst>
              </a:tr>
              <a:tr h="0">
                <a:tc vMerge="1">
                  <a:txBody>
                    <a:bodyPr/>
                    <a:lstStyle/>
                    <a:p>
                      <a:endParaRPr lang="en-US"/>
                    </a:p>
                  </a:txBody>
                  <a:tcPr/>
                </a:tc>
                <a:tc>
                  <a:txBody>
                    <a:bodyPr/>
                    <a:lstStyle/>
                    <a:p>
                      <a:pPr marL="0" marR="0" algn="ctr">
                        <a:spcBef>
                          <a:spcPts val="0"/>
                        </a:spcBef>
                        <a:spcAft>
                          <a:spcPts val="0"/>
                        </a:spcAft>
                      </a:pPr>
                      <a:r>
                        <a:rPr lang="en-US" sz="1050">
                          <a:effectLst/>
                        </a:rPr>
                        <a:t>Business Potential, relevance &amp; Scalability</a:t>
                      </a:r>
                      <a:endParaRPr lang="en-US" sz="1100">
                        <a:effectLst/>
                        <a:latin typeface="Calibri" panose="020F0502020204030204" pitchFamily="34" charset="0"/>
                        <a:ea typeface="Calibri" panose="020F0502020204030204" pitchFamily="34" charset="0"/>
                      </a:endParaRPr>
                    </a:p>
                  </a:txBody>
                  <a:tcPr marL="0" marR="0" marT="0" marB="0" anchor="b"/>
                </a:tc>
                <a:tc>
                  <a:txBody>
                    <a:bodyPr/>
                    <a:lstStyle/>
                    <a:p>
                      <a:pPr marL="0" marR="0" algn="ctr">
                        <a:spcBef>
                          <a:spcPts val="0"/>
                        </a:spcBef>
                        <a:spcAft>
                          <a:spcPts val="0"/>
                        </a:spcAft>
                      </a:pPr>
                      <a:r>
                        <a:rPr lang="en-US" sz="1050">
                          <a:effectLst/>
                        </a:rPr>
                        <a:t>10%</a:t>
                      </a:r>
                      <a:endParaRPr lang="en-US" sz="1100">
                        <a:effectLst/>
                        <a:latin typeface="Calibri" panose="020F0502020204030204" pitchFamily="34" charset="0"/>
                        <a:ea typeface="Calibri" panose="020F0502020204030204" pitchFamily="34" charset="0"/>
                      </a:endParaRPr>
                    </a:p>
                  </a:txBody>
                  <a:tcPr marL="0" marR="0" marT="0" marB="0" anchor="b"/>
                </a:tc>
                <a:extLst>
                  <a:ext uri="{0D108BD9-81ED-4DB2-BD59-A6C34878D82A}">
                    <a16:rowId xmlns:a16="http://schemas.microsoft.com/office/drawing/2014/main" val="308156462"/>
                  </a:ext>
                </a:extLst>
              </a:tr>
              <a:tr h="0">
                <a:tc vMerge="1">
                  <a:txBody>
                    <a:bodyPr/>
                    <a:lstStyle/>
                    <a:p>
                      <a:endParaRPr lang="en-US"/>
                    </a:p>
                  </a:txBody>
                  <a:tcPr/>
                </a:tc>
                <a:tc>
                  <a:txBody>
                    <a:bodyPr/>
                    <a:lstStyle/>
                    <a:p>
                      <a:pPr marL="0" marR="0" algn="ctr">
                        <a:spcBef>
                          <a:spcPts val="0"/>
                        </a:spcBef>
                        <a:spcAft>
                          <a:spcPts val="0"/>
                        </a:spcAft>
                      </a:pPr>
                      <a:r>
                        <a:rPr lang="en-US" sz="1050">
                          <a:effectLst/>
                        </a:rPr>
                        <a:t>User Experience</a:t>
                      </a:r>
                      <a:endParaRPr lang="en-US" sz="1100">
                        <a:effectLst/>
                        <a:latin typeface="Calibri" panose="020F0502020204030204" pitchFamily="34" charset="0"/>
                        <a:ea typeface="Calibri" panose="020F0502020204030204" pitchFamily="34" charset="0"/>
                      </a:endParaRPr>
                    </a:p>
                  </a:txBody>
                  <a:tcPr marL="0" marR="0" marT="0" marB="0" anchor="b"/>
                </a:tc>
                <a:tc>
                  <a:txBody>
                    <a:bodyPr/>
                    <a:lstStyle/>
                    <a:p>
                      <a:pPr marL="0" marR="0" algn="ctr">
                        <a:spcBef>
                          <a:spcPts val="0"/>
                        </a:spcBef>
                        <a:spcAft>
                          <a:spcPts val="0"/>
                        </a:spcAft>
                      </a:pPr>
                      <a:r>
                        <a:rPr lang="en-US" sz="1050" dirty="0">
                          <a:effectLst/>
                        </a:rPr>
                        <a:t>10%</a:t>
                      </a:r>
                      <a:endParaRPr lang="en-US" sz="1100" dirty="0">
                        <a:effectLst/>
                        <a:latin typeface="Calibri" panose="020F0502020204030204" pitchFamily="34" charset="0"/>
                        <a:ea typeface="Calibri" panose="020F0502020204030204" pitchFamily="34" charset="0"/>
                      </a:endParaRPr>
                    </a:p>
                  </a:txBody>
                  <a:tcPr marL="0" marR="0" marT="0" marB="0" anchor="b"/>
                </a:tc>
                <a:extLst>
                  <a:ext uri="{0D108BD9-81ED-4DB2-BD59-A6C34878D82A}">
                    <a16:rowId xmlns:a16="http://schemas.microsoft.com/office/drawing/2014/main" val="2059150736"/>
                  </a:ext>
                </a:extLst>
              </a:tr>
            </a:tbl>
          </a:graphicData>
        </a:graphic>
      </p:graphicFrame>
      <p:sp>
        <p:nvSpPr>
          <p:cNvPr id="7" name="Rectangle 2"/>
          <p:cNvSpPr>
            <a:spLocks noChangeArrowheads="1"/>
          </p:cNvSpPr>
          <p:nvPr/>
        </p:nvSpPr>
        <p:spPr bwMode="auto">
          <a:xfrm rot="10800000" flipV="1">
            <a:off x="110837" y="1368921"/>
            <a:ext cx="1208116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100" b="1" i="0" u="none" strike="noStrike" cap="none" normalizeH="0" baseline="0" dirty="0" smtClean="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Judging </a:t>
            </a:r>
            <a:r>
              <a:rPr kumimoji="0" lang="en-US" altLang="en-US" sz="2000" b="1" i="0" u="none" strike="noStrike" cap="none" normalizeH="0" baseline="0" dirty="0" smtClean="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Criteria</a:t>
            </a: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dirty="0" smtClean="0">
                <a:ln>
                  <a:noFill/>
                </a:ln>
                <a:solidFill>
                  <a:srgbClr val="605D5C"/>
                </a:solidFill>
                <a:effectLst/>
                <a:latin typeface="Times New Roman" panose="02020603050405020304" pitchFamily="18" charset="0"/>
                <a:ea typeface="Calibri" panose="020F0502020204030204" pitchFamily="34" charset="0"/>
                <a:cs typeface="Times New Roman" panose="02020603050405020304" pitchFamily="18" charset="0"/>
              </a:rPr>
              <a:t>Since ICICI Bank is seeking innovative ideas and solutions, there is no single criterion on which we will judge your submission. However, keeping in mind the core theme of UPI 2.0 and broad objectives of the </a:t>
            </a:r>
            <a:r>
              <a:rPr kumimoji="0" lang="en-US" altLang="en-US" sz="2000" b="0" i="0" u="none" strike="noStrike" cap="none" normalizeH="0" baseline="0" dirty="0" err="1" smtClean="0">
                <a:ln>
                  <a:noFill/>
                </a:ln>
                <a:solidFill>
                  <a:srgbClr val="605D5C"/>
                </a:solidFill>
                <a:effectLst/>
                <a:latin typeface="Times New Roman" panose="02020603050405020304" pitchFamily="18" charset="0"/>
                <a:ea typeface="Calibri" panose="020F0502020204030204" pitchFamily="34" charset="0"/>
                <a:cs typeface="Times New Roman" panose="02020603050405020304" pitchFamily="18" charset="0"/>
              </a:rPr>
              <a:t>Appathon</a:t>
            </a:r>
            <a:r>
              <a:rPr kumimoji="0" lang="en-US" altLang="en-US" sz="2000" b="0" i="0" u="none" strike="noStrike" cap="none" normalizeH="0" baseline="0" dirty="0" smtClean="0">
                <a:ln>
                  <a:noFill/>
                </a:ln>
                <a:solidFill>
                  <a:srgbClr val="605D5C"/>
                </a:solidFill>
                <a:effectLst/>
                <a:latin typeface="Times New Roman" panose="02020603050405020304" pitchFamily="18" charset="0"/>
                <a:ea typeface="Calibri" panose="020F0502020204030204" pitchFamily="34" charset="0"/>
                <a:cs typeface="Times New Roman" panose="02020603050405020304" pitchFamily="18" charset="0"/>
              </a:rPr>
              <a:t>, following metrics can be used as an indicator of how the evaluation will happen to determine finalists and overall award recipients: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smtClean="0">
                <a:ln>
                  <a:noFill/>
                </a:ln>
                <a:solidFill>
                  <a:srgbClr val="605D5C"/>
                </a:solidFill>
                <a:effectLst/>
                <a:latin typeface="Times New Roman" panose="02020603050405020304" pitchFamily="18" charset="0"/>
                <a:ea typeface="Calibri" panose="020F0502020204030204" pitchFamily="34" charset="0"/>
                <a:cs typeface="Times New Roman" panose="02020603050405020304" pitchFamily="18" charset="0"/>
              </a:rPr>
              <a:t>The judges reserve the right to provide a participant who applies for one category with an award from another category, at their sole discretion.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smtClean="0">
                <a:ln>
                  <a:noFill/>
                </a:ln>
                <a:solidFill>
                  <a:srgbClr val="605D5C"/>
                </a:solidFill>
                <a:effectLst/>
                <a:latin typeface="Times New Roman" panose="02020603050405020304" pitchFamily="18" charset="0"/>
                <a:ea typeface="Calibri" panose="020F0502020204030204" pitchFamily="34" charset="0"/>
                <a:cs typeface="Times New Roman" panose="02020603050405020304" pitchFamily="18" charset="0"/>
              </a:rPr>
              <a:t>The decisions of the judges are final and binding. If we do not receive a sufficient number of entries meeting the entry requirements, we may, at our discretion, select fewer winners than described.</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smtClean="0">
                <a:ln>
                  <a:noFill/>
                </a:ln>
                <a:solidFill>
                  <a:srgbClr val="605D5C"/>
                </a:solidFill>
                <a:effectLst/>
                <a:latin typeface="Times New Roman" panose="02020603050405020304" pitchFamily="18" charset="0"/>
                <a:ea typeface="Calibri" panose="020F0502020204030204" pitchFamily="34" charset="0"/>
                <a:cs typeface="Times New Roman" panose="02020603050405020304" pitchFamily="18" charset="0"/>
              </a:rPr>
              <a:t>In the event of a tie between any eligible entries, an additional judge will break the tie based on the judging criteria described above.</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571596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411</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UI of homepage</vt:lpstr>
      <vt:lpstr>Web banner</vt:lpstr>
      <vt:lpstr>Registration field</vt:lpstr>
      <vt:lpstr>User dashboard</vt:lpstr>
      <vt:lpstr>Introduction</vt:lpstr>
      <vt:lpstr>Programme Detail</vt:lpstr>
      <vt:lpstr>PowerPoint Presentation</vt:lpstr>
      <vt:lpstr>Eligibility</vt:lpstr>
      <vt:lpstr>Judging criteria</vt:lpstr>
      <vt:lpstr>FAQ</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Manan Shah     /IL_DEPT/IBANK/BKC</dc:creator>
  <cp:lastModifiedBy>Manan Shah     /IL_DEPT/IBANK/BKC</cp:lastModifiedBy>
  <cp:revision>5</cp:revision>
  <dcterms:created xsi:type="dcterms:W3CDTF">2020-02-06T11:29:40Z</dcterms:created>
  <dcterms:modified xsi:type="dcterms:W3CDTF">2020-02-06T12:10:57Z</dcterms:modified>
</cp:coreProperties>
</file>