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30"/>
  </p:handoutMasterIdLst>
  <p:sldIdLst>
    <p:sldId id="256" r:id="rId3"/>
    <p:sldId id="286" r:id="rId4"/>
    <p:sldId id="365" r:id="rId5"/>
    <p:sldId id="728" r:id="rId6"/>
    <p:sldId id="683" r:id="rId7"/>
    <p:sldId id="727" r:id="rId8"/>
    <p:sldId id="730" r:id="rId9"/>
    <p:sldId id="731" r:id="rId10"/>
    <p:sldId id="733" r:id="rId11"/>
    <p:sldId id="701" r:id="rId12"/>
    <p:sldId id="734" r:id="rId13"/>
    <p:sldId id="735" r:id="rId14"/>
    <p:sldId id="751" r:id="rId15"/>
    <p:sldId id="736" r:id="rId16"/>
    <p:sldId id="684" r:id="rId17"/>
    <p:sldId id="714" r:id="rId19"/>
    <p:sldId id="685" r:id="rId20"/>
    <p:sldId id="738" r:id="rId21"/>
    <p:sldId id="739" r:id="rId22"/>
    <p:sldId id="742" r:id="rId23"/>
    <p:sldId id="741" r:id="rId24"/>
    <p:sldId id="745" r:id="rId25"/>
    <p:sldId id="721" r:id="rId26"/>
    <p:sldId id="753" r:id="rId27"/>
    <p:sldId id="724" r:id="rId28"/>
    <p:sldId id="281" r:id="rId29"/>
  </p:sldIdLst>
  <p:sldSz cx="9144000" cy="5143500" type="screen16x9"/>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4"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04"/>
        <p:guide pos="2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Datasets</a:t>
            </a:r>
            <a:r>
              <a:rPr lang="zh-CN" b="1"/>
              <a:t>：</a:t>
            </a:r>
            <a:endParaRPr lang="zh-CN" b="1"/>
          </a:p>
          <a:p>
            <a:r>
              <a:rPr lang="zh-CN"/>
              <a:t>利用两个公共数据集MEAD和LRW进行训练。MEAD是一个情感视听数据集，选择</a:t>
            </a:r>
            <a:r>
              <a:rPr lang="en-US" altLang="zh-CN"/>
              <a:t>32</a:t>
            </a:r>
            <a:r>
              <a:rPr lang="zh-CN" altLang="en-US"/>
              <a:t>个演员来训练，由于演员数有限，难以实现</a:t>
            </a:r>
            <a:r>
              <a:rPr lang="en-US" altLang="zh-CN"/>
              <a:t>one-shot</a:t>
            </a:r>
            <a:r>
              <a:rPr lang="zh-CN" altLang="en-US"/>
              <a:t>，因此，使用</a:t>
            </a:r>
            <a:r>
              <a:rPr lang="en-US" altLang="zh-CN"/>
              <a:t>LRW</a:t>
            </a:r>
            <a:r>
              <a:rPr lang="zh-CN" altLang="en-US"/>
              <a:t>预训练Audio2Mouth和Rendering模块。</a:t>
            </a:r>
            <a:endParaRPr lang="zh-CN" altLang="en-US"/>
          </a:p>
          <a:p>
            <a:endParaRPr lang="zh-CN"/>
          </a:p>
          <a:p>
            <a:r>
              <a:rPr lang="en-US" altLang="zh-CN" b="1"/>
              <a:t>Metrics</a:t>
            </a:r>
            <a:r>
              <a:rPr lang="zh-CN" altLang="en-US" b="1"/>
              <a:t>：</a:t>
            </a:r>
            <a:endParaRPr lang="zh-CN" altLang="en-US" b="1"/>
          </a:p>
          <a:p>
            <a:r>
              <a:rPr lang="zh-CN" altLang="en-US"/>
              <a:t>视频质量：PSNR、SSIM；</a:t>
            </a:r>
            <a:endParaRPr lang="zh-CN" altLang="en-US"/>
          </a:p>
          <a:p>
            <a:r>
              <a:rPr lang="zh-CN" altLang="en-US"/>
              <a:t>嘴唇运动和音频</a:t>
            </a:r>
            <a:r>
              <a:rPr lang="zh-CN" altLang="en-US"/>
              <a:t>同步：M-LMD、SyncNet置信度；</a:t>
            </a:r>
            <a:endParaRPr lang="zh-CN" altLang="en-US"/>
          </a:p>
          <a:p>
            <a:r>
              <a:rPr lang="zh-CN" altLang="en-US"/>
              <a:t>生成表情：</a:t>
            </a:r>
            <a:r>
              <a:rPr lang="en-US" altLang="zh-CN"/>
              <a:t>F-LMD</a:t>
            </a: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467360" y="1059180"/>
            <a:ext cx="8212455" cy="27882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971550" y="771525"/>
            <a:ext cx="7108190" cy="35788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nvPicPr>
        <p:blipFill>
          <a:blip r:embed="rId3"/>
          <a:stretch>
            <a:fillRect/>
          </a:stretch>
        </p:blipFill>
        <p:spPr>
          <a:xfrm>
            <a:off x="2758440" y="231140"/>
            <a:ext cx="3744595" cy="4665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907540" y="1182370"/>
            <a:ext cx="4771390" cy="27787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292985" y="3419475"/>
            <a:ext cx="4557395" cy="368300"/>
          </a:xfrm>
          <a:prstGeom prst="rect">
            <a:avLst/>
          </a:prstGeom>
          <a:noFill/>
        </p:spPr>
        <p:txBody>
          <a:bodyPr wrap="square" rtlCol="0">
            <a:spAutoFit/>
          </a:bodyPr>
          <a:p>
            <a:r>
              <a:rPr lang="zh-CN" altLang="en-US"/>
              <a:t>Real3d-portrait:一拍逼真的3d说话人像合成</a:t>
            </a:r>
            <a:endParaRPr lang="zh-CN" altLang="en-US"/>
          </a:p>
        </p:txBody>
      </p:sp>
      <p:pic>
        <p:nvPicPr>
          <p:cNvPr id="7" name="图片 6"/>
          <p:cNvPicPr>
            <a:picLocks noChangeAspect="1"/>
          </p:cNvPicPr>
          <p:nvPr/>
        </p:nvPicPr>
        <p:blipFill>
          <a:blip r:embed="rId3"/>
          <a:stretch>
            <a:fillRect/>
          </a:stretch>
        </p:blipFill>
        <p:spPr>
          <a:xfrm>
            <a:off x="1115695" y="1131570"/>
            <a:ext cx="6942455" cy="2225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利用I2P</a:t>
            </a:r>
            <a:r>
              <a:rPr lang="en-US" altLang="zh-CN"/>
              <a:t>(Image-to-P</a:t>
            </a:r>
            <a:r>
              <a:rPr lang="en-US" altLang="zh-CN"/>
              <a:t>lame)</a:t>
            </a:r>
            <a:r>
              <a:rPr lang="zh-CN" altLang="en-US"/>
              <a:t>模型和运动适配器提高了三维重建和动画能力</a:t>
            </a:r>
            <a:r>
              <a:rPr lang="zh-CN" altLang="en-US"/>
              <a:t>；</a:t>
            </a:r>
            <a:endParaRPr lang="zh-CN" altLang="en-US"/>
          </a:p>
          <a:p>
            <a:endParaRPr lang="zh-CN" altLang="en-US"/>
          </a:p>
          <a:p>
            <a:r>
              <a:rPr lang="en-US" altLang="zh-CN"/>
              <a:t>2.  利用HTB-SR模型实现自然的躯干运动和可切换的背景渲染</a:t>
            </a:r>
            <a:r>
              <a:rPr lang="zh-CN" altLang="en-US"/>
              <a:t>；</a:t>
            </a:r>
            <a:endParaRPr lang="zh-CN" altLang="en-US"/>
          </a:p>
          <a:p>
            <a:endParaRPr lang="zh-CN" altLang="en-US"/>
          </a:p>
          <a:p>
            <a:r>
              <a:rPr lang="en-US" altLang="zh-CN"/>
              <a:t>3. 提出了一种通用的A2M模型，成为第一个同时支持音频和视频驱动场景的一次性3D人脸系统</a:t>
            </a:r>
            <a:r>
              <a:rPr lang="zh-CN" altLang="en-US"/>
              <a:t>。</a:t>
            </a:r>
            <a:endParaRPr lang="en-US" altLang="zh-CN"/>
          </a:p>
          <a:p>
            <a:endParaRPr lang="zh-CN" altLang="en-US"/>
          </a:p>
          <a:p>
            <a:endParaRPr lang="en-US" altLang="zh-CN"/>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53415" y="1059180"/>
            <a:ext cx="7837170" cy="2889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Image2Plame</a:t>
            </a:r>
            <a:r>
              <a:rPr lang="zh-CN" altLang="en-US" b="1"/>
              <a:t>：</a:t>
            </a:r>
            <a:endParaRPr lang="zh-CN" altLang="en-US" b="1"/>
          </a:p>
          <a:p>
            <a:endParaRPr lang="zh-CN" altLang="en-US"/>
          </a:p>
        </p:txBody>
      </p:sp>
      <p:pic>
        <p:nvPicPr>
          <p:cNvPr id="5" name="图片 4"/>
          <p:cNvPicPr>
            <a:picLocks noChangeAspect="1"/>
          </p:cNvPicPr>
          <p:nvPr/>
        </p:nvPicPr>
        <p:blipFill>
          <a:blip r:embed="rId3"/>
          <a:stretch>
            <a:fillRect/>
          </a:stretch>
        </p:blipFill>
        <p:spPr>
          <a:xfrm>
            <a:off x="467995" y="1342390"/>
            <a:ext cx="2543175" cy="2952115"/>
          </a:xfrm>
          <a:prstGeom prst="rect">
            <a:avLst/>
          </a:prstGeom>
        </p:spPr>
      </p:pic>
      <p:sp>
        <p:nvSpPr>
          <p:cNvPr id="6" name="文本框 5"/>
          <p:cNvSpPr txBox="1"/>
          <p:nvPr/>
        </p:nvSpPr>
        <p:spPr>
          <a:xfrm>
            <a:off x="3074670" y="1215390"/>
            <a:ext cx="5468620" cy="2584450"/>
          </a:xfrm>
          <a:prstGeom prst="rect">
            <a:avLst/>
          </a:prstGeom>
          <a:noFill/>
        </p:spPr>
        <p:txBody>
          <a:bodyPr wrap="square" rtlCol="0">
            <a:spAutoFit/>
          </a:bodyPr>
          <a:p>
            <a:r>
              <a:rPr lang="en-US" altLang="zh-CN">
                <a:sym typeface="+mn-ea"/>
              </a:rPr>
              <a:t>在源图像Isrc中重建目标身份的规范3D人脸表示Pcano。具体来说，学习一个前馈网络，它直接将输入图像转换为三平面表示，即图像到平面(I2P)模型</a:t>
            </a:r>
            <a:r>
              <a:rPr lang="zh-CN" altLang="en-US">
                <a:sym typeface="+mn-ea"/>
              </a:rPr>
              <a:t>。</a:t>
            </a:r>
            <a:endParaRPr lang="zh-CN" altLang="en-US">
              <a:sym typeface="+mn-ea"/>
            </a:endParaRPr>
          </a:p>
          <a:p>
            <a:r>
              <a:rPr lang="en-US" altLang="zh-CN"/>
              <a:t>ViT分支由SegFormer块组成，该块在补丁之间执行注意，由于ViT由于补丁嵌入操作而无法保持高频纹理，作为补充，设计了一个VGG分支，用于提取高频外观特征。两个分支的输出信息通过串联融合，并通过浅卷积层进一步处理以产生最终的三平面表示。</a:t>
            </a:r>
            <a:endParaRPr lang="en-US" altLang="zh-CN"/>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Motion Adapter</a:t>
            </a:r>
            <a:r>
              <a:rPr lang="zh-CN" altLang="en-US" b="1"/>
              <a:t>：</a:t>
            </a:r>
            <a:endParaRPr lang="zh-CN" altLang="en-US" b="1"/>
          </a:p>
          <a:p>
            <a:r>
              <a:rPr>
                <a:sym typeface="+mn-ea"/>
              </a:rPr>
              <a:t>在给定输入运动条件的情况下，对预测的3D人脸进行动画化</a:t>
            </a:r>
            <a:r>
              <a:rPr lang="zh-CN">
                <a:sym typeface="+mn-ea"/>
              </a:rPr>
              <a:t>。</a:t>
            </a:r>
            <a:endParaRPr lang="zh-CN">
              <a:sym typeface="+mn-ea"/>
            </a:endParaRPr>
          </a:p>
          <a:p>
            <a:r>
              <a:rPr lang="zh-CN">
                <a:sym typeface="+mn-ea"/>
              </a:rPr>
              <a:t>使用投影归一化坐标码(PNCC)作为运动表示。具体来说，给定一组身份码i和表达式码e，用NCC</a:t>
            </a:r>
            <a:r>
              <a:rPr lang="en-US" altLang="zh-CN">
                <a:sym typeface="+mn-ea"/>
              </a:rPr>
              <a:t>(</a:t>
            </a:r>
            <a:r>
              <a:rPr lang="zh-CN" altLang="en-US">
                <a:sym typeface="+mn-ea"/>
              </a:rPr>
              <a:t>一组归一化坐标码</a:t>
            </a:r>
            <a:r>
              <a:rPr lang="en-US" altLang="zh-CN">
                <a:sym typeface="+mn-ea"/>
              </a:rPr>
              <a:t>)</a:t>
            </a:r>
            <a:r>
              <a:rPr lang="zh-CN" altLang="en-US">
                <a:sym typeface="+mn-ea"/>
              </a:rPr>
              <a:t>在</a:t>
            </a:r>
            <a:r>
              <a:rPr lang="en-US" altLang="zh-CN">
                <a:sym typeface="+mn-ea"/>
              </a:rPr>
              <a:t>Z-Buffer</a:t>
            </a:r>
            <a:r>
              <a:rPr lang="zh-CN" altLang="en-US">
                <a:sym typeface="+mn-ea"/>
              </a:rPr>
              <a:t>渲染中充当</a:t>
            </a:r>
            <a:r>
              <a:rPr lang="zh-CN">
                <a:sym typeface="+mn-ea"/>
              </a:rPr>
              <a:t>颜色图，通过Z-Buffer算法对规范位姿的3DMM人脸网格进行栅格化，从而获得PNCC。</a:t>
            </a:r>
            <a:endParaRPr lang="zh-CN">
              <a:sym typeface="+mn-ea"/>
            </a:endParaRPr>
          </a:p>
          <a:p>
            <a:r>
              <a:rPr lang="zh-CN">
                <a:sym typeface="+mn-ea"/>
              </a:rPr>
              <a:t>在训练时，首先对训练视频的3DMM参数进行拟合，得到地面真值PNCC。推理过程中，构造驱动PNCC:</a:t>
            </a:r>
            <a:endParaRPr lang="zh-CN">
              <a:sym typeface="+mn-ea"/>
            </a:endParaRPr>
          </a:p>
          <a:p>
            <a:endParaRPr lang="zh-CN" altLang="en-US"/>
          </a:p>
        </p:txBody>
      </p:sp>
      <p:pic>
        <p:nvPicPr>
          <p:cNvPr id="9" name="图片 8"/>
          <p:cNvPicPr>
            <a:picLocks noChangeAspect="1"/>
          </p:cNvPicPr>
          <p:nvPr/>
        </p:nvPicPr>
        <p:blipFill>
          <a:blip r:embed="rId3"/>
          <a:stretch>
            <a:fillRect/>
          </a:stretch>
        </p:blipFill>
        <p:spPr>
          <a:xfrm>
            <a:off x="2915920" y="3723640"/>
            <a:ext cx="3460115" cy="266700"/>
          </a:xfrm>
          <a:prstGeom prst="rect">
            <a:avLst/>
          </a:prstGeom>
        </p:spPr>
      </p:pic>
      <p:pic>
        <p:nvPicPr>
          <p:cNvPr id="10" name="图片 9"/>
          <p:cNvPicPr>
            <a:picLocks noChangeAspect="1"/>
          </p:cNvPicPr>
          <p:nvPr/>
        </p:nvPicPr>
        <p:blipFill>
          <a:blip r:embed="rId4"/>
          <a:stretch>
            <a:fillRect/>
          </a:stretch>
        </p:blipFill>
        <p:spPr>
          <a:xfrm>
            <a:off x="1764030" y="3291840"/>
            <a:ext cx="5626735" cy="286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695450" y="3363595"/>
            <a:ext cx="5695315" cy="370205"/>
          </a:xfrm>
          <a:prstGeom prst="rect">
            <a:avLst/>
          </a:prstGeom>
          <a:noFill/>
        </p:spPr>
        <p:txBody>
          <a:bodyPr wrap="square" rtlCol="0">
            <a:noAutofit/>
          </a:bodyPr>
          <a:p>
            <a:r>
              <a:t>EMMN:音频驱动的情感说话脸生成的情感运动记忆网络</a:t>
            </a:r>
          </a:p>
        </p:txBody>
      </p:sp>
      <p:pic>
        <p:nvPicPr>
          <p:cNvPr id="7" name="图片 6"/>
          <p:cNvPicPr>
            <a:picLocks noChangeAspect="1"/>
          </p:cNvPicPr>
          <p:nvPr/>
        </p:nvPicPr>
        <p:blipFill>
          <a:blip r:embed="rId3"/>
          <a:stretch>
            <a:fillRect/>
          </a:stretch>
        </p:blipFill>
        <p:spPr>
          <a:xfrm>
            <a:off x="1216025" y="1347470"/>
            <a:ext cx="6249035" cy="19386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Motion Adapter</a:t>
            </a:r>
            <a:r>
              <a:rPr lang="zh-CN" altLang="en-US" b="1"/>
              <a:t>：</a:t>
            </a:r>
            <a:endParaRPr lang="zh-CN" altLang="en-US" b="1"/>
          </a:p>
          <a:p>
            <a:endParaRPr lang="zh-CN" altLang="en-US"/>
          </a:p>
        </p:txBody>
      </p:sp>
      <p:sp>
        <p:nvSpPr>
          <p:cNvPr id="6" name="文本框 5"/>
          <p:cNvSpPr txBox="1"/>
          <p:nvPr/>
        </p:nvSpPr>
        <p:spPr>
          <a:xfrm>
            <a:off x="2698750" y="1329055"/>
            <a:ext cx="5699125" cy="3138170"/>
          </a:xfrm>
          <a:prstGeom prst="rect">
            <a:avLst/>
          </a:prstGeom>
          <a:noFill/>
        </p:spPr>
        <p:txBody>
          <a:bodyPr wrap="square" rtlCol="0">
            <a:noAutofit/>
          </a:bodyPr>
          <a:p>
            <a:r>
              <a:rPr lang="en-US">
                <a:sym typeface="+mn-ea"/>
              </a:rPr>
              <a:t>Motion Diff-plane</a:t>
            </a:r>
            <a:endParaRPr lang="en-US">
              <a:sym typeface="+mn-ea"/>
            </a:endParaRPr>
          </a:p>
          <a:p>
            <a:r>
              <a:rPr lang="zh-CN">
                <a:sym typeface="+mn-ea"/>
              </a:rPr>
              <a:t>将运动表示条件注入到三维表示中控制表情。</a:t>
            </a:r>
            <a:endParaRPr lang="zh-CN">
              <a:sym typeface="+mn-ea"/>
            </a:endParaRPr>
          </a:p>
          <a:p>
            <a:r>
              <a:rPr lang="zh-CN">
                <a:sym typeface="+mn-ea"/>
              </a:rPr>
              <a:t>运动适配器</a:t>
            </a:r>
            <a:r>
              <a:rPr lang="en-US" altLang="zh-CN">
                <a:sym typeface="+mn-ea"/>
              </a:rPr>
              <a:t>MA</a:t>
            </a:r>
            <a:r>
              <a:rPr lang="zh-CN">
                <a:sym typeface="+mn-ea"/>
              </a:rPr>
              <a:t>预测残余</a:t>
            </a:r>
            <a:r>
              <a:rPr lang="zh-CN">
                <a:sym typeface="+mn-ea"/>
              </a:rPr>
              <a:t>运动diffi -plane Pdiff，该Pdiff仅编辑基于不同运动条件的规范三平面Pcano的最小几何变化。</a:t>
            </a:r>
            <a:endParaRPr lang="zh-CN">
              <a:sym typeface="+mn-ea"/>
            </a:endParaRPr>
          </a:p>
          <a:p>
            <a:r>
              <a:rPr lang="en-US" altLang="zh-CN">
                <a:sym typeface="+mn-ea"/>
              </a:rPr>
              <a:t>MA</a:t>
            </a:r>
            <a:r>
              <a:rPr lang="zh-CN" altLang="en-US">
                <a:sym typeface="+mn-ea"/>
              </a:rPr>
              <a:t>的结构</a:t>
            </a:r>
            <a:r>
              <a:rPr lang="zh-CN">
                <a:sym typeface="+mn-ea"/>
              </a:rPr>
              <a:t>采用了shallow SegFormer，利用其高效率和较强的能力实现对特征映射patch的关注带来的交叉坐标变换。</a:t>
            </a:r>
            <a:endParaRPr lang="zh-CN">
              <a:sym typeface="+mn-ea"/>
            </a:endParaRPr>
          </a:p>
          <a:p>
            <a:r>
              <a:rPr lang="zh-CN">
                <a:sym typeface="+mn-ea"/>
              </a:rPr>
              <a:t>在给定输入运动条件PNCCdrv和摄像机姿态cam的情况下，源图像Isrc的动画化过程可以表示为:</a:t>
            </a:r>
            <a:endParaRPr lang="zh-CN">
              <a:sym typeface="+mn-ea"/>
            </a:endParaRPr>
          </a:p>
        </p:txBody>
      </p:sp>
      <p:pic>
        <p:nvPicPr>
          <p:cNvPr id="8" name="图片 7"/>
          <p:cNvPicPr>
            <a:picLocks noChangeAspect="1"/>
          </p:cNvPicPr>
          <p:nvPr/>
        </p:nvPicPr>
        <p:blipFill>
          <a:blip r:embed="rId3"/>
          <a:stretch>
            <a:fillRect/>
          </a:stretch>
        </p:blipFill>
        <p:spPr>
          <a:xfrm>
            <a:off x="323215" y="1419225"/>
            <a:ext cx="1108075" cy="2648585"/>
          </a:xfrm>
          <a:prstGeom prst="rect">
            <a:avLst/>
          </a:prstGeom>
        </p:spPr>
      </p:pic>
      <p:pic>
        <p:nvPicPr>
          <p:cNvPr id="5" name="图片 4"/>
          <p:cNvPicPr>
            <a:picLocks noChangeAspect="1"/>
          </p:cNvPicPr>
          <p:nvPr/>
        </p:nvPicPr>
        <p:blipFill>
          <a:blip r:embed="rId4"/>
          <a:stretch>
            <a:fillRect/>
          </a:stretch>
        </p:blipFill>
        <p:spPr>
          <a:xfrm>
            <a:off x="2988310" y="4166870"/>
            <a:ext cx="4842510" cy="179070"/>
          </a:xfrm>
          <a:prstGeom prst="rect">
            <a:avLst/>
          </a:prstGeom>
        </p:spPr>
      </p:pic>
      <p:pic>
        <p:nvPicPr>
          <p:cNvPr id="9" name="图片 8"/>
          <p:cNvPicPr>
            <a:picLocks noChangeAspect="1"/>
          </p:cNvPicPr>
          <p:nvPr/>
        </p:nvPicPr>
        <p:blipFill>
          <a:blip r:embed="rId5"/>
          <a:stretch>
            <a:fillRect/>
          </a:stretch>
        </p:blipFill>
        <p:spPr>
          <a:xfrm>
            <a:off x="1526540" y="1400810"/>
            <a:ext cx="1172210" cy="2689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en-US" altLang="zh-CN" b="1"/>
              <a:t>HTB-SR model</a:t>
            </a:r>
            <a:r>
              <a:rPr lang="zh-CN" altLang="en-US" b="1"/>
              <a:t>：</a:t>
            </a:r>
            <a:endParaRPr lang="zh-CN" altLang="en-US" b="1"/>
          </a:p>
          <a:p>
            <a:endParaRPr lang="zh-CN" altLang="en-US"/>
          </a:p>
        </p:txBody>
      </p:sp>
      <p:sp>
        <p:nvSpPr>
          <p:cNvPr id="6" name="文本框 5"/>
          <p:cNvSpPr txBox="1"/>
          <p:nvPr/>
        </p:nvSpPr>
        <p:spPr>
          <a:xfrm>
            <a:off x="2698750" y="1275715"/>
            <a:ext cx="5699125" cy="3138170"/>
          </a:xfrm>
          <a:prstGeom prst="rect">
            <a:avLst/>
          </a:prstGeom>
          <a:noFill/>
        </p:spPr>
        <p:txBody>
          <a:bodyPr wrap="square" rtlCol="0">
            <a:noAutofit/>
          </a:bodyPr>
          <a:p>
            <a:r>
              <a:rPr lang="zh-CN">
                <a:sym typeface="+mn-ea"/>
              </a:rPr>
              <a:t>分别对头部、躯干和背景部分建模。</a:t>
            </a:r>
            <a:endParaRPr lang="zh-CN">
              <a:sym typeface="+mn-ea"/>
            </a:endParaRPr>
          </a:p>
          <a:p>
            <a:r>
              <a:rPr lang="zh-CN">
                <a:sym typeface="+mn-ea"/>
              </a:rPr>
              <a:t>躯干分支，由于躯干的运动幅度较小且通常是平移的，采用基于二维扭曲的渲染器对躯干部分进行建模，</a:t>
            </a:r>
            <a:r>
              <a:rPr lang="zh-CN">
                <a:sym typeface="+mn-ea"/>
              </a:rPr>
              <a:t>以重建的3DMM面部顶点中的几个关键点作为躯干分支的驱动条件；</a:t>
            </a:r>
            <a:endParaRPr lang="zh-CN">
              <a:sym typeface="+mn-ea"/>
            </a:endParaRPr>
          </a:p>
          <a:p>
            <a:r>
              <a:rPr lang="zh-CN">
                <a:sym typeface="+mn-ea"/>
              </a:rPr>
              <a:t>背景</a:t>
            </a:r>
            <a:r>
              <a:rPr lang="zh-CN">
                <a:sym typeface="+mn-ea"/>
              </a:rPr>
              <a:t>分支，最大的挑战是填充源图像中被前景(即人)占用的像素，首先采用基于KNN的inpainting方法对源图像的背景段进行预处理。然后，使用浅卷积层从绘制的背景中提取纹理特征。</a:t>
            </a:r>
            <a:endParaRPr lang="zh-CN">
              <a:sym typeface="+mn-ea"/>
            </a:endParaRPr>
          </a:p>
          <a:p>
            <a:r>
              <a:rPr lang="zh-CN">
                <a:sym typeface="+mn-ea"/>
              </a:rPr>
              <a:t>使用α混合式融合机制融合</a:t>
            </a:r>
            <a:r>
              <a:rPr lang="zh-CN">
                <a:sym typeface="+mn-ea"/>
              </a:rPr>
              <a:t>三部分：</a:t>
            </a:r>
            <a:endParaRPr lang="zh-CN">
              <a:sym typeface="+mn-ea"/>
            </a:endParaRPr>
          </a:p>
          <a:p>
            <a:endParaRPr lang="zh-CN">
              <a:sym typeface="+mn-ea"/>
            </a:endParaRPr>
          </a:p>
        </p:txBody>
      </p:sp>
      <p:pic>
        <p:nvPicPr>
          <p:cNvPr id="10" name="图片 9"/>
          <p:cNvPicPr>
            <a:picLocks noChangeAspect="1"/>
          </p:cNvPicPr>
          <p:nvPr/>
        </p:nvPicPr>
        <p:blipFill>
          <a:blip r:embed="rId3"/>
          <a:stretch>
            <a:fillRect/>
          </a:stretch>
        </p:blipFill>
        <p:spPr>
          <a:xfrm>
            <a:off x="755650" y="1275715"/>
            <a:ext cx="1943735" cy="3141980"/>
          </a:xfrm>
          <a:prstGeom prst="rect">
            <a:avLst/>
          </a:prstGeom>
        </p:spPr>
      </p:pic>
      <p:pic>
        <p:nvPicPr>
          <p:cNvPr id="11" name="图片 10"/>
          <p:cNvPicPr>
            <a:picLocks noChangeAspect="1"/>
          </p:cNvPicPr>
          <p:nvPr/>
        </p:nvPicPr>
        <p:blipFill>
          <a:blip r:embed="rId4"/>
          <a:stretch>
            <a:fillRect/>
          </a:stretch>
        </p:blipFill>
        <p:spPr>
          <a:xfrm>
            <a:off x="3635375" y="4156075"/>
            <a:ext cx="3907155" cy="1822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Datasets</a:t>
            </a:r>
            <a:r>
              <a:rPr lang="zh-CN" b="1"/>
              <a:t>：</a:t>
            </a:r>
            <a:endParaRPr lang="zh-CN" b="1"/>
          </a:p>
          <a:p>
            <a:r>
              <a:t>为了训练运动适配器</a:t>
            </a:r>
            <a:r>
              <a:rPr lang="en-US"/>
              <a:t>MA</a:t>
            </a:r>
            <a:r>
              <a:t>和HTB-SR模型，使用一个高保真的谈话人脸视频数据集CelebV-HQ</a:t>
            </a:r>
            <a:r>
              <a:rPr lang="zh-CN"/>
              <a:t>，该数据集大约65小时，包含35,666个视频片段，分辨率为512×512，涉及15,653个身份；</a:t>
            </a:r>
            <a:endParaRPr lang="zh-CN"/>
          </a:p>
          <a:p>
            <a:r>
              <a:rPr lang="zh-CN"/>
              <a:t>为了训练A2M模型，使用了VoxCeleb2。</a:t>
            </a:r>
            <a:endParaRPr lang="zh-CN"/>
          </a:p>
          <a:p>
            <a:endParaRPr lang="zh-CN"/>
          </a:p>
          <a:p>
            <a:r>
              <a:rPr lang="en-US" altLang="zh-CN" b="1"/>
              <a:t>Metrics</a:t>
            </a:r>
            <a:r>
              <a:rPr lang="zh-CN" altLang="en-US" b="1"/>
              <a:t>：</a:t>
            </a:r>
            <a:endParaRPr lang="zh-CN" altLang="en-US" b="1"/>
          </a:p>
          <a:p>
            <a:r>
              <a:rPr lang="zh-CN" altLang="en-US"/>
              <a:t>视频质量：PSNR、SSIM、</a:t>
            </a:r>
            <a:r>
              <a:rPr lang="en-US" altLang="zh-CN"/>
              <a:t>LPIPS</a:t>
            </a:r>
            <a:r>
              <a:rPr lang="zh-CN" altLang="en-US"/>
              <a:t>、</a:t>
            </a:r>
            <a:r>
              <a:rPr lang="en-US" altLang="zh-CN"/>
              <a:t>FID</a:t>
            </a:r>
            <a:r>
              <a:rPr lang="zh-CN" altLang="en-US"/>
              <a:t>；</a:t>
            </a:r>
            <a:endParaRPr lang="zh-CN" altLang="en-US"/>
          </a:p>
          <a:p>
            <a:r>
              <a:rPr lang="zh-CN" altLang="en-US"/>
              <a:t>嘴唇运动和音频</a:t>
            </a:r>
            <a:r>
              <a:rPr lang="zh-CN" altLang="en-US"/>
              <a:t>同步：M-LMD、SyncNet置信度；</a:t>
            </a:r>
            <a:endParaRPr lang="zh-CN" altLang="en-US"/>
          </a:p>
          <a:p>
            <a:r>
              <a:rPr lang="zh-CN" altLang="en-US"/>
              <a:t>生成表情：</a:t>
            </a:r>
            <a:r>
              <a:rPr lang="en-US" altLang="zh-CN"/>
              <a:t>F-LMD</a:t>
            </a:r>
            <a:r>
              <a:rPr lang="zh-CN" altLang="en-US"/>
              <a:t>。</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467360" y="1635760"/>
            <a:ext cx="8190865" cy="16897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2268220" y="1563370"/>
            <a:ext cx="4471670" cy="15773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REAL3D-Portrait</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2484120" y="1203325"/>
            <a:ext cx="4023360" cy="27108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b="1"/>
          </a:p>
          <a:p>
            <a:r>
              <a:rPr lang="en-US" altLang="zh-CN"/>
              <a:t>1. </a:t>
            </a:r>
            <a:r>
              <a:rPr lang="zh-CN" altLang="en-US"/>
              <a:t>由于面部表情和嘴型是固有耦合的，很难实现单独预测和全局整合</a:t>
            </a:r>
            <a:r>
              <a:rPr lang="zh-CN" altLang="en-US"/>
              <a:t>；</a:t>
            </a:r>
            <a:endParaRPr lang="zh-CN" altLang="en-US"/>
          </a:p>
          <a:p>
            <a:endParaRPr lang="zh-CN" altLang="en-US"/>
          </a:p>
          <a:p>
            <a:r>
              <a:rPr lang="en-US" altLang="zh-CN"/>
              <a:t>2.  </a:t>
            </a:r>
            <a:r>
              <a:t>虽然情绪音频可以提供粗略的情绪嵌入，表明情绪类别，但它很难有效地指导详细的面部情绪动态</a:t>
            </a:r>
            <a:r>
              <a:rPr lang="zh-CN" altLang="en-US"/>
              <a:t>。</a:t>
            </a:r>
            <a:endParaRPr lang="en-US" altLang="zh-CN"/>
          </a:p>
          <a:p>
            <a:endParaRPr lang="zh-CN" altLang="en-US"/>
          </a:p>
          <a:p>
            <a:endParaRPr lang="zh-CN" altLang="en-US"/>
          </a:p>
          <a:p>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提出了情绪运动记忆网络(EMMN)，仅从参考图像和情绪音频片段中进行一次性情绪谈话脸生成，而不需要额外的情绪源；</a:t>
            </a:r>
            <a:endParaRPr lang="zh-CN" altLang="en-US"/>
          </a:p>
          <a:p>
            <a:endParaRPr lang="zh-CN" altLang="en-US"/>
          </a:p>
          <a:p>
            <a:r>
              <a:rPr lang="en-US" altLang="zh-CN"/>
              <a:t>2.  </a:t>
            </a:r>
            <a:r>
              <a:t>提出了将人脸分解为表情特征和嘴部特征，分别进行预测，综合人脸上包括嘴部区域在内的整体表情的运动重构方法</a:t>
            </a:r>
            <a:r>
              <a:rPr lang="zh-CN"/>
              <a:t>；</a:t>
            </a:r>
            <a:endParaRPr lang="zh-CN"/>
          </a:p>
          <a:p>
            <a:endParaRPr lang="zh-CN"/>
          </a:p>
          <a:p>
            <a:r>
              <a:rPr lang="en-US" altLang="zh-CN"/>
              <a:t>3. 设计了Motion Memory-Net来存储对齐的表情和emoo -mouth特征，保证了最终表情面部运动的一致性</a:t>
            </a:r>
            <a:r>
              <a:rPr lang="zh-CN" altLang="en-US"/>
              <a:t>。</a:t>
            </a:r>
            <a:endParaRPr lang="en-US" altLang="zh-CN"/>
          </a:p>
          <a:p>
            <a:endParaRPr lang="zh-CN" altLang="en-US"/>
          </a:p>
          <a:p>
            <a:endParaRPr lang="zh-CN" altLang="en-US"/>
          </a:p>
          <a:p>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arX</a:t>
                </a:r>
                <a:r>
                  <a:rPr lang="en-US" altLang="zh-CN" sz="900" dirty="0">
                    <a:solidFill>
                      <a:srgbClr val="961E19"/>
                    </a:solidFill>
                    <a:latin typeface="微软雅黑" panose="020B0503020204020204" pitchFamily="34" charset="-122"/>
                    <a:ea typeface="微软雅黑" panose="020B0503020204020204" pitchFamily="34" charset="-122"/>
                  </a:rPr>
                  <a:t>iv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755650" y="771525"/>
            <a:ext cx="7635240" cy="3851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en-US" altLang="zh-CN" b="1"/>
              <a:t>Motion Reconstruction</a:t>
            </a:r>
            <a:endParaRPr lang="zh-CN" altLang="en-US" b="1"/>
          </a:p>
          <a:p>
            <a:endParaRPr lang="zh-CN" altLang="en-US"/>
          </a:p>
          <a:p>
            <a:endParaRPr lang="en-US" altLang="zh-CN"/>
          </a:p>
          <a:p>
            <a:endParaRPr lang="zh-CN" altLang="en-US"/>
          </a:p>
        </p:txBody>
      </p:sp>
      <p:pic>
        <p:nvPicPr>
          <p:cNvPr id="5" name="图片 4"/>
          <p:cNvPicPr>
            <a:picLocks noChangeAspect="1"/>
          </p:cNvPicPr>
          <p:nvPr/>
        </p:nvPicPr>
        <p:blipFill>
          <a:blip r:embed="rId3"/>
          <a:stretch>
            <a:fillRect/>
          </a:stretch>
        </p:blipFill>
        <p:spPr>
          <a:xfrm>
            <a:off x="395605" y="1419225"/>
            <a:ext cx="3158490" cy="1868805"/>
          </a:xfrm>
          <a:prstGeom prst="rect">
            <a:avLst/>
          </a:prstGeom>
        </p:spPr>
      </p:pic>
      <p:sp>
        <p:nvSpPr>
          <p:cNvPr id="6" name="文本框 5"/>
          <p:cNvSpPr txBox="1"/>
          <p:nvPr/>
        </p:nvSpPr>
        <p:spPr>
          <a:xfrm>
            <a:off x="3481705" y="1131570"/>
            <a:ext cx="5273675" cy="3692525"/>
          </a:xfrm>
          <a:prstGeom prst="rect">
            <a:avLst/>
          </a:prstGeom>
          <a:noFill/>
        </p:spPr>
        <p:txBody>
          <a:bodyPr wrap="square" rtlCol="0">
            <a:spAutoFit/>
          </a:bodyPr>
          <a:p>
            <a:r>
              <a:rPr lang="zh-CN" altLang="en-US"/>
              <a:t>伪标签对的创建：</a:t>
            </a:r>
            <a:endParaRPr lang="zh-CN" altLang="en-US"/>
          </a:p>
          <a:p>
            <a:r>
              <a:rPr lang="zh-CN" altLang="en-US"/>
              <a:t>为了准备具有完全相同表情但不同嘴型的配对视频进行交叉重建训练，使用预训练的Wav2Lip模型来处理MEAD数据集中的视频。向Wav2Lip提供情感i的同一视频和内容a、b的不同音频，从而得到表情i相同但口型a、b不同的视频vi、a和vi、b。通过这种方式，生成成对数据vi,a, vi,b和vj,b，其中vi,b作为训练运动重构模块时交叉重构vi,a和vj,b的标号。</a:t>
            </a:r>
            <a:endParaRPr lang="zh-CN" altLang="en-US"/>
          </a:p>
          <a:p>
            <a:r>
              <a:rPr lang="zh-CN" altLang="en-US"/>
              <a:t>训练</a:t>
            </a:r>
            <a:r>
              <a:rPr lang="zh-CN" altLang="en-US"/>
              <a:t>时，Motion Disentanglement对图像xi,a和xj,b进行处理，得到解纠缠特征，将解纠缠特征交叉重组后馈入Motion Integration，重构人脸表示(pi,b, ji,b)和(pj,a, jj,a)</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en-US" altLang="zh-CN" b="1">
                <a:sym typeface="+mn-ea"/>
              </a:rPr>
              <a:t>Audio2Mouth</a:t>
            </a:r>
            <a:endParaRPr lang="zh-CN" altLang="en-US" b="1"/>
          </a:p>
          <a:p>
            <a:endParaRPr lang="en-US" altLang="zh-CN"/>
          </a:p>
          <a:p>
            <a:endParaRPr lang="zh-CN" altLang="en-US"/>
          </a:p>
        </p:txBody>
      </p:sp>
      <p:sp>
        <p:nvSpPr>
          <p:cNvPr id="6" name="文本框 5"/>
          <p:cNvSpPr txBox="1"/>
          <p:nvPr/>
        </p:nvSpPr>
        <p:spPr>
          <a:xfrm>
            <a:off x="3481705" y="1131570"/>
            <a:ext cx="5273675" cy="3138170"/>
          </a:xfrm>
          <a:prstGeom prst="rect">
            <a:avLst/>
          </a:prstGeom>
          <a:noFill/>
        </p:spPr>
        <p:txBody>
          <a:bodyPr wrap="square" rtlCol="0">
            <a:spAutoFit/>
          </a:bodyPr>
          <a:p>
            <a:r>
              <a:rPr lang="zh-CN" altLang="en-US"/>
              <a:t>将音频输入映射到潜在的嘴部运动空间，仅以音频和参考图像作为输入，预测</a:t>
            </a:r>
            <a:r>
              <a:rPr lang="en-US" altLang="zh-CN"/>
              <a:t>N</a:t>
            </a:r>
            <a:r>
              <a:rPr lang="zh-CN" altLang="en-US"/>
              <a:t>个</a:t>
            </a:r>
            <a:r>
              <a:rPr lang="zh-CN" altLang="en-US"/>
              <a:t>关键点。</a:t>
            </a:r>
            <a:endParaRPr lang="zh-CN" altLang="en-US"/>
          </a:p>
          <a:p>
            <a:r>
              <a:rPr lang="zh-CN" altLang="en-US"/>
              <a:t>具体来说，利用身份编码器Ei从参考图像Ir中提取身份特征fi，提供身份信息。然后利用EVP中引入预训练的Emotion Disentanglement模块，将输入音频a1:T分离为情感嵌入ee和内容嵌入ec，其中T表示音频特征的长度。将内容嵌入ec和身份特征fi组合并馈送到口腔解码器Dm中。为了通过Audio2Mouth模块预测准确的嘴部运动特征，使用L2</a:t>
            </a:r>
            <a:r>
              <a:rPr lang="zh-CN" altLang="en-US"/>
              <a:t>范数：</a:t>
            </a:r>
            <a:endParaRPr lang="zh-CN" altLang="en-US"/>
          </a:p>
          <a:p>
            <a:endParaRPr lang="zh-CN" altLang="en-US"/>
          </a:p>
          <a:p>
            <a:endParaRPr lang="zh-CN" altLang="en-US"/>
          </a:p>
        </p:txBody>
      </p:sp>
      <p:pic>
        <p:nvPicPr>
          <p:cNvPr id="8" name="图片 7"/>
          <p:cNvPicPr>
            <a:picLocks noChangeAspect="1"/>
          </p:cNvPicPr>
          <p:nvPr/>
        </p:nvPicPr>
        <p:blipFill>
          <a:blip r:embed="rId3"/>
          <a:stretch>
            <a:fillRect/>
          </a:stretch>
        </p:blipFill>
        <p:spPr>
          <a:xfrm>
            <a:off x="137795" y="1419225"/>
            <a:ext cx="3343910" cy="1631315"/>
          </a:xfrm>
          <a:prstGeom prst="rect">
            <a:avLst/>
          </a:prstGeom>
        </p:spPr>
      </p:pic>
      <p:pic>
        <p:nvPicPr>
          <p:cNvPr id="9" name="图片 8"/>
          <p:cNvPicPr>
            <a:picLocks noChangeAspect="1"/>
          </p:cNvPicPr>
          <p:nvPr/>
        </p:nvPicPr>
        <p:blipFill>
          <a:blip r:embed="rId4"/>
          <a:stretch>
            <a:fillRect/>
          </a:stretch>
        </p:blipFill>
        <p:spPr>
          <a:xfrm>
            <a:off x="5292090" y="3796030"/>
            <a:ext cx="1767840" cy="4394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en-US" altLang="zh-CN" b="1"/>
              <a:t>Motion Memory-Net</a:t>
            </a:r>
            <a:endParaRPr lang="en-US" altLang="zh-CN" b="1"/>
          </a:p>
          <a:p>
            <a:endParaRPr lang="zh-CN" altLang="en-US"/>
          </a:p>
          <a:p>
            <a:endParaRPr lang="en-US" altLang="zh-CN"/>
          </a:p>
          <a:p>
            <a:endParaRPr lang="zh-CN" altLang="en-US"/>
          </a:p>
        </p:txBody>
      </p:sp>
      <p:sp>
        <p:nvSpPr>
          <p:cNvPr id="6" name="文本框 5"/>
          <p:cNvSpPr txBox="1"/>
          <p:nvPr/>
        </p:nvSpPr>
        <p:spPr>
          <a:xfrm>
            <a:off x="3481705" y="1131570"/>
            <a:ext cx="5273675" cy="3692525"/>
          </a:xfrm>
          <a:prstGeom prst="rect">
            <a:avLst/>
          </a:prstGeom>
          <a:noFill/>
        </p:spPr>
        <p:txBody>
          <a:bodyPr wrap="square" rtlCol="0">
            <a:spAutoFit/>
          </a:bodyPr>
          <a:p>
            <a:r>
              <a:t>为了保证嘴型和表情的一致性，提出运动记忆网络，在使用表情-嘴特征查询时检索最匹配的表情运动特征。</a:t>
            </a:r>
          </a:p>
          <a:p>
            <a:r>
              <a:t>具体来说，构建了由表情动作记忆Mexp和表情-嘴记忆Mem组成的记忆网络来存储相互对齐的表情动作和表情-嘴特征。其中Mexp = {miexp}Si=1由S个槽组成，第i个槽存储表达式运动特征miexp。在训练过程中，将从训练视频中提取的表情运动特征作为表情运动记忆的指导。首先利用Fe作为查询来计算与每个槽的余弦相似度，然后由softmax函数Φ(·)处理为每个槽的权重αiexp:</a:t>
            </a:r>
          </a:p>
          <a:p/>
          <a:p>
            <a:endParaRPr lang="zh-CN" altLang="en-US"/>
          </a:p>
        </p:txBody>
      </p:sp>
      <p:pic>
        <p:nvPicPr>
          <p:cNvPr id="8" name="图片 7"/>
          <p:cNvPicPr>
            <a:picLocks noChangeAspect="1"/>
          </p:cNvPicPr>
          <p:nvPr/>
        </p:nvPicPr>
        <p:blipFill>
          <a:blip r:embed="rId3"/>
          <a:stretch>
            <a:fillRect/>
          </a:stretch>
        </p:blipFill>
        <p:spPr>
          <a:xfrm>
            <a:off x="137795" y="1419225"/>
            <a:ext cx="3343910" cy="1631315"/>
          </a:xfrm>
          <a:prstGeom prst="rect">
            <a:avLst/>
          </a:prstGeom>
        </p:spPr>
      </p:pic>
      <p:pic>
        <p:nvPicPr>
          <p:cNvPr id="5" name="图片 4"/>
          <p:cNvPicPr>
            <a:picLocks noChangeAspect="1"/>
          </p:cNvPicPr>
          <p:nvPr/>
        </p:nvPicPr>
        <p:blipFill>
          <a:blip r:embed="rId4"/>
          <a:stretch>
            <a:fillRect/>
          </a:stretch>
        </p:blipFill>
        <p:spPr>
          <a:xfrm>
            <a:off x="5003800" y="4321810"/>
            <a:ext cx="1600200" cy="506095"/>
          </a:xfrm>
          <a:prstGeom prst="rect">
            <a:avLst/>
          </a:prstGeom>
        </p:spPr>
      </p:pic>
      <p:pic>
        <p:nvPicPr>
          <p:cNvPr id="10" name="图片 9"/>
          <p:cNvPicPr>
            <a:picLocks noChangeAspect="1"/>
          </p:cNvPicPr>
          <p:nvPr/>
        </p:nvPicPr>
        <p:blipFill>
          <a:blip r:embed="rId5"/>
          <a:stretch>
            <a:fillRect/>
          </a:stretch>
        </p:blipFill>
        <p:spPr>
          <a:xfrm>
            <a:off x="6988175" y="4360545"/>
            <a:ext cx="1050925" cy="421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EMMN</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en-US" altLang="zh-CN" b="1"/>
              <a:t>R</a:t>
            </a:r>
            <a:r>
              <a:rPr lang="en-US" altLang="zh-CN" b="1"/>
              <a:t>endering</a:t>
            </a:r>
            <a:endParaRPr lang="en-US" altLang="zh-CN" b="1"/>
          </a:p>
          <a:p>
            <a:endParaRPr lang="zh-CN" altLang="en-US"/>
          </a:p>
          <a:p>
            <a:endParaRPr lang="en-US" altLang="zh-CN"/>
          </a:p>
          <a:p>
            <a:endParaRPr lang="zh-CN" altLang="en-US"/>
          </a:p>
        </p:txBody>
      </p:sp>
      <p:sp>
        <p:nvSpPr>
          <p:cNvPr id="6" name="文本框 5"/>
          <p:cNvSpPr txBox="1"/>
          <p:nvPr/>
        </p:nvSpPr>
        <p:spPr>
          <a:xfrm>
            <a:off x="3481705" y="1131570"/>
            <a:ext cx="5273675" cy="2584450"/>
          </a:xfrm>
          <a:prstGeom prst="rect">
            <a:avLst/>
          </a:prstGeom>
          <a:noFill/>
        </p:spPr>
        <p:txBody>
          <a:bodyPr wrap="square" rtlCol="0">
            <a:spAutoFit/>
          </a:bodyPr>
          <a:p>
            <a:r>
              <a:t>将两个检索到的特征</a:t>
            </a:r>
            <a:r>
              <a:rPr lang="en-US"/>
              <a:t>fe~</a:t>
            </a:r>
            <a:r>
              <a:rPr lang="zh-CN" altLang="en-US"/>
              <a:t>、</a:t>
            </a:r>
            <a:r>
              <a:rPr lang="en-US" altLang="zh-CN"/>
              <a:t>fe;em~</a:t>
            </a:r>
            <a:r>
              <a:t>和参考中性图像的关键点(pneu, jneu)结合起来，并将它们输入到</a:t>
            </a:r>
            <a:r>
              <a:rPr lang="en-US"/>
              <a:t>Motion Integration</a:t>
            </a:r>
            <a:r>
              <a:t>中，以预测时间步长为t的整个情绪面部运动表示(p (t)， j(t))</a:t>
            </a:r>
            <a:r>
              <a:rPr lang="zh-CN"/>
              <a:t>。在(p (t)， j(t))上应用一元滤波器作为后处理步骤，然后采用Flow Estimator和Image Generation来估计(pneu, jneu)和(p (t)， j(t))之间的相对密集运动，然后渲染合成图像y(t)。</a:t>
            </a:r>
            <a:endParaRPr lang="zh-CN"/>
          </a:p>
          <a:p>
            <a:endParaRPr lang="zh-CN" altLang="en-US"/>
          </a:p>
        </p:txBody>
      </p:sp>
      <p:pic>
        <p:nvPicPr>
          <p:cNvPr id="9" name="图片 8"/>
          <p:cNvPicPr>
            <a:picLocks noChangeAspect="1"/>
          </p:cNvPicPr>
          <p:nvPr/>
        </p:nvPicPr>
        <p:blipFill>
          <a:blip r:embed="rId3"/>
          <a:stretch>
            <a:fillRect/>
          </a:stretch>
        </p:blipFill>
        <p:spPr>
          <a:xfrm>
            <a:off x="161925" y="1347470"/>
            <a:ext cx="3319780" cy="1701165"/>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3252</Words>
  <Application>WPS 演示</Application>
  <PresentationFormat>全屏显示(16:9)</PresentationFormat>
  <Paragraphs>225</Paragraphs>
  <Slides>26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368</cp:revision>
  <dcterms:created xsi:type="dcterms:W3CDTF">2019-03-04T02:28:00Z</dcterms:created>
  <dcterms:modified xsi:type="dcterms:W3CDTF">2024-09-19T07:22:46Z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472652ABCA8243399631952E9ED76C51_13</vt:lpwstr>
  </property>
</Properties>
</file>