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6.svg" ContentType="image/svg+xml"/>
  <Override PartName="/ppt/media/image2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handoutMasterIdLst>
    <p:handoutMasterId r:id="rId22"/>
  </p:handoutMasterIdLst>
  <p:sldIdLst>
    <p:sldId id="715" r:id="rId5"/>
    <p:sldId id="716" r:id="rId7"/>
    <p:sldId id="718" r:id="rId8"/>
    <p:sldId id="791" r:id="rId9"/>
    <p:sldId id="725" r:id="rId10"/>
    <p:sldId id="727" r:id="rId11"/>
    <p:sldId id="728" r:id="rId12"/>
    <p:sldId id="256" r:id="rId13"/>
    <p:sldId id="290" r:id="rId14"/>
    <p:sldId id="469" r:id="rId15"/>
    <p:sldId id="824" r:id="rId16"/>
    <p:sldId id="907" r:id="rId17"/>
    <p:sldId id="908" r:id="rId18"/>
    <p:sldId id="573" r:id="rId19"/>
    <p:sldId id="267" r:id="rId20"/>
    <p:sldId id="276" r:id="rId21"/>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18"/>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43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351.xml"/><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9.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tags" Target="../tags/tag403.xml"/><Relationship Id="rId3" Type="http://schemas.openxmlformats.org/officeDocument/2006/relationships/tags" Target="../tags/tag402.xml"/><Relationship Id="rId2" Type="http://schemas.openxmlformats.org/officeDocument/2006/relationships/image" Target="../media/image19.png"/><Relationship Id="rId1" Type="http://schemas.openxmlformats.org/officeDocument/2006/relationships/tags" Target="../tags/tag401.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9.xml"/><Relationship Id="rId7" Type="http://schemas.openxmlformats.org/officeDocument/2006/relationships/tags" Target="../tags/tag409.xml"/><Relationship Id="rId6" Type="http://schemas.openxmlformats.org/officeDocument/2006/relationships/tags" Target="../tags/tag408.xml"/><Relationship Id="rId5" Type="http://schemas.openxmlformats.org/officeDocument/2006/relationships/tags" Target="../tags/tag407.xml"/><Relationship Id="rId4" Type="http://schemas.openxmlformats.org/officeDocument/2006/relationships/image" Target="../media/image19.png"/><Relationship Id="rId3" Type="http://schemas.openxmlformats.org/officeDocument/2006/relationships/tags" Target="../tags/tag406.xml"/><Relationship Id="rId2" Type="http://schemas.openxmlformats.org/officeDocument/2006/relationships/image" Target="../media/image30.jpeg"/><Relationship Id="rId1" Type="http://schemas.openxmlformats.org/officeDocument/2006/relationships/image" Target="../media/image29.jpe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414.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image" Target="../media/image19.png"/><Relationship Id="rId1" Type="http://schemas.openxmlformats.org/officeDocument/2006/relationships/tags" Target="../tags/tag410.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image" Target="../media/image19.png"/><Relationship Id="rId1" Type="http://schemas.openxmlformats.org/officeDocument/2006/relationships/tags" Target="../tags/tag415.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422.xml"/><Relationship Id="rId5" Type="http://schemas.openxmlformats.org/officeDocument/2006/relationships/image" Target="../media/image31.jpeg"/><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image" Target="../media/image19.png"/><Relationship Id="rId1" Type="http://schemas.openxmlformats.org/officeDocument/2006/relationships/tags" Target="../tags/tag419.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7.xml"/><Relationship Id="rId5" Type="http://schemas.openxmlformats.org/officeDocument/2006/relationships/tags" Target="../tags/tag426.xml"/><Relationship Id="rId4" Type="http://schemas.openxmlformats.org/officeDocument/2006/relationships/tags" Target="../tags/tag425.xml"/><Relationship Id="rId3" Type="http://schemas.openxmlformats.org/officeDocument/2006/relationships/tags" Target="../tags/tag424.xml"/><Relationship Id="rId2" Type="http://schemas.openxmlformats.org/officeDocument/2006/relationships/image" Target="../media/image19.png"/><Relationship Id="rId1" Type="http://schemas.openxmlformats.org/officeDocument/2006/relationships/tags" Target="../tags/tag423.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0.xml"/><Relationship Id="rId3" Type="http://schemas.openxmlformats.org/officeDocument/2006/relationships/tags" Target="../tags/tag430.xml"/><Relationship Id="rId2" Type="http://schemas.openxmlformats.org/officeDocument/2006/relationships/tags" Target="../tags/tag429.xml"/><Relationship Id="rId1" Type="http://schemas.openxmlformats.org/officeDocument/2006/relationships/tags" Target="../tags/tag428.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9.xml"/><Relationship Id="rId7" Type="http://schemas.openxmlformats.org/officeDocument/2006/relationships/tags" Target="../tags/tag368.xml"/><Relationship Id="rId6" Type="http://schemas.openxmlformats.org/officeDocument/2006/relationships/image" Target="../media/image21.jpeg"/><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image" Target="../media/image19.png"/><Relationship Id="rId2" Type="http://schemas.openxmlformats.org/officeDocument/2006/relationships/tags" Target="../tags/tag369.xml"/><Relationship Id="rId1" Type="http://schemas.openxmlformats.org/officeDocument/2006/relationships/image" Target="../media/image22.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tags" Target="../tags/tag374.xml"/><Relationship Id="rId2" Type="http://schemas.openxmlformats.org/officeDocument/2006/relationships/image" Target="../media/image19.png"/><Relationship Id="rId1" Type="http://schemas.openxmlformats.org/officeDocument/2006/relationships/tags" Target="../tags/tag37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0.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image" Target="../media/image19.png"/><Relationship Id="rId1" Type="http://schemas.openxmlformats.org/officeDocument/2006/relationships/tags" Target="../tags/tag37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84.xml"/><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image" Target="../media/image19.png"/><Relationship Id="rId1" Type="http://schemas.openxmlformats.org/officeDocument/2006/relationships/tags" Target="../tags/tag381.xml"/></Relationships>
</file>

<file path=ppt/slides/_rels/slide8.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28.svg"/><Relationship Id="rId7" Type="http://schemas.openxmlformats.org/officeDocument/2006/relationships/image" Target="../media/image27.png"/><Relationship Id="rId6" Type="http://schemas.openxmlformats.org/officeDocument/2006/relationships/tags" Target="../tags/tag388.xml"/><Relationship Id="rId5" Type="http://schemas.openxmlformats.org/officeDocument/2006/relationships/image" Target="../media/image26.svg"/><Relationship Id="rId4" Type="http://schemas.openxmlformats.org/officeDocument/2006/relationships/image" Target="../media/image25.png"/><Relationship Id="rId3" Type="http://schemas.openxmlformats.org/officeDocument/2006/relationships/tags" Target="../tags/tag387.xml"/><Relationship Id="rId2" Type="http://schemas.openxmlformats.org/officeDocument/2006/relationships/tags" Target="../tags/tag386.xml"/><Relationship Id="rId13" Type="http://schemas.openxmlformats.org/officeDocument/2006/relationships/slideLayout" Target="../slideLayouts/slideLayout1.xml"/><Relationship Id="rId12" Type="http://schemas.openxmlformats.org/officeDocument/2006/relationships/tags" Target="../tags/tag391.xml"/><Relationship Id="rId11" Type="http://schemas.openxmlformats.org/officeDocument/2006/relationships/tags" Target="../tags/tag390.xml"/><Relationship Id="rId10" Type="http://schemas.openxmlformats.org/officeDocument/2006/relationships/tags" Target="../tags/tag389.xml"/><Relationship Id="rId1" Type="http://schemas.openxmlformats.org/officeDocument/2006/relationships/tags" Target="../tags/tag385.xml"/></Relationships>
</file>

<file path=ppt/slides/_rels/slide9.xml.rels><?xml version="1.0" encoding="UTF-8" standalone="yes"?>
<Relationships xmlns="http://schemas.openxmlformats.org/package/2006/relationships"><Relationship Id="rId9" Type="http://schemas.openxmlformats.org/officeDocument/2006/relationships/tags" Target="../tags/tag399.xml"/><Relationship Id="rId8" Type="http://schemas.openxmlformats.org/officeDocument/2006/relationships/tags" Target="../tags/tag398.xml"/><Relationship Id="rId7" Type="http://schemas.openxmlformats.org/officeDocument/2006/relationships/tags" Target="../tags/tag397.xml"/><Relationship Id="rId6" Type="http://schemas.openxmlformats.org/officeDocument/2006/relationships/tags" Target="../tags/tag396.xml"/><Relationship Id="rId5" Type="http://schemas.openxmlformats.org/officeDocument/2006/relationships/tags" Target="../tags/tag395.xml"/><Relationship Id="rId4" Type="http://schemas.openxmlformats.org/officeDocument/2006/relationships/image" Target="../media/image20.png"/><Relationship Id="rId3" Type="http://schemas.openxmlformats.org/officeDocument/2006/relationships/tags" Target="../tags/tag394.xml"/><Relationship Id="rId2" Type="http://schemas.openxmlformats.org/officeDocument/2006/relationships/tags" Target="../tags/tag393.xml"/><Relationship Id="rId12" Type="http://schemas.openxmlformats.org/officeDocument/2006/relationships/notesSlide" Target="../notesSlides/notesSlide5.xml"/><Relationship Id="rId11" Type="http://schemas.openxmlformats.org/officeDocument/2006/relationships/slideLayout" Target="../slideLayouts/slideLayout17.xml"/><Relationship Id="rId10" Type="http://schemas.openxmlformats.org/officeDocument/2006/relationships/tags" Target="../tags/tag400.xml"/><Relationship Id="rId1" Type="http://schemas.openxmlformats.org/officeDocument/2006/relationships/tags" Target="../tags/tag3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sz="3600" dirty="0">
                <a:latin typeface="等线" panose="02010600030101010101" charset="-122"/>
                <a:ea typeface="等线" panose="02010600030101010101" charset="-122"/>
                <a:sym typeface="+mn-ea"/>
              </a:rPr>
              <a:t>VoiceLDM: Text-to-Speech with Environmental Context</a:t>
            </a:r>
            <a:endParaRPr sz="3600" dirty="0">
              <a:latin typeface="等线" panose="02010600030101010101" charset="-122"/>
              <a:ea typeface="等线" panose="02010600030101010101" charset="-122"/>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a:bodyPr>
          <a:lstStyle/>
          <a:p>
            <a:r>
              <a:rPr>
                <a:sym typeface="+mn-ea"/>
              </a:rPr>
              <a:t>VOICELDM：具有环境背景的文本转语音</a:t>
            </a:r>
            <a:endParaRPr>
              <a:sym typeface="+mn-ea"/>
            </a:endParaRP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7</a:t>
            </a:r>
            <a:r>
              <a:rPr lang="zh-CN" altLang="en-US"/>
              <a:t>月</a:t>
            </a:r>
            <a:r>
              <a:rPr lang="en-US" altLang="zh-CN"/>
              <a:t>25</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0" y="6140450"/>
            <a:ext cx="12192000" cy="58356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Lee Y, Yeon I, Nam J, et al. VoiceLDM: Text-to-Speech with Environmental Context[C]//ICASSP 2024-2024 IEEE International Conference on Acoustics, Speech and Signal Processing (ICASSP). IEEE, 2024: 12566-12571.</a:t>
            </a:r>
            <a:endParaRPr lang="en-US" altLang="zh-CN" sz="1600" dirty="0">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3830955"/>
          </a:xfrm>
          <a:prstGeom prst="rect">
            <a:avLst/>
          </a:prstGeom>
          <a:noFill/>
        </p:spPr>
        <p:txBody>
          <a:bodyPr wrap="square" rtlCol="0">
            <a:spAutoFit/>
          </a:bodyPr>
          <a:lstStyle/>
          <a:p>
            <a:pPr marL="0" lvl="1" indent="457200" fontAlgn="auto">
              <a:lnSpc>
                <a:spcPct val="150000"/>
              </a:lnSpc>
              <a:buFont typeface="Wingdings" panose="05000000000000000000" charset="0"/>
              <a:buNone/>
            </a:pPr>
            <a:r>
              <a:rPr lang="zh-CN" altLang="en-US" dirty="0">
                <a:solidFill>
                  <a:schemeClr val="tx1"/>
                </a:solidFill>
              </a:rPr>
              <a:t>传统的TTS系统通常采用两阶段系统，这种系统通过分离的模型分别生成声学特征和原始波形。典型的做法是先使用FastSpeech2将输入文本转换为梅尔频谱图，然后再通过HiFi-GAN将梅尔频谱图转换为原始音频波形。这些模型在各自的任务上表现出色，但由于它们需要分别训练，并在推理阶段结合使用，导致整个训练流程变得复杂，还可能出现声学特征在训练和推理阶段不匹配的问题，从而影响合成语音的质量。</a:t>
            </a:r>
            <a:endParaRPr lang="zh-CN" altLang="en-US" dirty="0">
              <a:solidFill>
                <a:schemeClr val="tx1"/>
              </a:solidFill>
            </a:endParaRPr>
          </a:p>
          <a:p>
            <a:pPr marL="0" lvl="1" indent="457200" fontAlgn="auto">
              <a:lnSpc>
                <a:spcPct val="150000"/>
              </a:lnSpc>
              <a:buFont typeface="Wingdings" panose="05000000000000000000" charset="0"/>
              <a:buNone/>
            </a:pPr>
            <a:r>
              <a:rPr lang="zh-CN" altLang="en-US" dirty="0">
                <a:solidFill>
                  <a:schemeClr val="tx1"/>
                </a:solidFill>
              </a:rPr>
              <a:t>近年来，端到端的TTS模型（E2E-TTS）逐渐成为研究热点。与传统的两阶段系统不同，E2E-TTS模型直接从输入文本生成语音波形，中间不再转换为显式的声学特征，如梅尔频谱图。这不仅简化了训练流程，还解决了声学特征不匹配的问题。已有的研究表明，E2E-TTS模型在语音合成质量上可以与两阶段系统媲美，同时也具备更高的训练和推理效率。</a:t>
            </a:r>
            <a:endParaRPr lang="zh-CN" altLang="en-US" dirty="0">
              <a:solidFill>
                <a:schemeClr val="tx1"/>
              </a:solidFill>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2.F2"/>
          <p:cNvPicPr>
            <a:picLocks noChangeAspect="1"/>
          </p:cNvPicPr>
          <p:nvPr/>
        </p:nvPicPr>
        <p:blipFill>
          <a:blip r:embed="rId1"/>
          <a:stretch>
            <a:fillRect/>
          </a:stretch>
        </p:blipFill>
        <p:spPr>
          <a:xfrm>
            <a:off x="7210425" y="1471295"/>
            <a:ext cx="3119120" cy="4512310"/>
          </a:xfrm>
          <a:prstGeom prst="rect">
            <a:avLst/>
          </a:prstGeom>
        </p:spPr>
      </p:pic>
      <p:pic>
        <p:nvPicPr>
          <p:cNvPr id="2" name="图片 1" descr="2.F1"/>
          <p:cNvPicPr>
            <a:picLocks noChangeAspect="1"/>
          </p:cNvPicPr>
          <p:nvPr/>
        </p:nvPicPr>
        <p:blipFill>
          <a:blip r:embed="rId2"/>
          <a:stretch>
            <a:fillRect/>
          </a:stretch>
        </p:blipFill>
        <p:spPr>
          <a:xfrm>
            <a:off x="1551940" y="1240790"/>
            <a:ext cx="4912360" cy="4973955"/>
          </a:xfrm>
          <a:prstGeom prst="rect">
            <a:avLst/>
          </a:prstGeom>
        </p:spPr>
      </p:pic>
      <p:pic>
        <p:nvPicPr>
          <p:cNvPr id="5" name="图片 4"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587375" y="1503680"/>
            <a:ext cx="10703560" cy="2999740"/>
          </a:xfrm>
          <a:prstGeom prst="rect">
            <a:avLst/>
          </a:prstGeom>
          <a:noFill/>
        </p:spPr>
        <p:txBody>
          <a:bodyPr wrap="square" rtlCol="0">
            <a:spAutoFit/>
          </a:bodyPr>
          <a:p>
            <a:pPr marL="285750" lvl="1" indent="-285750" fontAlgn="auto">
              <a:lnSpc>
                <a:spcPct val="150000"/>
              </a:lnSpc>
              <a:buFont typeface="Wingdings" panose="05000000000000000000" charset="0"/>
              <a:buChar char="Ø"/>
            </a:pPr>
            <a:r>
              <a:rPr lang="en-US" altLang="zh-CN" dirty="0">
                <a:solidFill>
                  <a:schemeClr val="tx1"/>
                </a:solidFill>
              </a:rPr>
              <a:t>FastSpeech2：采用FastSpeech2作为声学特征生成器。它是一种非自回归模型，通过持续时间预测器显著提高了合成语音的鲁棒性。与FastSpeech相比，通过引入音高和能量信息，进一步提高了语音质量。</a:t>
            </a:r>
            <a:endParaRPr lang="en-US" altLang="zh-CN" dirty="0">
              <a:solidFill>
                <a:schemeClr val="tx1"/>
              </a:solidFill>
            </a:endParaRPr>
          </a:p>
          <a:p>
            <a:pPr marL="285750" lvl="1" indent="-285750" fontAlgn="auto">
              <a:lnSpc>
                <a:spcPct val="150000"/>
              </a:lnSpc>
              <a:buFont typeface="Wingdings" panose="05000000000000000000" charset="0"/>
              <a:buChar char="Ø"/>
            </a:pPr>
            <a:r>
              <a:rPr lang="en-US" altLang="zh-CN" dirty="0">
                <a:solidFill>
                  <a:schemeClr val="tx1"/>
                </a:solidFill>
              </a:rPr>
              <a:t>HiFi-GAN：采用HiFi-GAN作为神经声码器，用于从解码器的输出合成原始波形。HiFi-GAN通过对抗性反馈和辅助损失（特征匹配损失和梅尔频谱损失）训练，提高了语音质量和训练稳定性。</a:t>
            </a:r>
            <a:endParaRPr lang="en-US" altLang="zh-CN" dirty="0">
              <a:solidFill>
                <a:schemeClr val="tx1"/>
              </a:solidFill>
            </a:endParaRPr>
          </a:p>
          <a:p>
            <a:pPr marL="285750" lvl="1" indent="-285750" fontAlgn="auto">
              <a:lnSpc>
                <a:spcPct val="150000"/>
              </a:lnSpc>
              <a:buFont typeface="Wingdings" panose="05000000000000000000" charset="0"/>
              <a:buChar char="Ø"/>
            </a:pPr>
            <a:r>
              <a:rPr lang="en-US" altLang="zh-CN" dirty="0">
                <a:solidFill>
                  <a:schemeClr val="tx1"/>
                </a:solidFill>
              </a:rPr>
              <a:t>对齐学习框架：在联合训练框架中引入了对齐学习模块，用于动态获取标记持续时间。该模块使用软对齐分布来计算对齐学习目标，消除了对外部对齐工具的依赖。</a:t>
            </a:r>
            <a:endParaRPr lang="en-US" altLang="zh-CN" dirty="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425577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altLang="zh-CN" sz="2000" dirty="0"/>
              <a:t>使用了LJSpeech语料库进行实验，这是一个由英语单一女性说话者构成的数据集。该数据集包含了24小时的语音，录制采样率为22.05kHz，位深为16位。按照工具包中egs2/ljspeech/tts1的配置，使用了12,600条语句用于训练，250条用于验证，250条用于评估。梅尔频谱图被用作辅助损失和对齐模块的输入，该频谱图的计算参数为80维度，1024点FFT大小，以及256点跳步大小。</a:t>
            </a:r>
            <a:endParaRPr lang="en-US" altLang="zh-CN"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2.T1"/>
          <p:cNvPicPr>
            <a:picLocks noChangeAspect="1"/>
          </p:cNvPicPr>
          <p:nvPr/>
        </p:nvPicPr>
        <p:blipFill>
          <a:blip r:embed="rId5"/>
          <a:stretch>
            <a:fillRect/>
          </a:stretch>
        </p:blipFill>
        <p:spPr>
          <a:xfrm>
            <a:off x="1533525" y="1933575"/>
            <a:ext cx="8286750" cy="385762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2399665"/>
          </a:xfrm>
          <a:prstGeom prst="rect">
            <a:avLst/>
          </a:prstGeom>
          <a:noFill/>
        </p:spPr>
        <p:txBody>
          <a:bodyPr wrap="square" rtlCol="0">
            <a:spAutoFit/>
          </a:bodyPr>
          <a:p>
            <a:pPr marL="342900" indent="-342900" fontAlgn="auto">
              <a:lnSpc>
                <a:spcPct val="150000"/>
              </a:lnSpc>
              <a:buFont typeface="Wingdings" panose="05000000000000000000" charset="0"/>
              <a:buChar char="Ø"/>
            </a:pPr>
            <a:r>
              <a:rPr lang="en-US" sz="2000" dirty="0">
                <a:sym typeface="+mn-ea"/>
              </a:rPr>
              <a:t>JETS一种端到端文本到语音（E2E-TTS）模型，联合训练FastSpeech2和HiFi-GAN，并引入对齐学习模块，旨在简化训练流程并提高语音合成质量。</a:t>
            </a:r>
            <a:endParaRPr lang="en-US" sz="2000" dirty="0">
              <a:sym typeface="+mn-ea"/>
            </a:endParaRPr>
          </a:p>
          <a:p>
            <a:pPr marL="342900" indent="-342900" fontAlgn="auto">
              <a:lnSpc>
                <a:spcPct val="150000"/>
              </a:lnSpc>
              <a:buFont typeface="Wingdings" panose="05000000000000000000" charset="0"/>
              <a:buChar char="Ø"/>
            </a:pPr>
            <a:r>
              <a:rPr lang="en-US" sz="2000" dirty="0">
                <a:sym typeface="+mn-ea"/>
              </a:rPr>
              <a:t>该模型在训练过程中不需要外部语音-文本对齐工具，也不需要微调，避免了传统两阶段系统的声学特征不匹配问题，从而提高了合成语音的质量和训练效率。</a:t>
            </a:r>
            <a:endParaRPr lang="en-US" sz="2000" dirty="0">
              <a:sym typeface="+mn-ea"/>
            </a:endParaRPr>
          </a:p>
          <a:p>
            <a:pPr indent="0" fontAlgn="auto">
              <a:lnSpc>
                <a:spcPct val="150000"/>
              </a:lnSpc>
              <a:buFont typeface="Wingdings" panose="05000000000000000000" charset="0"/>
              <a:buNone/>
            </a:pPr>
            <a:endParaRPr lang="en-US" sz="2000" dirty="0">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5260"/>
            <a:ext cx="10838180" cy="1870710"/>
          </a:xfrm>
          <a:prstGeom prst="rect">
            <a:avLst/>
          </a:prstGeom>
          <a:noFill/>
        </p:spPr>
        <p:txBody>
          <a:bodyPr wrap="square" rtlCol="0" anchor="t" anchorCtr="0">
            <a:noAutofit/>
          </a:bodyPr>
          <a:lstStyle/>
          <a:p>
            <a:pPr marL="0" lvl="5" indent="457200" fontAlgn="auto">
              <a:lnSpc>
                <a:spcPct val="150000"/>
              </a:lnSpc>
              <a:buFont typeface="Wingdings" panose="05000000000000000000" charset="0"/>
              <a:buNone/>
            </a:pPr>
            <a:r>
              <a:rPr lang="en-US" sz="2000" dirty="0">
                <a:solidFill>
                  <a:schemeClr val="tx1"/>
                </a:solidFill>
              </a:rPr>
              <a:t>近年来，文本到音频（TTA）生成在保真度和多样性方面显示出了令人印象深刻的性能。然而，这些模型在生成语音时常常产生无法理解的声音，而不是连贯的语言输出。为了克服这个问题，VoiceLDM结合了TTS模型的语言理解能力和TTA模型的多样音频生成能力。</a:t>
            </a:r>
            <a:endParaRPr lang="en-US" sz="2000" dirty="0">
              <a:solidFill>
                <a:schemeClr val="tx1"/>
              </a:solidFill>
            </a:endParaRPr>
          </a:p>
        </p:txBody>
      </p:sp>
      <p:pic>
        <p:nvPicPr>
          <p:cNvPr id="2" name="图片 1" descr="F1"/>
          <p:cNvPicPr>
            <a:picLocks noChangeAspect="1"/>
          </p:cNvPicPr>
          <p:nvPr/>
        </p:nvPicPr>
        <p:blipFill>
          <a:blip r:embed="rId6"/>
          <a:stretch>
            <a:fillRect/>
          </a:stretch>
        </p:blipFill>
        <p:spPr>
          <a:xfrm>
            <a:off x="2049145" y="3315970"/>
            <a:ext cx="7377430" cy="258381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F2"/>
          <p:cNvPicPr>
            <a:picLocks noChangeAspect="1"/>
          </p:cNvPicPr>
          <p:nvPr/>
        </p:nvPicPr>
        <p:blipFill>
          <a:blip r:embed="rId1"/>
          <a:stretch>
            <a:fillRect/>
          </a:stretch>
        </p:blipFill>
        <p:spPr>
          <a:xfrm>
            <a:off x="663575" y="1403350"/>
            <a:ext cx="9906000" cy="441960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425577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altLang="zh-CN" sz="2000" dirty="0"/>
              <a:t>使用了以下公开可用的真实世界音频数据集进行训练：AudioSet、CommonVoice 13.0 语料库的英语子集、VoxCeleb1 和 DEMAND。为了准备训练数据集，将这些真实世界音频数据集中的每段音频划分为英语语音段或非语音段。将来自 CommonVoice 和 VoxCeleb 的所有音频都归类为语音段，将来自 DEMAND 的所有音频归类为非语音段。</a:t>
            </a:r>
            <a:endParaRPr lang="en-US" altLang="zh-CN"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T2"/>
          <p:cNvPicPr>
            <a:picLocks noChangeAspect="1"/>
          </p:cNvPicPr>
          <p:nvPr/>
        </p:nvPicPr>
        <p:blipFill>
          <a:blip r:embed="rId5"/>
          <a:stretch>
            <a:fillRect/>
          </a:stretch>
        </p:blipFill>
        <p:spPr>
          <a:xfrm>
            <a:off x="377825" y="2183130"/>
            <a:ext cx="5532120" cy="2491740"/>
          </a:xfrm>
          <a:prstGeom prst="rect">
            <a:avLst/>
          </a:prstGeom>
        </p:spPr>
      </p:pic>
      <p:pic>
        <p:nvPicPr>
          <p:cNvPr id="6" name="图片 5" descr="T3"/>
          <p:cNvPicPr>
            <a:picLocks noChangeAspect="1"/>
          </p:cNvPicPr>
          <p:nvPr/>
        </p:nvPicPr>
        <p:blipFill>
          <a:blip r:embed="rId6"/>
          <a:stretch>
            <a:fillRect/>
          </a:stretch>
        </p:blipFill>
        <p:spPr>
          <a:xfrm>
            <a:off x="6096000" y="2221230"/>
            <a:ext cx="5608320" cy="245364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3510280"/>
          </a:xfrm>
          <a:prstGeom prst="rect">
            <a:avLst/>
          </a:prstGeom>
          <a:noFill/>
        </p:spPr>
        <p:txBody>
          <a:bodyPr wrap="square" rtlCol="0">
            <a:noAutofit/>
          </a:bodyPr>
          <a:lstStyle/>
          <a:p>
            <a:pPr indent="457200" fontAlgn="auto">
              <a:lnSpc>
                <a:spcPct val="200000"/>
              </a:lnSpc>
              <a:buFont typeface="Wingdings" panose="05000000000000000000" charset="0"/>
              <a:buNone/>
            </a:pPr>
            <a:r>
              <a:rPr lang="zh-CN" altLang="en-US" sz="2000" dirty="0"/>
              <a:t>VoiceLDM引入了在TTS生成中控制环境上下文的独特功能。通过大量真实音频数据进行训练，并利用双重无分类器引导提高模型的可控性，VoiceLDM实现了TTS和TTA模型的功能，成为这两个领域的通用扩展。</a:t>
            </a:r>
            <a:br>
              <a:rPr lang="zh-CN" altLang="en-US" sz="2000" dirty="0"/>
            </a:br>
            <a:r>
              <a:rPr lang="en-US" altLang="zh-CN" sz="2000" dirty="0"/>
              <a:t>       </a:t>
            </a:r>
            <a:r>
              <a:rPr lang="zh-CN" altLang="en-US" sz="2000" dirty="0"/>
              <a:t>有开源</a:t>
            </a:r>
            <a:r>
              <a:rPr lang="zh-CN" altLang="en-US" sz="2000" dirty="0"/>
              <a:t>代码，https://github.com/glory20h/VoiceLDM</a:t>
            </a:r>
            <a:endParaRPr lang="zh-CN" altLang="en-US" sz="2000" dirty="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600" dirty="0">
                <a:solidFill>
                  <a:schemeClr val="tx1"/>
                </a:solidFill>
                <a:effectLst>
                  <a:outerShdw blurRad="38100" dist="19050" dir="2700000" algn="tl" rotWithShape="0">
                    <a:schemeClr val="dk1">
                      <a:alpha val="40000"/>
                    </a:schemeClr>
                  </a:outerShdw>
                </a:effectLst>
                <a:sym typeface="+mn-ea"/>
              </a:rPr>
              <a:t>JETS: Jointly Training FastSpeech2 and HiFi-GAN for End to End Text to Speech</a:t>
            </a:r>
            <a:endParaRPr lang="en-US" altLang="zh-CN" sz="36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JETS：联合FastSpeech 2和HiFi-GAN进行端到端文本到语音转换</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7</a:t>
            </a:r>
            <a:r>
              <a:rPr lang="zh-CN" altLang="en-US"/>
              <a:t>月</a:t>
            </a:r>
            <a:r>
              <a:rPr lang="en-US" altLang="zh-CN"/>
              <a:t>25</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Lim, D., Jung, S., Kim, E. (2022) JETS: Jointly Training FastSpeech2 and HiFi-GAN for End to End Text to Speech. Proc. Interspeech 2022, 21-25, doi: 10.21437/Interspeech.2022-10294</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wm#"/>
  <p:tag name="KSO_WM_TEMPLATE_CATEGORY" val="custom"/>
  <p:tag name="KSO_WM_TEMPLATE_INDEX" val="20204613"/>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wm#"/>
  <p:tag name="KSO_WM_TEMPLATE_CATEGORY" val="custom"/>
  <p:tag name="KSO_WM_TEMPLATE_INDEX" val="20204613"/>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wm#"/>
  <p:tag name="KSO_WM_TEMPLATE_CATEGORY" val="custom"/>
  <p:tag name="KSO_WM_TEMPLATE_INDEX" val="20204613"/>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wm#"/>
  <p:tag name="KSO_WM_TEMPLATE_CATEGORY" val="custom"/>
  <p:tag name="KSO_WM_TEMPLATE_INDEX" val="20204613"/>
</p:tagLst>
</file>

<file path=ppt/tags/tag38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8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93.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9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9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9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wm#"/>
  <p:tag name="KSO_WM_TEMPLATE_CATEGORY" val="custom"/>
  <p:tag name="KSO_WM_TEMPLATE_INDEX" val="20204613"/>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wm#"/>
  <p:tag name="KSO_WM_TEMPLATE_CATEGORY" val="custom"/>
  <p:tag name="KSO_WM_TEMPLATE_INDEX" val="2020461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wm#"/>
  <p:tag name="KSO_WM_TEMPLATE_CATEGORY" val="custom"/>
  <p:tag name="KSO_WM_TEMPLATE_INDEX" val="20204613"/>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wm#"/>
  <p:tag name="KSO_WM_TEMPLATE_CATEGORY" val="custom"/>
  <p:tag name="KSO_WM_TEMPLATE_INDEX" val="20204613"/>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wm#"/>
  <p:tag name="KSO_WM_TEMPLATE_CATEGORY" val="custom"/>
  <p:tag name="KSO_WM_TEMPLATE_INDEX" val="20204613"/>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wm#"/>
  <p:tag name="KSO_WM_TEMPLATE_CATEGORY" val="custom"/>
  <p:tag name="KSO_WM_TEMPLATE_INDEX" val="20204613"/>
</p:tagLst>
</file>

<file path=ppt/tags/tag428.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31.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2224</Words>
  <Application>WPS 演示</Application>
  <PresentationFormat>宽屏</PresentationFormat>
  <Paragraphs>85</Paragraphs>
  <Slides>16</Slides>
  <Notes>8</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16</vt:i4>
      </vt:variant>
    </vt:vector>
  </HeadingPairs>
  <TitlesOfParts>
    <vt:vector size="29" baseType="lpstr">
      <vt:lpstr>Arial</vt:lpstr>
      <vt:lpstr>宋体</vt:lpstr>
      <vt:lpstr>Wingdings</vt:lpstr>
      <vt:lpstr>Wingdings</vt:lpstr>
      <vt:lpstr>微软雅黑</vt:lpstr>
      <vt:lpstr>汉仪旗黑-85S</vt:lpstr>
      <vt:lpstr>黑体</vt:lpstr>
      <vt:lpstr>等线</vt:lpstr>
      <vt:lpstr>Arial Unicode MS</vt:lpstr>
      <vt:lpstr>Calibri</vt:lpstr>
      <vt:lpstr>WPS</vt:lpstr>
      <vt:lpstr>1_Office 主题​​</vt:lpstr>
      <vt:lpstr>2_Office 主题​​</vt:lpstr>
      <vt:lpstr>Emoq-TTS: Emotion intensity quantization for fine-grained controllable emotional text-to-speech</vt:lpstr>
      <vt:lpstr>PowerPoint 演示文稿</vt:lpstr>
      <vt:lpstr>PowerPoint 演示文稿</vt:lpstr>
      <vt:lpstr>PowerPoint 演示文稿</vt:lpstr>
      <vt:lpstr>PowerPoint 演示文稿</vt:lpstr>
      <vt:lpstr>PowerPoint 演示文稿</vt:lpstr>
      <vt:lpstr>PowerPoint 演示文稿</vt:lpstr>
      <vt:lpstr>WenetSpeech4TTS: A 12,800-hour Mandarin TTS Corpus for Large Speech Generation Model Benchmark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346</cp:revision>
  <dcterms:created xsi:type="dcterms:W3CDTF">2019-06-19T02:08:00Z</dcterms:created>
  <dcterms:modified xsi:type="dcterms:W3CDTF">2024-07-25T04:40:19Z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9487E3C3C9A744EAABECD45CC6F59D78_13</vt:lpwstr>
  </property>
</Properties>
</file>