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8"/>
  </p:handoutMasterIdLst>
  <p:sldIdLst>
    <p:sldId id="256" r:id="rId3"/>
    <p:sldId id="286" r:id="rId4"/>
    <p:sldId id="365" r:id="rId5"/>
    <p:sldId id="558" r:id="rId6"/>
    <p:sldId id="488" r:id="rId8"/>
    <p:sldId id="597" r:id="rId9"/>
    <p:sldId id="598" r:id="rId10"/>
    <p:sldId id="564" r:id="rId11"/>
    <p:sldId id="599" r:id="rId12"/>
    <p:sldId id="337" r:id="rId13"/>
    <p:sldId id="601" r:id="rId14"/>
    <p:sldId id="632" r:id="rId15"/>
    <p:sldId id="560" r:id="rId16"/>
    <p:sldId id="281" r:id="rId17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1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641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1680" y="2860040"/>
            <a:ext cx="280670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研究方向：数字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：李亚慧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quantitative experiment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95" y="1131570"/>
            <a:ext cx="504825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437515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qualitative experiment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85" y="654685"/>
            <a:ext cx="462280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437515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qualitative experiment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817880"/>
            <a:ext cx="6477635" cy="3961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ablation </a:t>
                </a:r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study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85" y="1347470"/>
            <a:ext cx="4691380" cy="2432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2699385" y="3291840"/>
            <a:ext cx="3567430" cy="37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扩散头像:延迟扩散高保真3D头像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779270"/>
            <a:ext cx="7815580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贡献：</a:t>
            </a:r>
            <a:endParaRPr lang="zh-CN" altLang="en-US" b="1"/>
          </a:p>
          <a:p>
            <a:r>
              <a:rPr lang="en-US" altLang="zh-CN"/>
              <a:t>1. </a:t>
            </a:r>
            <a:r>
              <a:rPr lang="zh-CN" altLang="en-US"/>
              <a:t>提出了扩散头像，一个基于扩散的神经渲染器，利用ControlNet来创建可动画的3D头部头像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 </a:t>
            </a:r>
            <a:r>
              <a:t>设计了一种方法，通过TriPlanes将可学习的空间特征绑定到底层NPHM的表面</a:t>
            </a:r>
            <a:r>
              <a:rPr lang="zh-CN"/>
              <a:t>；</a:t>
            </a:r>
            <a:endParaRPr lang="zh-CN"/>
          </a:p>
          <a:p>
            <a:endParaRPr lang="zh-CN"/>
          </a:p>
          <a:p>
            <a:r>
              <a:rPr lang="en-US" altLang="zh-CN"/>
              <a:t>3. 通过交叉注意直接调节表情，将详细的表情从NPHM转移到合成的3D头部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12661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framework</a:t>
                </a:r>
                <a:endParaRPr lang="zh-CN" altLang="en-US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802640"/>
            <a:ext cx="7608570" cy="3807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87400"/>
            <a:ext cx="7195185" cy="350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NPHM</a:t>
            </a:r>
            <a:r>
              <a:rPr lang="zh-CN" b="1"/>
              <a:t>：</a:t>
            </a:r>
            <a:endParaRPr lang="zh-CN" b="1"/>
          </a:p>
          <a:p>
            <a:r>
              <a:rPr lang="zh-CN" altLang="en-US"/>
              <a:t>NPHM是一种可变形头部模型，在给定身份码zid和表达码zexp的情况下，生成人头的符号距离场(SDF)，使用COLMAP[60,61]来获取人的多视图视频序列的每个时间步t的点云{Pt}。随后，对每个点云Pt进行NPHM拟合，得到zid和ztext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其中，Fid是作为带符号距离域实现的NPHM身份网络，Fexp是后向变形网络。</a:t>
            </a:r>
            <a:endParaRPr lang="zh-CN" altLang="en-US"/>
          </a:p>
          <a:p>
            <a:r>
              <a:rPr lang="zh-CN" altLang="en-US"/>
              <a:t>然后可以将拟合的SDF表示转换为网格</a:t>
            </a:r>
            <a:r>
              <a:rPr lang="en-US" altLang="zh-CN"/>
              <a:t>Mt</a:t>
            </a:r>
            <a:r>
              <a:rPr lang="zh-CN" altLang="en-US"/>
              <a:t>，</a:t>
            </a:r>
            <a:r>
              <a:rPr lang="en-US" altLang="zh-CN"/>
              <a:t>对于提取网格的每个顶点x∈Mt，可以通过后向变形场得到其正则坐标xcan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其中x</a:t>
            </a:r>
            <a:r>
              <a:rPr lang="en-US" altLang="zh-CN"/>
              <a:t>can</a:t>
            </a:r>
            <a:r>
              <a:rPr lang="zh-CN" altLang="en-US"/>
              <a:t>的前3个坐标可以表示通常的空间维度，其余2个坐标是环境维度，可以帮助解决口腔和眼睛区域的拓扑问题。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575" y="2067560"/>
            <a:ext cx="2043430" cy="320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935" y="3363595"/>
            <a:ext cx="941705" cy="229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87400"/>
            <a:ext cx="7195185" cy="350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Rasterization</a:t>
            </a:r>
            <a:r>
              <a:rPr lang="zh-CN" b="1"/>
              <a:t>：</a:t>
            </a:r>
            <a:endParaRPr lang="zh-CN" b="1"/>
          </a:p>
          <a:p>
            <a:r>
              <a:rPr lang="zh-CN" altLang="en-US"/>
              <a:t>使用nvdiffrast生成扩散模型的实际输入图像。设t为一个人在时间步t的面部网格，π为相机姿势。然后，我们使用光栅化器R获得该时间步的一组渲染图Rt∈R</a:t>
            </a:r>
            <a:r>
              <a:rPr lang="zh-CN" altLang="en-US" baseline="30000"/>
              <a:t>H×W ×C</a:t>
            </a:r>
            <a:r>
              <a:rPr lang="zh-CN" altLang="en-US"/>
              <a:t>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其中，Rt的通道是法线、深度和NPHM网格的规范坐标渲染Rtcan∈R</a:t>
            </a:r>
            <a:r>
              <a:rPr lang="zh-CN" altLang="en-US" baseline="30000"/>
              <a:t>H×W ×(3+2)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1995805"/>
            <a:ext cx="1081405" cy="258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87400"/>
            <a:ext cx="7195185" cy="350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TriPlane Feature Mapping</a:t>
            </a:r>
            <a:r>
              <a:rPr lang="zh-CN" b="1"/>
              <a:t>：</a:t>
            </a:r>
            <a:endParaRPr lang="zh-CN" b="1"/>
          </a:p>
          <a:p>
            <a:r>
              <a:t>由于NPHM由于其隐式性质而缺乏一致的UV空间，提出了一种简单的神经纹理扩展:我们通过查询具有规范坐标xcan的空间结构将可学习的特征绑定到提取网格Mt的表面。对3个空间维度使用TriPlanes，对环境维度使用常规2D特征图:</a:t>
            </a:r>
          </a:p>
          <a:p/>
          <a:p/>
          <a:p/>
          <a:p>
            <a:r>
              <a:t>这些可学习的特征映射构成了基于扩散的神经渲染器的2D输入，以及来自光栅化器的其他缓冲区Rt: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30" y="2297430"/>
            <a:ext cx="2762250" cy="549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375" y="3651885"/>
            <a:ext cx="1477010" cy="280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8210"/>
            <a:ext cx="7195185" cy="3372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Direct Expression Conditioning</a:t>
            </a:r>
            <a:r>
              <a:rPr lang="zh-CN" b="1"/>
              <a:t>：</a:t>
            </a:r>
            <a:endParaRPr lang="zh-CN" b="1"/>
          </a:p>
          <a:p>
            <a:r>
              <a:rPr lang="zh-CN"/>
              <a:t>对渲染的调节指导头部姿势以及粗糙的表达。然而，对于网络来说，从渲染图中解码微妙的细节可能并不容易。为了便于详细表达式的合成，在IPAdapter之后向U-Net添加了新的交叉注意层。设Z为预训练LDM中已有的交叉注意运算计算的中间特征映射:Z = ATTENTION(Q, K, V)。然后，通过添加另一个跨注意层</a:t>
            </a:r>
            <a:r>
              <a:rPr lang="en-US" altLang="zh-CN"/>
              <a:t>ATTENTION</a:t>
            </a:r>
            <a:r>
              <a:rPr lang="zh-CN"/>
              <a:t>来执行直接表达条件反射:</a:t>
            </a:r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r>
              <a:rPr lang="zh-CN"/>
              <a:t>其中，EXP是表达式条件反射模块，它将zt</a:t>
            </a:r>
            <a:r>
              <a:rPr lang="en-US" altLang="zh-CN"/>
              <a:t> </a:t>
            </a:r>
            <a:r>
              <a:rPr lang="zh-CN"/>
              <a:t>exp线性映射到由4个表达式令牌组成的序列ft</a:t>
            </a:r>
            <a:r>
              <a:rPr lang="en-US" altLang="zh-CN"/>
              <a:t> </a:t>
            </a:r>
            <a:r>
              <a:rPr lang="zh-CN"/>
              <a:t>exp∈R</a:t>
            </a:r>
            <a:r>
              <a:rPr lang="zh-CN" baseline="30000"/>
              <a:t>4×d</a:t>
            </a:r>
            <a:r>
              <a:rPr lang="zh-CN"/>
              <a:t>，这些表达式令牌构成了交叉注意的键和值。在LDM中添加了15个交叉注意层。</a:t>
            </a:r>
            <a:endParaRPr lang="zh-CN"/>
          </a:p>
          <a:p>
            <a:endParaRPr lang="zh-CN"/>
          </a:p>
          <a:p>
            <a:endParaRPr lang="zh-CN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30" y="2715895"/>
            <a:ext cx="3188970" cy="583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DiffusionAvatars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8210"/>
            <a:ext cx="7195185" cy="3372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Deferred Diffusion</a:t>
            </a:r>
            <a:r>
              <a:rPr lang="zh-CN" b="1"/>
              <a:t>：</a:t>
            </a:r>
            <a:endParaRPr lang="zh-CN" b="1"/>
          </a:p>
          <a:p>
            <a:r>
              <a:rPr lang="zh-CN"/>
              <a:t>基于扩散的神经渲染器D以栅格化的NPHM网格Rt和表达式令牌fexp为条件，通过迭代去噪全噪声xT ~ N (0, I)获得最终渲染:</a:t>
            </a:r>
            <a:endParaRPr lang="zh-CN"/>
          </a:p>
          <a:p>
            <a:endParaRPr lang="zh-CN"/>
          </a:p>
          <a:p>
            <a:endParaRPr lang="zh-CN"/>
          </a:p>
          <a:p>
            <a:r>
              <a:rPr lang="zh-CN"/>
              <a:t>其中，C是ControlNet架构，S是插入表达式条件调节模块的预训练LDM，</a:t>
            </a:r>
            <a:r>
              <a:rPr lang="en-US" altLang="zh-CN"/>
              <a:t>x</a:t>
            </a:r>
            <a:r>
              <a:rPr lang="en-US" altLang="zh-CN" baseline="-25000"/>
              <a:t>T</a:t>
            </a:r>
            <a:r>
              <a:rPr lang="en-US" altLang="zh-CN"/>
              <a:t> ~ N (0, I)</a:t>
            </a:r>
            <a:r>
              <a:rPr lang="zh-CN" altLang="en-US"/>
              <a:t>为</a:t>
            </a:r>
            <a:r>
              <a:t>全噪声</a:t>
            </a:r>
            <a:r>
              <a:rPr lang="zh-CN"/>
              <a:t>，通过迭代去噪的带</a:t>
            </a:r>
            <a:r>
              <a:rPr lang="en-US" altLang="zh-CN"/>
              <a:t>x</a:t>
            </a:r>
            <a:r>
              <a:rPr lang="en-US" altLang="zh-CN" baseline="-25000"/>
              <a:t>T-1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训练过程中，减小</a:t>
            </a:r>
            <a:r>
              <a:rPr lang="en-US" altLang="zh-CN"/>
              <a:t>                                                 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其中，xt0 = E(</a:t>
            </a:r>
            <a:r>
              <a:rPr lang="en-US" altLang="zh-CN"/>
              <a:t>I</a:t>
            </a:r>
            <a:r>
              <a:rPr lang="en-US" altLang="zh-CN" baseline="30000"/>
              <a:t>t</a:t>
            </a:r>
            <a:r>
              <a:rPr lang="zh-CN" altLang="en-US"/>
              <a:t>)为地面真值</a:t>
            </a:r>
            <a:r>
              <a:rPr lang="zh-CN" altLang="en-US"/>
              <a:t>的潜像，使用L来优化ControlNet C，表达式条件Wk, Wv和EXP的参数，以及空间特征映射TRIPLANE和AMBIENTMAP。</a:t>
            </a:r>
            <a:endParaRPr lang="zh-CN" altLang="en-US"/>
          </a:p>
          <a:p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75" y="1851660"/>
            <a:ext cx="2794635" cy="340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285" y="2931795"/>
            <a:ext cx="2338705" cy="3327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ZiZjBjN2YyM2Q3YWZkOGVjZTIzYzdkYTU5OGViNm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全屏显示(16:9)</PresentationFormat>
  <Paragraphs>114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just like fire</cp:lastModifiedBy>
  <cp:revision>264</cp:revision>
  <dcterms:created xsi:type="dcterms:W3CDTF">2019-03-04T02:28:00Z</dcterms:created>
  <dcterms:modified xsi:type="dcterms:W3CDTF">2024-08-22T04:42:46Z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472652ABCA8243399631952E9ED76C51_13</vt:lpwstr>
  </property>
</Properties>
</file>