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947" r:id="rId8"/>
    <p:sldId id="1010" r:id="rId9"/>
    <p:sldId id="725" r:id="rId10"/>
    <p:sldId id="727" r:id="rId11"/>
    <p:sldId id="948" r:id="rId12"/>
    <p:sldId id="848" r:id="rId13"/>
    <p:sldId id="850" r:id="rId14"/>
    <p:sldId id="881" r:id="rId15"/>
    <p:sldId id="950" r:id="rId16"/>
    <p:sldId id="1003" r:id="rId17"/>
    <p:sldId id="1023" r:id="rId18"/>
    <p:sldId id="857" r:id="rId19"/>
    <p:sldId id="1004" r:id="rId20"/>
    <p:sldId id="953" r:id="rId21"/>
    <p:sldId id="862"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363"/>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425.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37.xml"/><Relationship Id="rId7" Type="http://schemas.openxmlformats.org/officeDocument/2006/relationships/tags" Target="../tags/tag394.xml"/><Relationship Id="rId6" Type="http://schemas.openxmlformats.org/officeDocument/2006/relationships/image" Target="../media/image31.png"/><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image" Target="../media/image21.png"/><Relationship Id="rId1" Type="http://schemas.openxmlformats.org/officeDocument/2006/relationships/tags" Target="../tags/tag39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37.xml"/><Relationship Id="rId6" Type="http://schemas.openxmlformats.org/officeDocument/2006/relationships/tags" Target="../tags/tag398.xml"/><Relationship Id="rId5" Type="http://schemas.openxmlformats.org/officeDocument/2006/relationships/image" Target="../media/image32.png"/><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image" Target="../media/image21.png"/><Relationship Id="rId1" Type="http://schemas.openxmlformats.org/officeDocument/2006/relationships/tags" Target="../tags/tag395.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37.xml"/><Relationship Id="rId7" Type="http://schemas.openxmlformats.org/officeDocument/2006/relationships/tags" Target="../tags/tag403.xml"/><Relationship Id="rId6" Type="http://schemas.openxmlformats.org/officeDocument/2006/relationships/image" Target="../media/image33.png"/><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image" Target="../media/image21.png"/><Relationship Id="rId1" Type="http://schemas.openxmlformats.org/officeDocument/2006/relationships/tags" Target="../tags/tag399.xml"/></Relationships>
</file>

<file path=ppt/slides/_rels/slide13.xml.rels><?xml version="1.0" encoding="UTF-8" standalone="yes"?>
<Relationships xmlns="http://schemas.openxmlformats.org/package/2006/relationships"><Relationship Id="rId9" Type="http://schemas.openxmlformats.org/officeDocument/2006/relationships/tags" Target="../tags/tag408.xml"/><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image" Target="../media/image21.png"/><Relationship Id="rId11" Type="http://schemas.openxmlformats.org/officeDocument/2006/relationships/notesSlide" Target="../notesSlides/notesSlide13.xml"/><Relationship Id="rId10" Type="http://schemas.openxmlformats.org/officeDocument/2006/relationships/slideLayout" Target="../slideLayouts/slideLayout37.xml"/><Relationship Id="rId1" Type="http://schemas.openxmlformats.org/officeDocument/2006/relationships/tags" Target="../tags/tag40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7.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 Type="http://schemas.openxmlformats.org/officeDocument/2006/relationships/tags" Target="../tags/tag409.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37.xml"/><Relationship Id="rId6" Type="http://schemas.openxmlformats.org/officeDocument/2006/relationships/tags" Target="../tags/tag416.xml"/><Relationship Id="rId5" Type="http://schemas.openxmlformats.org/officeDocument/2006/relationships/image" Target="../media/image37.png"/><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 Type="http://schemas.openxmlformats.org/officeDocument/2006/relationships/tags" Target="../tags/tag413.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37.xml"/><Relationship Id="rId7" Type="http://schemas.openxmlformats.org/officeDocument/2006/relationships/tags" Target="../tags/tag421.xml"/><Relationship Id="rId6" Type="http://schemas.openxmlformats.org/officeDocument/2006/relationships/image" Target="../media/image38.png"/><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21.png"/><Relationship Id="rId1" Type="http://schemas.openxmlformats.org/officeDocument/2006/relationships/tags" Target="../tags/tag41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40.xml"/><Relationship Id="rId3" Type="http://schemas.openxmlformats.org/officeDocument/2006/relationships/tags" Target="../tags/tag424.xml"/><Relationship Id="rId2" Type="http://schemas.openxmlformats.org/officeDocument/2006/relationships/tags" Target="../tags/tag423.xml"/><Relationship Id="rId1" Type="http://schemas.openxmlformats.org/officeDocument/2006/relationships/tags" Target="../tags/tag42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2.xml"/><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2" Type="http://schemas.openxmlformats.org/officeDocument/2006/relationships/notesSlide" Target="../notesSlides/notesSlide4.xml"/><Relationship Id="rId11" Type="http://schemas.openxmlformats.org/officeDocument/2006/relationships/slideLayout" Target="../slideLayouts/slideLayout19.xml"/><Relationship Id="rId10" Type="http://schemas.openxmlformats.org/officeDocument/2006/relationships/tags" Target="../tags/tag366.xml"/><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9.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37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378.xml"/><Relationship Id="rId5" Type="http://schemas.openxmlformats.org/officeDocument/2006/relationships/image" Target="../media/image30.png"/><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30.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image" Target="../media/image21.png"/><Relationship Id="rId2" Type="http://schemas.openxmlformats.org/officeDocument/2006/relationships/tags" Target="../tags/tag380.xml"/><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37.xml"/><Relationship Id="rId7" Type="http://schemas.openxmlformats.org/officeDocument/2006/relationships/tags" Target="../tags/tag38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image" Target="../media/image21.png"/><Relationship Id="rId1" Type="http://schemas.openxmlformats.org/officeDocument/2006/relationships/tags" Target="../tags/tag3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7025" y="1506855"/>
            <a:ext cx="1119187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A Dual Attention-based Modality-Collaborative Fusion Network for Emotion Recognition</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8946515" cy="838200"/>
          </a:xfrm>
        </p:spPr>
        <p:txBody>
          <a:bodyPr>
            <a:normAutofit/>
          </a:bodyPr>
          <a:lstStyle/>
          <a:p>
            <a:pPr algn="ctr"/>
            <a:r>
              <a:rPr>
                <a:sym typeface="+mn-ea"/>
              </a:rPr>
              <a:t>用于情绪识别的基于双重注意力的模态协作融合网络</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12</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65405" y="6386830"/>
            <a:ext cx="12192000" cy="33718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Zhang X, Li Y. A dual attention-based modality-collaborative fusion network for emotion recognition[C]. INTERSPEECH, 2023.</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Ghosh S, Tyagi U, Ramaneswaran S, et al. Mmer: Multimodal multi-task learning for speech emotion recognition[J]. arXiv preprint arXiv:2203.16794, 2022.</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8" name="图片 7"/>
          <p:cNvPicPr>
            <a:picLocks noChangeAspect="1"/>
          </p:cNvPicPr>
          <p:nvPr/>
        </p:nvPicPr>
        <p:blipFill>
          <a:blip r:embed="rId6"/>
          <a:stretch>
            <a:fillRect/>
          </a:stretch>
        </p:blipFill>
        <p:spPr>
          <a:xfrm>
            <a:off x="480695" y="1501775"/>
            <a:ext cx="10008235" cy="4265295"/>
          </a:xfrm>
          <a:prstGeom prst="rect">
            <a:avLst/>
          </a:prstGeom>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616585" y="1682115"/>
            <a:ext cx="10808970" cy="4523105"/>
          </a:xfrm>
          <a:prstGeom prst="rect">
            <a:avLst/>
          </a:prstGeom>
          <a:noFill/>
        </p:spPr>
        <p:txBody>
          <a:bodyPr wrap="square" rtlCol="0" anchor="t">
            <a:spAutoFit/>
          </a:bodyPr>
          <a:p>
            <a:r>
              <a:rPr lang="zh-CN" altLang="en-US" b="1"/>
              <a:t>特征编码器：</a:t>
            </a:r>
            <a:endParaRPr lang="zh-CN" altLang="en-US" b="1"/>
          </a:p>
          <a:p>
            <a:r>
              <a:rPr lang="zh-CN" altLang="en-US" b="1"/>
              <a:t>语音特征</a:t>
            </a:r>
            <a:r>
              <a:rPr lang="zh-CN" altLang="en-US"/>
              <a:t>：为了获取高层次的上下文语音表示，使用预训练的 wav2vec-2.0 作为原始波形编码器。</a:t>
            </a:r>
            <a:endParaRPr lang="zh-CN" altLang="en-US"/>
          </a:p>
          <a:p>
            <a:r>
              <a:rPr lang="zh-CN" altLang="en-US" b="1"/>
              <a:t>文本特征</a:t>
            </a:r>
            <a:r>
              <a:rPr lang="zh-CN" altLang="en-US"/>
              <a:t>：使用RoBERTaBASE 作为上下文文本编码器，用于编码每个语句的转录文本并获取丰富的上下文词表示。</a:t>
            </a:r>
            <a:endParaRPr lang="zh-CN" altLang="en-US"/>
          </a:p>
          <a:p>
            <a:r>
              <a:rPr lang="zh-CN" altLang="en-US" b="1">
                <a:sym typeface="+mn-ea"/>
              </a:rPr>
              <a:t>多模态交互模块</a:t>
            </a:r>
            <a:r>
              <a:rPr lang="zh-CN" altLang="en-US">
                <a:sym typeface="+mn-ea"/>
              </a:rPr>
              <a:t>：多模态交互模块（MMI）由 3 个跨模态编码器（CME）块组成，分别标记为 B、C 和 D。这些 CME 块的结构类似于标准的 transformer 层，每层包含一个 h 头的跨模态注意力模块（CMA），残差连接和前馈层。</a:t>
            </a:r>
            <a:endParaRPr lang="zh-CN" altLang="en-US">
              <a:sym typeface="+mn-ea"/>
            </a:endParaRPr>
          </a:p>
          <a:p>
            <a:r>
              <a:rPr lang="zh-CN" altLang="en-US" b="1">
                <a:sym typeface="+mn-ea"/>
              </a:rPr>
              <a:t>语音感知的词表示</a:t>
            </a:r>
            <a:r>
              <a:rPr lang="zh-CN" altLang="en-US">
                <a:sym typeface="+mn-ea"/>
              </a:rPr>
              <a:t>：为了在学习词表示时结合对应的语音信息，将 wav2vec-2.0 的嵌入</a:t>
            </a:r>
            <a:r>
              <a:rPr lang="en-US" altLang="zh-CN">
                <a:sym typeface="+mn-ea"/>
              </a:rPr>
              <a:t>A</a:t>
            </a:r>
            <a:r>
              <a:rPr lang="zh-CN" altLang="en-US">
                <a:sym typeface="+mn-ea"/>
              </a:rPr>
              <a:t>作为</a:t>
            </a:r>
            <a:r>
              <a:rPr lang="en-US" altLang="zh-CN">
                <a:sym typeface="+mn-ea"/>
              </a:rPr>
              <a:t>query</a:t>
            </a:r>
            <a:r>
              <a:rPr lang="zh-CN" altLang="en-US">
                <a:sym typeface="+mn-ea"/>
              </a:rPr>
              <a:t>，将RoBERTa 的嵌入</a:t>
            </a:r>
            <a:r>
              <a:rPr lang="en-US" altLang="zh-CN">
                <a:sym typeface="+mn-ea"/>
              </a:rPr>
              <a:t>A</a:t>
            </a:r>
            <a:r>
              <a:rPr lang="zh-CN" altLang="en-US">
                <a:sym typeface="+mn-ea"/>
              </a:rPr>
              <a:t>作为</a:t>
            </a:r>
            <a:r>
              <a:rPr lang="en-US" altLang="zh-CN">
                <a:sym typeface="+mn-ea"/>
              </a:rPr>
              <a:t>key</a:t>
            </a:r>
            <a:r>
              <a:rPr lang="zh-CN" altLang="en-US">
                <a:sym typeface="+mn-ea"/>
              </a:rPr>
              <a:t>和</a:t>
            </a:r>
            <a:r>
              <a:rPr lang="en-US" altLang="zh-CN">
                <a:sym typeface="+mn-ea"/>
              </a:rPr>
              <a:t>value</a:t>
            </a:r>
            <a:r>
              <a:rPr lang="zh-CN" altLang="en-US">
                <a:sym typeface="+mn-ea"/>
              </a:rPr>
              <a:t>。输入到 CME 块 B 的跨模态注意力模块中。</a:t>
            </a:r>
            <a:endParaRPr lang="en-US" altLang="zh-CN">
              <a:sym typeface="+mn-ea"/>
            </a:endParaRPr>
          </a:p>
          <a:p>
            <a:endParaRPr lang="en-US" altLang="zh-CN">
              <a:sym typeface="+mn-ea"/>
            </a:endParaRPr>
          </a:p>
          <a:p>
            <a:endParaRPr lang="en-US" altLang="zh-CN">
              <a:sym typeface="+mn-ea"/>
            </a:endParaRPr>
          </a:p>
          <a:p>
            <a:r>
              <a:rPr lang="en-US" altLang="zh-CN">
                <a:sym typeface="+mn-ea"/>
              </a:rPr>
              <a:t> </a:t>
            </a:r>
            <a:endParaRPr lang="en-US" altLang="zh-CN">
              <a:sym typeface="+mn-ea"/>
            </a:endParaRPr>
          </a:p>
          <a:p>
            <a:r>
              <a:rPr lang="en-US" altLang="zh-CN">
                <a:sym typeface="+mn-ea"/>
              </a:rPr>
              <a:t>CME 块 B 的输出表示为P</a:t>
            </a:r>
            <a:r>
              <a:rPr lang="zh-CN" altLang="en-US">
                <a:sym typeface="+mn-ea"/>
              </a:rPr>
              <a:t>。将 P 输入到另一个 CME 块 C 中，使用 RoBERTa 的原始嵌入 T作为</a:t>
            </a:r>
            <a:r>
              <a:rPr lang="en-US" altLang="zh-CN">
                <a:sym typeface="+mn-ea"/>
              </a:rPr>
              <a:t>query</a:t>
            </a:r>
            <a:r>
              <a:rPr lang="zh-CN" altLang="en-US">
                <a:sym typeface="+mn-ea"/>
              </a:rPr>
              <a:t>，P 作为</a:t>
            </a:r>
            <a:r>
              <a:rPr lang="en-US" altLang="zh-CN">
                <a:sym typeface="+mn-ea"/>
              </a:rPr>
              <a:t>key</a:t>
            </a:r>
            <a:r>
              <a:rPr lang="zh-CN" altLang="en-US">
                <a:sym typeface="+mn-ea"/>
              </a:rPr>
              <a:t>和</a:t>
            </a:r>
            <a:r>
              <a:rPr lang="en-US" altLang="zh-CN">
                <a:sym typeface="+mn-ea"/>
              </a:rPr>
              <a:t>value</a:t>
            </a:r>
            <a:r>
              <a:rPr lang="zh-CN" altLang="en-US">
                <a:sym typeface="+mn-ea"/>
              </a:rPr>
              <a:t>。最终获得了语音感知的词表示</a:t>
            </a:r>
            <a:r>
              <a:rPr lang="en-US" altLang="zh-CN">
                <a:sym typeface="+mn-ea"/>
              </a:rPr>
              <a:t>R</a:t>
            </a:r>
            <a:r>
              <a:rPr lang="zh-CN" altLang="en-US">
                <a:sym typeface="+mn-ea"/>
              </a:rPr>
              <a:t>。</a:t>
            </a:r>
            <a:endParaRPr lang="zh-CN" altLang="en-US">
              <a:sym typeface="+mn-ea"/>
            </a:endParaRPr>
          </a:p>
          <a:p>
            <a:r>
              <a:rPr lang="zh-CN" altLang="en-US" b="1">
                <a:sym typeface="+mn-ea"/>
              </a:rPr>
              <a:t>词感知的语音表示</a:t>
            </a:r>
            <a:r>
              <a:rPr lang="zh-CN" altLang="en-US">
                <a:sym typeface="+mn-ea"/>
              </a:rPr>
              <a:t>：为了获取词感知的语音表示并将每个词与其相关的 wav2vec-2.0 嵌入对齐，使</a:t>
            </a:r>
            <a:r>
              <a:rPr lang="zh-CN" altLang="en-US">
                <a:sym typeface="+mn-ea"/>
              </a:rPr>
              <a:t>每个词能够分配与它相关的重要帧或嵌入</a:t>
            </a:r>
            <a:r>
              <a:rPr lang="zh-CN" altLang="en-US">
                <a:sym typeface="+mn-ea"/>
              </a:rPr>
              <a:t>，使用 CME 块 D，将 T 作为查询，A 作为键和值。最终的表示为</a:t>
            </a:r>
            <a:r>
              <a:rPr lang="en-US" altLang="zh-CN">
                <a:sym typeface="+mn-ea"/>
              </a:rPr>
              <a:t>R</a:t>
            </a:r>
            <a:r>
              <a:rPr lang="zh-CN" altLang="en-US">
                <a:sym typeface="+mn-ea"/>
              </a:rPr>
              <a:t>。</a:t>
            </a:r>
            <a:endParaRPr lang="zh-CN" altLang="en-US">
              <a:sym typeface="+mn-ea"/>
            </a:endParaRPr>
          </a:p>
        </p:txBody>
      </p:sp>
      <p:pic>
        <p:nvPicPr>
          <p:cNvPr id="2" name="图片 1"/>
          <p:cNvPicPr>
            <a:picLocks noChangeAspect="1"/>
          </p:cNvPicPr>
          <p:nvPr/>
        </p:nvPicPr>
        <p:blipFill>
          <a:blip r:embed="rId5"/>
          <a:stretch>
            <a:fillRect/>
          </a:stretch>
        </p:blipFill>
        <p:spPr>
          <a:xfrm>
            <a:off x="4029710" y="4286250"/>
            <a:ext cx="3500755" cy="598170"/>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Ghosh S, Tyagi U, Ramaneswaran S, et al. Mmer: Multimodal multi-task learning for speech emotion recognition[J]. arXiv preprint arXiv:2203.16794, 2022.</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3" name="文本框 2"/>
          <p:cNvSpPr txBox="1"/>
          <p:nvPr/>
        </p:nvSpPr>
        <p:spPr>
          <a:xfrm>
            <a:off x="637540" y="1684655"/>
            <a:ext cx="10916920" cy="3969385"/>
          </a:xfrm>
          <a:prstGeom prst="rect">
            <a:avLst/>
          </a:prstGeom>
          <a:noFill/>
        </p:spPr>
        <p:txBody>
          <a:bodyPr wrap="square" rtlCol="0" anchor="t">
            <a:spAutoFit/>
          </a:bodyPr>
          <a:p>
            <a:r>
              <a:rPr lang="zh-CN" altLang="en-US" b="1"/>
              <a:t>声学门</a:t>
            </a:r>
            <a:r>
              <a:rPr lang="zh-CN" altLang="en-US"/>
              <a:t>：语音帧可能包含多余的信息，如随机噪声。引入了一个声学门 E 来动态控制每个语音帧嵌入的贡献。将语音感知的词表示</a:t>
            </a:r>
            <a:r>
              <a:rPr lang="en-US" altLang="zh-CN"/>
              <a:t> </a:t>
            </a:r>
            <a:r>
              <a:rPr lang="zh-CN" altLang="en-US"/>
              <a:t>R 和词感知的语音表示Q拼接在一起，得到最终的跨模态 MMI 表示，然后通过升学</a:t>
            </a:r>
            <a:r>
              <a:rPr lang="zh-CN" altLang="en-US"/>
              <a:t>门：</a:t>
            </a:r>
            <a:endParaRPr lang="zh-CN" altLang="en-US"/>
          </a:p>
          <a:p>
            <a:endParaRPr lang="zh-CN" altLang="en-US"/>
          </a:p>
          <a:p>
            <a:endParaRPr lang="zh-CN" altLang="en-US"/>
          </a:p>
          <a:p>
            <a:r>
              <a:rPr lang="zh-CN" altLang="en-US"/>
              <a:t>然后</a:t>
            </a:r>
            <a:r>
              <a:rPr lang="en-US" altLang="zh-CN"/>
              <a:t>Q=g.Q</a:t>
            </a:r>
            <a:r>
              <a:rPr lang="zh-CN" altLang="en-US"/>
              <a:t>，通过线性变换将M降维到d 维空间。</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7" name="图片 6"/>
          <p:cNvPicPr>
            <a:picLocks noChangeAspect="1"/>
          </p:cNvPicPr>
          <p:nvPr/>
        </p:nvPicPr>
        <p:blipFill>
          <a:blip r:embed="rId6"/>
          <a:stretch>
            <a:fillRect/>
          </a:stretch>
        </p:blipFill>
        <p:spPr>
          <a:xfrm>
            <a:off x="4291965" y="2512695"/>
            <a:ext cx="2421890" cy="409575"/>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Ghosh S, Tyagi U, Ramaneswaran S, et al. Mmer: Multimodal multi-task learning for speech emotion recognition[J]. arXiv preprint arXiv:2203.16794, 2022.</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3" name="文本框 2"/>
          <p:cNvSpPr txBox="1"/>
          <p:nvPr/>
        </p:nvSpPr>
        <p:spPr>
          <a:xfrm>
            <a:off x="636905" y="1485900"/>
            <a:ext cx="10916920" cy="4799965"/>
          </a:xfrm>
          <a:prstGeom prst="rect">
            <a:avLst/>
          </a:prstGeom>
          <a:noFill/>
        </p:spPr>
        <p:txBody>
          <a:bodyPr wrap="square" rtlCol="0" anchor="t">
            <a:spAutoFit/>
          </a:bodyPr>
          <a:p>
            <a:r>
              <a:rPr lang="zh-CN" altLang="en-US" b="1"/>
              <a:t>交叉熵损失：</a:t>
            </a:r>
            <a:r>
              <a:rPr lang="en-US" altLang="zh-CN" b="1"/>
              <a:t>                              </a:t>
            </a:r>
            <a:endParaRPr lang="zh-CN" altLang="en-US" b="1"/>
          </a:p>
          <a:p>
            <a:r>
              <a:rPr lang="en-US" altLang="zh-CN"/>
              <a:t>  </a:t>
            </a:r>
            <a:endParaRPr lang="en-US" altLang="zh-CN"/>
          </a:p>
          <a:p>
            <a:r>
              <a:rPr lang="zh-CN" altLang="en-US"/>
              <a:t>生成的标签和真实标签之间的</a:t>
            </a:r>
            <a:r>
              <a:rPr lang="zh-CN" altLang="en-US"/>
              <a:t>损失值。</a:t>
            </a:r>
            <a:endParaRPr lang="zh-CN" altLang="en-US"/>
          </a:p>
          <a:p>
            <a:r>
              <a:rPr lang="en-US" altLang="zh-CN" b="1"/>
              <a:t>CTC</a:t>
            </a:r>
            <a:r>
              <a:rPr lang="zh-CN" altLang="en-US" b="1"/>
              <a:t>损失</a:t>
            </a:r>
            <a:r>
              <a:rPr lang="zh-CN" altLang="en-US"/>
              <a:t>：连接时序分类（CTC） 损失用于优化自动语音识别（ASR）任务，帮助模型学习语音和文本模态之间的语言对齐特性。</a:t>
            </a:r>
            <a:endParaRPr lang="zh-CN" altLang="en-US"/>
          </a:p>
          <a:p>
            <a:endParaRPr lang="zh-CN" altLang="en-US"/>
          </a:p>
          <a:p>
            <a:r>
              <a:rPr lang="zh-CN" altLang="en-US"/>
              <a:t>这里 t 是处理后的转录文本，去掉了标点并转为大写字母。</a:t>
            </a:r>
            <a:endParaRPr lang="zh-CN" altLang="en-US"/>
          </a:p>
          <a:p>
            <a:r>
              <a:rPr lang="zh-CN" altLang="en-US" b="1"/>
              <a:t>监督对比学习（SCL）</a:t>
            </a:r>
            <a:r>
              <a:rPr lang="zh-CN" altLang="en-US"/>
              <a:t>：对交叉熵损失的补充，帮助模型从多模态数据中学习更好的情感特征：</a:t>
            </a:r>
            <a:endParaRPr lang="zh-CN" altLang="en-US"/>
          </a:p>
          <a:p>
            <a:r>
              <a:rPr lang="zh-CN" altLang="en-US"/>
              <a:t>该任务将每个 batch 的样本按情感标签分组，每组样本作为正样本，其他组样本作为负样本。</a:t>
            </a:r>
            <a:endParaRPr lang="zh-CN" altLang="en-US"/>
          </a:p>
          <a:p>
            <a:r>
              <a:rPr lang="zh-CN" altLang="en-US"/>
              <a:t>对比学习通过鼓励同一情感标签的样本聚集，同时使不同情感标签的样本分离，来增强情感分类性能。</a:t>
            </a:r>
            <a:endParaRPr lang="zh-CN" altLang="en-US"/>
          </a:p>
          <a:p>
            <a:r>
              <a:rPr lang="zh-CN" altLang="en-US" b="1"/>
              <a:t>增强对比学习（ACL）：</a:t>
            </a:r>
            <a:r>
              <a:rPr lang="zh-CN" altLang="en-US"/>
              <a:t>旨在让模型学习数据中的不变特征，特别是说话者和语义不变性：</a:t>
            </a:r>
            <a:endParaRPr lang="zh-CN" altLang="en-US"/>
          </a:p>
          <a:p>
            <a:r>
              <a:rPr lang="zh-CN" altLang="en-US"/>
              <a:t>文本增强：使用回译，即将现有文本翻译成目标语言，再译回源语言，生成多样化但语义相同的句子。</a:t>
            </a:r>
            <a:endParaRPr lang="zh-CN" altLang="en-US"/>
          </a:p>
          <a:p>
            <a:r>
              <a:rPr lang="zh-CN" altLang="en-US"/>
              <a:t>语音增强：通过零样本说话者条件的文本转语音（TTS）系统生成新的语音，保持相同的情感表达，但由不同的说话者表达。这样可以帮助模型学会在情感识别中对说话者的不变性进行建模。</a:t>
            </a:r>
            <a:endParaRPr lang="zh-CN" altLang="en-US" b="1"/>
          </a:p>
          <a:p>
            <a:r>
              <a:rPr lang="zh-CN" altLang="en-US"/>
              <a:t>为了优化 MMER 模型，使用了所有四个损失函数的加权组合：</a:t>
            </a:r>
            <a:endParaRPr lang="zh-CN" altLang="en-US"/>
          </a:p>
          <a:p>
            <a:endParaRPr lang="zh-CN" altLang="en-US"/>
          </a:p>
          <a:p>
            <a:endParaRPr lang="zh-CN" altLang="en-US"/>
          </a:p>
        </p:txBody>
      </p:sp>
      <p:pic>
        <p:nvPicPr>
          <p:cNvPr id="6" name="图片 5"/>
          <p:cNvPicPr>
            <a:picLocks noChangeAspect="1"/>
          </p:cNvPicPr>
          <p:nvPr/>
        </p:nvPicPr>
        <p:blipFill>
          <a:blip r:embed="rId6"/>
          <a:stretch>
            <a:fillRect/>
          </a:stretch>
        </p:blipFill>
        <p:spPr>
          <a:xfrm>
            <a:off x="2192655" y="1645920"/>
            <a:ext cx="2221865" cy="280035"/>
          </a:xfrm>
          <a:prstGeom prst="rect">
            <a:avLst/>
          </a:prstGeom>
        </p:spPr>
      </p:pic>
      <p:pic>
        <p:nvPicPr>
          <p:cNvPr id="8" name="图片 7"/>
          <p:cNvPicPr>
            <a:picLocks noChangeAspect="1"/>
          </p:cNvPicPr>
          <p:nvPr/>
        </p:nvPicPr>
        <p:blipFill>
          <a:blip r:embed="rId7"/>
          <a:stretch>
            <a:fillRect/>
          </a:stretch>
        </p:blipFill>
        <p:spPr>
          <a:xfrm>
            <a:off x="3615055" y="2769870"/>
            <a:ext cx="1211580" cy="281940"/>
          </a:xfrm>
          <a:prstGeom prst="rect">
            <a:avLst/>
          </a:prstGeom>
        </p:spPr>
      </p:pic>
      <p:pic>
        <p:nvPicPr>
          <p:cNvPr id="10" name="图片 9"/>
          <p:cNvPicPr>
            <a:picLocks noChangeAspect="1"/>
          </p:cNvPicPr>
          <p:nvPr/>
        </p:nvPicPr>
        <p:blipFill>
          <a:blip r:embed="rId8"/>
          <a:stretch>
            <a:fillRect/>
          </a:stretch>
        </p:blipFill>
        <p:spPr>
          <a:xfrm>
            <a:off x="4414520" y="5695315"/>
            <a:ext cx="2377440" cy="274320"/>
          </a:xfrm>
          <a:prstGeom prst="rect">
            <a:avLst/>
          </a:prstGeom>
        </p:spPr>
      </p:pic>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1274425" cy="5083810"/>
          </a:xfrm>
          <a:prstGeom prst="rect">
            <a:avLst/>
          </a:prstGeom>
          <a:noFill/>
        </p:spPr>
        <p:txBody>
          <a:bodyPr wrap="square" rtlCol="0">
            <a:noAutofit/>
          </a:bodyPr>
          <a:p>
            <a:pPr indent="0" algn="just" fontAlgn="auto">
              <a:lnSpc>
                <a:spcPct val="150000"/>
              </a:lnSpc>
              <a:buFont typeface="Wingdings" panose="05000000000000000000" charset="0"/>
              <a:buNone/>
            </a:pPr>
            <a:r>
              <a:rPr lang="zh-CN" sz="2000" dirty="0"/>
              <a:t>　　</a:t>
            </a:r>
            <a:r>
              <a:rPr sz="2000" dirty="0"/>
              <a:t>在 IEMOCAP 数据集上训练和评估所有模型。 IEMOCAP 包含总共 10 位演讲者的约 12 小时演讲，所有演讲均来自 5 个有脚本的会议，由专业演员表演。为了使数据集设置与之前的工作保持一致并进行公平比较，根据分配给五种情绪（快乐、愤怒、中性、悲伤和兴奋）之一的话语评估模型，并将所有标记为兴奋到快乐的样本合并。</a:t>
            </a:r>
            <a:endParaRPr sz="2000" dirty="0"/>
          </a:p>
          <a:p>
            <a:pPr indent="0" algn="just" fontAlgn="auto">
              <a:lnSpc>
                <a:spcPct val="150000"/>
              </a:lnSpc>
              <a:buFont typeface="Wingdings" panose="05000000000000000000" charset="0"/>
              <a:buNone/>
            </a:pPr>
            <a:r>
              <a:rPr sz="2000" dirty="0"/>
              <a:t>单模态基线：</a:t>
            </a:r>
            <a:endParaRPr sz="2000" dirty="0"/>
          </a:p>
          <a:p>
            <a:pPr indent="0" algn="just" fontAlgn="auto">
              <a:lnSpc>
                <a:spcPct val="150000"/>
              </a:lnSpc>
              <a:buFont typeface="Wingdings" panose="05000000000000000000" charset="0"/>
              <a:buNone/>
            </a:pPr>
            <a:r>
              <a:rPr lang="zh-CN" sz="2000" dirty="0"/>
              <a:t>　　</a:t>
            </a:r>
            <a:r>
              <a:rPr sz="2000" dirty="0"/>
              <a:t>文本模态：使用 RoBERTaBASE 作为上下文文本编码器，接一个线性层和 softmax 激活函数用于分类。</a:t>
            </a:r>
            <a:endParaRPr sz="2000" dirty="0"/>
          </a:p>
          <a:p>
            <a:pPr indent="0" algn="just" fontAlgn="auto">
              <a:lnSpc>
                <a:spcPct val="150000"/>
              </a:lnSpc>
              <a:buFont typeface="Wingdings" panose="05000000000000000000" charset="0"/>
              <a:buNone/>
            </a:pPr>
            <a:r>
              <a:rPr lang="zh-CN" sz="2000" dirty="0"/>
              <a:t>　　</a:t>
            </a:r>
            <a:r>
              <a:rPr sz="2000" dirty="0"/>
              <a:t>语音模态：采用相同设置，但将编码器替换为预训练的 wav2vec-2.0-base（ 960</a:t>
            </a:r>
            <a:r>
              <a:rPr lang="zh-CN" sz="2000" dirty="0"/>
              <a:t>ｈ</a:t>
            </a:r>
            <a:r>
              <a:rPr sz="2000" dirty="0"/>
              <a:t>）。</a:t>
            </a:r>
            <a:endParaRPr sz="2000" dirty="0"/>
          </a:p>
          <a:p>
            <a:pPr indent="0" algn="just" fontAlgn="auto">
              <a:lnSpc>
                <a:spcPct val="150000"/>
              </a:lnSpc>
              <a:buFont typeface="Wingdings" panose="05000000000000000000" charset="0"/>
              <a:buNone/>
            </a:pPr>
            <a:r>
              <a:rPr sz="2000" dirty="0"/>
              <a:t>多模态基线：</a:t>
            </a:r>
            <a:endParaRPr sz="2000" dirty="0"/>
          </a:p>
          <a:p>
            <a:pPr indent="0" algn="just" fontAlgn="auto">
              <a:lnSpc>
                <a:spcPct val="150000"/>
              </a:lnSpc>
              <a:buFont typeface="Wingdings" panose="05000000000000000000" charset="0"/>
              <a:buNone/>
            </a:pPr>
            <a:r>
              <a:rPr lang="zh-CN" sz="2000" dirty="0"/>
              <a:t>　　</a:t>
            </a:r>
            <a:r>
              <a:rPr sz="2000" dirty="0"/>
              <a:t>简单地将自监督表示的文本和语音模态进行拼接，在单任务情感识别设置中进行学习。</a:t>
            </a:r>
            <a:endParaRPr sz="2000" dirty="0"/>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4"/>
            </p:custDataLst>
          </p:nvPr>
        </p:nvSpPr>
        <p:spPr>
          <a:xfrm>
            <a:off x="0" y="6274435"/>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Ghosh S, Tyagi U, Ramaneswaran S, et al. Mmer: Multimodal multi-task learning for speech emotion recognition[J]. arXiv preprint arXiv:2203.16794, 2022.</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4" name="图片 3"/>
          <p:cNvPicPr>
            <a:picLocks noChangeAspect="1"/>
          </p:cNvPicPr>
          <p:nvPr/>
        </p:nvPicPr>
        <p:blipFill>
          <a:blip r:embed="rId5"/>
          <a:stretch>
            <a:fillRect/>
          </a:stretch>
        </p:blipFill>
        <p:spPr>
          <a:xfrm>
            <a:off x="643255" y="1557655"/>
            <a:ext cx="4978400" cy="4566285"/>
          </a:xfrm>
          <a:prstGeom prst="rect">
            <a:avLst/>
          </a:prstGeom>
        </p:spPr>
      </p:pic>
      <p:sp>
        <p:nvSpPr>
          <p:cNvPr id="6" name="文本框 5"/>
          <p:cNvSpPr txBox="1"/>
          <p:nvPr/>
        </p:nvSpPr>
        <p:spPr>
          <a:xfrm>
            <a:off x="6071870" y="2174875"/>
            <a:ext cx="4216400" cy="1198880"/>
          </a:xfrm>
          <a:prstGeom prst="rect">
            <a:avLst/>
          </a:prstGeom>
          <a:noFill/>
        </p:spPr>
        <p:txBody>
          <a:bodyPr wrap="square" rtlCol="0" anchor="t">
            <a:spAutoFit/>
          </a:bodyPr>
          <a:p>
            <a:r>
              <a:rPr lang="zh-CN" altLang="en-US"/>
              <a:t>表 1 显示了 MMER 与基线的性能比较。MMER 在 IEMOCAP 基准上取得了 SOTA 结果，参数量约为竞争模型的一半。</a:t>
            </a:r>
            <a:endParaRPr lang="zh-CN" altLang="en-US"/>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70840" y="9378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Ghosh S, Tyagi U, Ramaneswaran S, et al. Mmer: Multimodal multi-task learning for speech emotion recognition[J]. arXiv preprint arXiv:2203.16794, 2022.</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文本框 5"/>
          <p:cNvSpPr txBox="1"/>
          <p:nvPr/>
        </p:nvSpPr>
        <p:spPr>
          <a:xfrm>
            <a:off x="5708015" y="2350135"/>
            <a:ext cx="4734560" cy="1753235"/>
          </a:xfrm>
          <a:prstGeom prst="rect">
            <a:avLst/>
          </a:prstGeom>
          <a:noFill/>
        </p:spPr>
        <p:txBody>
          <a:bodyPr wrap="square" rtlCol="0" anchor="t">
            <a:spAutoFit/>
          </a:bodyPr>
          <a:p>
            <a:r>
              <a:rPr lang="zh-CN" altLang="en-US"/>
              <a:t>图 2 显示了不同设置下的混淆矩阵。明显的结果是，ACL（增强对比学习） 减少了模型对中性类的偏见，这是之前方法常见的问题。相反，CTC（连接时序分类） 略微加重了这一偏差，原因可能是模型更多关注文本的语义信息，而忽略了语音中的关键信号。</a:t>
            </a:r>
            <a:endParaRPr lang="zh-CN" altLang="en-US"/>
          </a:p>
        </p:txBody>
      </p:sp>
      <p:pic>
        <p:nvPicPr>
          <p:cNvPr id="7" name="图片 6"/>
          <p:cNvPicPr>
            <a:picLocks noChangeAspect="1"/>
          </p:cNvPicPr>
          <p:nvPr/>
        </p:nvPicPr>
        <p:blipFill>
          <a:blip r:embed="rId6"/>
          <a:stretch>
            <a:fillRect/>
          </a:stretch>
        </p:blipFill>
        <p:spPr>
          <a:xfrm>
            <a:off x="999490" y="1712595"/>
            <a:ext cx="4342130" cy="4003675"/>
          </a:xfrm>
          <a:prstGeom prst="rect">
            <a:avLst/>
          </a:prstGeom>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00505"/>
            <a:ext cx="10762615" cy="4939030"/>
          </a:xfrm>
          <a:prstGeom prst="rect">
            <a:avLst/>
          </a:prstGeom>
          <a:noFill/>
        </p:spPr>
        <p:txBody>
          <a:bodyPr wrap="square" rtlCol="0">
            <a:spAutoFit/>
          </a:bodyPr>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多模态情感识别指通过分析多种模态（如语音、文本等）的数据来识别情感。在这个领域，语音情感识别得到了广泛研究，尤其是在使用深度学习技术提高识别效果的过程中。以往的研究分为两种主要方式：1. 特征融合：直接将来自不同模态的特征进行结合。2. 决策融合：独立训练多个模型，最后将它们的预测结果结合。</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大多数研究仅关注如何更好地进行模态之间的融合，而忽视了模态内部特征的提取，以及各模态与情感相关的显著特征之间的关系。此外如何在局部（如单词、语音片段）和全局（如整个句子或话语）层次上更好地对齐信息的研究仍有待深入。</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针对这些问题，提出了模态协作融合网络（MCFN），其主要创新点如下：</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1. 模态内学习模块：该模块确保每种模态的独立性，同时有效提取各自的情感特征。通过双重注意机制（时间和通道的注意力机制），它能够捕捉每个模态中重要的特征。</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2. 模态协作学习模块：该模块旨在处理跨模态的对齐与交互，通过从其他模态中获取语义信息，提升整体的情感识别效果。</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3. 两阶段融合方法：这是一种逐步融合的策略，首先处理模态内部的信息提取，然后通过设计精巧的相互调整机制，将模态之间的信息进行融合，从而获得更准确的情感预测。</a:t>
            </a:r>
            <a:endParaRPr sz="2000" dirty="0"/>
          </a:p>
        </p:txBody>
      </p:sp>
      <p:sp>
        <p:nvSpPr>
          <p:cNvPr id="6" name="文本框 5"/>
          <p:cNvSpPr txBox="1"/>
          <p:nvPr/>
        </p:nvSpPr>
        <p:spPr>
          <a:xfrm>
            <a:off x="65405" y="6386830"/>
            <a:ext cx="12192000" cy="33718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Zhang X, Li Y. A dual attention-based modality-collaborative fusion network for emotion recognition[C]. INTERSPEECH, 2023.</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414780" y="1475105"/>
            <a:ext cx="9493885" cy="3119755"/>
          </a:xfrm>
          <a:prstGeom prst="rect">
            <a:avLst/>
          </a:prstGeom>
        </p:spPr>
      </p:pic>
      <p:sp>
        <p:nvSpPr>
          <p:cNvPr id="6" name="文本框 5"/>
          <p:cNvSpPr txBox="1"/>
          <p:nvPr/>
        </p:nvSpPr>
        <p:spPr>
          <a:xfrm>
            <a:off x="3065780" y="645160"/>
            <a:ext cx="8119110" cy="829945"/>
          </a:xfrm>
          <a:prstGeom prst="rect">
            <a:avLst/>
          </a:prstGeom>
          <a:noFill/>
        </p:spPr>
        <p:txBody>
          <a:bodyPr wrap="square" rtlCol="0" anchor="t">
            <a:spAutoFit/>
          </a:bodyPr>
          <a:p>
            <a:r>
              <a:rPr lang="zh-CN" altLang="en-US" sz="1600"/>
              <a:t>图 1：所提出的 MCFN 的总体架构。我们计算两种模态的模态内学习（ILM）和模态协作学习（MCLM），并以分层方式将跨模态特征与原始单模态特征合并。 TAB 表示时间方向注意分支，而 CAB 表示通道方向注意分支。</a:t>
            </a:r>
            <a:endParaRPr lang="zh-CN" altLang="en-US" sz="1600"/>
          </a:p>
        </p:txBody>
      </p:sp>
      <p:sp>
        <p:nvSpPr>
          <p:cNvPr id="3" name="文本框 2"/>
          <p:cNvSpPr txBox="1"/>
          <p:nvPr/>
        </p:nvSpPr>
        <p:spPr>
          <a:xfrm>
            <a:off x="65405" y="6386830"/>
            <a:ext cx="12192000" cy="33718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Zhang X, Li Y. A dual attention-based modality-collaborative fusion network for emotion recognition[C]. INTERSPEECH, 2023.</a:t>
            </a:r>
            <a:endParaRPr lang="zh-CN" altLang="en-US" sz="1600">
              <a:effectLst>
                <a:outerShdw blurRad="38100" dist="19050" dir="2700000" algn="tl" rotWithShape="0">
                  <a:schemeClr val="dk1">
                    <a:alpha val="40000"/>
                  </a:schemeClr>
                </a:outerShdw>
              </a:effectLst>
            </a:endParaRPr>
          </a:p>
        </p:txBody>
      </p:sp>
      <p:sp>
        <p:nvSpPr>
          <p:cNvPr id="7" name="文本框 6"/>
          <p:cNvSpPr txBox="1"/>
          <p:nvPr/>
        </p:nvSpPr>
        <p:spPr>
          <a:xfrm>
            <a:off x="1528445" y="5075555"/>
            <a:ext cx="9656445" cy="1076325"/>
          </a:xfrm>
          <a:prstGeom prst="rect">
            <a:avLst/>
          </a:prstGeom>
          <a:noFill/>
        </p:spPr>
        <p:txBody>
          <a:bodyPr wrap="square" rtlCol="0" anchor="t">
            <a:spAutoFit/>
          </a:bodyPr>
          <a:p>
            <a:r>
              <a:rPr lang="zh-CN" altLang="en-US" sz="1600"/>
              <a:t>文本和语音先分别经过一个语音编码器和文本编码器得到单模态的特征，然后再分别经过</a:t>
            </a:r>
            <a:r>
              <a:rPr lang="en-US" altLang="zh-CN" sz="1600"/>
              <a:t>DAB</a:t>
            </a:r>
            <a:r>
              <a:rPr lang="zh-CN" altLang="en-US" sz="1600"/>
              <a:t>模块沿着时间和通道进一步提取特征得到</a:t>
            </a:r>
            <a:r>
              <a:rPr lang="en-US" altLang="zh-CN" sz="1600"/>
              <a:t>S</a:t>
            </a:r>
            <a:r>
              <a:rPr lang="zh-CN" altLang="en-US" sz="1600"/>
              <a:t>和</a:t>
            </a:r>
            <a:r>
              <a:rPr lang="en-US" altLang="zh-CN" sz="1600"/>
              <a:t>T</a:t>
            </a:r>
            <a:r>
              <a:rPr lang="zh-CN" altLang="en-US" sz="1600"/>
              <a:t>，再一起进入模态协作模块，进行特征的融合，得到双</a:t>
            </a:r>
            <a:r>
              <a:rPr lang="zh-CN" altLang="en-US" sz="1600">
                <a:sym typeface="+mn-ea"/>
              </a:rPr>
              <a:t>模态分类器的预测概率，使用第一步的文本编码器和语音编码器得到的单模态语音、文本特征进行单模态分类器的概率预测，今后再决策时候将三个概率进行拼接得到</a:t>
            </a:r>
            <a:r>
              <a:rPr lang="zh-CN" altLang="en-US" sz="1600">
                <a:sym typeface="+mn-ea"/>
              </a:rPr>
              <a:t>最终结果。</a:t>
            </a:r>
            <a:endParaRPr lang="zh-CN" altLang="en-US" sz="1600">
              <a:sym typeface="+mn-ea"/>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损失函数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5405" y="6386830"/>
            <a:ext cx="12192000" cy="33718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Zhang X, Li Y. A dual attention-based modality-collaborative fusion network for emotion recognition[C]. INTERSPEECH, 2023.</a:t>
            </a:r>
            <a:endParaRPr lang="zh-CN" altLang="en-US" sz="1600">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7" name="文本框 6"/>
              <p:cNvSpPr txBox="1"/>
              <p:nvPr/>
            </p:nvSpPr>
            <p:spPr>
              <a:xfrm>
                <a:off x="506095" y="1653540"/>
                <a:ext cx="11231880" cy="4810760"/>
              </a:xfrm>
              <a:prstGeom prst="rect">
                <a:avLst/>
              </a:prstGeom>
              <a:noFill/>
            </p:spPr>
            <p:txBody>
              <a:bodyPr wrap="square" rtlCol="0" anchor="t">
                <a:spAutoFit/>
              </a:bodyPr>
              <a:p>
                <a:r>
                  <a:rPr lang="zh-CN" altLang="en-US"/>
                  <a:t>在MCLM部分，融合这两种音频特征和文本特征这两种模态时，不仅仅是简单地将两种模态的特征进行拼接，而是希望在融合过程中：保持每个模态的独立性（不丢失原始信息）；模态间的互相调整，使得每个模态的特征能够相互影响并调整，以获得更好的表现。</a:t>
                </a:r>
                <a:endParaRPr lang="zh-CN" altLang="en-US"/>
              </a:p>
              <a:p>
                <a:endParaRPr lang="zh-CN" altLang="en-US"/>
              </a:p>
              <a:p>
                <a:endParaRPr lang="zh-CN" altLang="en-US"/>
              </a:p>
              <a:p>
                <a:endParaRPr lang="zh-CN" altLang="en-US"/>
              </a:p>
              <a:p>
                <a:endParaRPr lang="zh-CN" altLang="en-US"/>
              </a:p>
              <a:p>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𝑆</m:t>
                            </m:r>
                          </m:e>
                          <m:sup>
                            <m:r>
                              <a:rPr lang="en-US" altLang="zh-CN" i="1">
                                <a:latin typeface="Cambria Math" panose="02040503050406030204" charset="0"/>
                                <a:cs typeface="Cambria Math" panose="02040503050406030204" charset="0"/>
                              </a:rPr>
                              <m:t>𝑐</m:t>
                            </m:r>
                          </m:sup>
                        </m:sSup>
                        <m:r>
                          <a:rPr lang="en-US" altLang="zh-CN" i="1">
                            <a:latin typeface="Cambria Math" panose="02040503050406030204" charset="0"/>
                            <a:cs typeface="Cambria Math" panose="02040503050406030204" charset="0"/>
                          </a:rPr>
                          <m:t>)</m:t>
                        </m:r>
                        <m:r>
                          <a:rPr lang="zh-CN" altLang="en-US">
                            <a:latin typeface="Cambria Math" panose="02040503050406030204" charset="0"/>
                          </a:rPr>
                          <m:t> </m:t>
                        </m:r>
                      </m:e>
                      <m:sup>
                        <m:r>
                          <a:rPr lang="en-US" altLang="zh-CN" i="1">
                            <a:latin typeface="Cambria Math" panose="02040503050406030204" charset="0"/>
                            <a:cs typeface="Cambria Math" panose="02040503050406030204" charset="0"/>
                          </a:rPr>
                          <m:t>2</m:t>
                        </m:r>
                      </m:sup>
                    </m:sSup>
                  </m:oMath>
                </a14:m>
                <a:r>
                  <a:rPr lang="zh-CN" altLang="en-US">
                    <a:latin typeface="Cambria Math" panose="02040503050406030204" charset="0"/>
                    <a:cs typeface="Cambria Math" panose="02040503050406030204" charset="0"/>
                  </a:rPr>
                  <a:t>和</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a:latin typeface="Cambria Math" panose="02040503050406030204" charset="0"/>
                            <a:ea typeface="MS Mincho" charset="0"/>
                            <a:cs typeface="Cambria Math" panose="02040503050406030204" charset="0"/>
                            <a:sym typeface="+mn-ea"/>
                          </a:rPr>
                          <m:t>(</m:t>
                        </m:r>
                        <m:r>
                          <a:rPr lang="en-US" altLang="zh-CN">
                            <a:latin typeface="Cambria Math" panose="02040503050406030204" charset="0"/>
                            <a:ea typeface="MS Mincho" charset="0"/>
                            <a:cs typeface="Cambria Math" panose="02040503050406030204" charset="0"/>
                            <a:sym typeface="+mn-ea"/>
                          </a:rPr>
                          <m:t>𝑇</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𝑇</m:t>
                            </m:r>
                          </m:e>
                          <m:sup>
                            <m:r>
                              <a:rPr lang="en-US" altLang="zh-CN" i="1">
                                <a:latin typeface="Cambria Math" panose="02040503050406030204" charset="0"/>
                                <a:cs typeface="Cambria Math" panose="02040503050406030204" charset="0"/>
                              </a:rPr>
                              <m:t>𝑐</m:t>
                            </m:r>
                          </m:sup>
                        </m:sSup>
                        <m:r>
                          <a:rPr lang="en-US" altLang="zh-CN" i="1">
                            <a:latin typeface="Cambria Math" panose="02040503050406030204" charset="0"/>
                            <a:cs typeface="Cambria Math" panose="02040503050406030204" charset="0"/>
                          </a:rPr>
                          <m:t>)</m:t>
                        </m:r>
                        <m:r>
                          <a:rPr lang="zh-CN" altLang="en-US">
                            <a:latin typeface="Cambria Math" panose="02040503050406030204" charset="0"/>
                          </a:rPr>
                          <m:t> </m:t>
                        </m:r>
                      </m:e>
                      <m:sup>
                        <m:r>
                          <a:rPr lang="en-US" altLang="zh-CN" i="1">
                            <a:latin typeface="Cambria Math" panose="02040503050406030204" charset="0"/>
                            <a:cs typeface="Cambria Math" panose="02040503050406030204" charset="0"/>
                          </a:rPr>
                          <m:t>2</m:t>
                        </m:r>
                      </m:sup>
                    </m:sSup>
                  </m:oMath>
                </a14:m>
                <a:r>
                  <a:rPr lang="zh-CN" altLang="en-US"/>
                  <a:t>是单模态表示与跨模态表示之间的均方误差（MSE）。</a:t>
                </a:r>
                <a:endParaRPr lang="zh-CN" altLang="en-US"/>
              </a:p>
              <a:p>
                <a:r>
                  <a:rPr lang="zh-CN" altLang="en-US"/>
                  <a:t>在情感分类任务中，除了特征级融合，还采用了决策级融合来结合语音和文本两种模态的信息。最终的预测概率是单模态语音分类器的预测概率和</a:t>
                </a:r>
                <a:r>
                  <a:rPr lang="zh-CN" altLang="en-US">
                    <a:sym typeface="+mn-ea"/>
                  </a:rPr>
                  <a:t>单模态文本分类器的预测概率和双模态分类器</a:t>
                </a:r>
                <a:r>
                  <a:rPr lang="zh-CN" altLang="en-US"/>
                  <a:t>的加权和：</a:t>
                </a:r>
                <a:endParaRPr lang="zh-CN" altLang="en-US"/>
              </a:p>
              <a:p>
                <a:endParaRPr lang="zh-CN" altLang="en-US"/>
              </a:p>
              <a:p>
                <a:endParaRPr lang="zh-CN" altLang="en-US"/>
              </a:p>
              <a:p>
                <a:endParaRPr lang="zh-CN" altLang="en-US"/>
              </a:p>
              <a:p>
                <a:endParaRPr lang="zh-CN" altLang="en-US"/>
              </a:p>
              <a:p>
                <a:endParaRPr lang="zh-CN" altLang="en-US"/>
              </a:p>
              <a:p>
                <a:r>
                  <a:rPr lang="zh-CN" altLang="en-US"/>
                  <a:t>总损失：</a:t>
                </a:r>
                <a:endParaRPr lang="zh-CN" altLang="en-US"/>
              </a:p>
              <a:p>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06095" y="1653540"/>
                <a:ext cx="11231880" cy="4810760"/>
              </a:xfrm>
              <a:prstGeom prst="rect">
                <a:avLst/>
              </a:prstGeom>
              <a:blipFill rotWithShape="1">
                <a:blip r:embed="rId5"/>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6"/>
          <a:stretch>
            <a:fillRect/>
          </a:stretch>
        </p:blipFill>
        <p:spPr>
          <a:xfrm>
            <a:off x="3345815" y="2602865"/>
            <a:ext cx="4549140" cy="754380"/>
          </a:xfrm>
          <a:prstGeom prst="rect">
            <a:avLst/>
          </a:prstGeom>
        </p:spPr>
      </p:pic>
      <p:pic>
        <p:nvPicPr>
          <p:cNvPr id="10" name="图片 9"/>
          <p:cNvPicPr>
            <a:picLocks noChangeAspect="1"/>
          </p:cNvPicPr>
          <p:nvPr/>
        </p:nvPicPr>
        <p:blipFill>
          <a:blip r:embed="rId7"/>
          <a:stretch>
            <a:fillRect/>
          </a:stretch>
        </p:blipFill>
        <p:spPr>
          <a:xfrm>
            <a:off x="3665855" y="4486275"/>
            <a:ext cx="4229100" cy="342900"/>
          </a:xfrm>
          <a:prstGeom prst="rect">
            <a:avLst/>
          </a:prstGeom>
        </p:spPr>
      </p:pic>
      <p:pic>
        <p:nvPicPr>
          <p:cNvPr id="11" name="图片 10"/>
          <p:cNvPicPr>
            <a:picLocks noChangeAspect="1"/>
          </p:cNvPicPr>
          <p:nvPr/>
        </p:nvPicPr>
        <p:blipFill>
          <a:blip r:embed="rId8"/>
          <a:stretch>
            <a:fillRect/>
          </a:stretch>
        </p:blipFill>
        <p:spPr>
          <a:xfrm>
            <a:off x="3665855" y="4982845"/>
            <a:ext cx="4396740" cy="617220"/>
          </a:xfrm>
          <a:prstGeom prst="rect">
            <a:avLst/>
          </a:prstGeom>
        </p:spPr>
      </p:pic>
      <p:pic>
        <p:nvPicPr>
          <p:cNvPr id="12" name="图片 11"/>
          <p:cNvPicPr>
            <a:picLocks noChangeAspect="1"/>
          </p:cNvPicPr>
          <p:nvPr/>
        </p:nvPicPr>
        <p:blipFill>
          <a:blip r:embed="rId9"/>
          <a:stretch>
            <a:fillRect/>
          </a:stretch>
        </p:blipFill>
        <p:spPr>
          <a:xfrm>
            <a:off x="4117340" y="5711825"/>
            <a:ext cx="2636520" cy="563880"/>
          </a:xfrm>
          <a:prstGeom prst="rect">
            <a:avLst/>
          </a:prstGeom>
        </p:spPr>
      </p:pic>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8005" y="1711325"/>
            <a:ext cx="10786110" cy="2292350"/>
          </a:xfrm>
          <a:prstGeom prst="rect">
            <a:avLst/>
          </a:prstGeom>
          <a:noFill/>
        </p:spPr>
        <p:txBody>
          <a:bodyPr wrap="square" rtlCol="0">
            <a:noAutofit/>
          </a:bodyPr>
          <a:lstStyle/>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altLang="zh-CN" dirty="0"/>
              <a:t>        IEMOCAP 数据集包含大约 12 小时的二元情感即兴和脚本对话（10039 个话语）。每个话语的标签由 3 个注释者确定为以下分类标签：愤怒、幸福、悲伤、中性、兴奋、沮丧、恐惧、惊讶。</a:t>
            </a:r>
            <a:r>
              <a:rPr lang="zh-CN" altLang="en-US" dirty="0"/>
              <a:t>使用</a:t>
            </a:r>
            <a:r>
              <a:rPr lang="en-US" altLang="zh-CN" dirty="0"/>
              <a:t>前四个标签，其中兴奋类别合并为幸福，并采用</a:t>
            </a:r>
            <a:r>
              <a:rPr lang="zh-CN" altLang="en-US" dirty="0"/>
              <a:t>五折交叉验证</a:t>
            </a:r>
            <a:r>
              <a:rPr lang="en-US" altLang="zh-CN" dirty="0"/>
              <a:t>策略。 </a:t>
            </a:r>
            <a:endParaRPr lang="en-US" altLang="zh-CN" dirty="0"/>
          </a:p>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altLang="zh-CN" dirty="0"/>
              <a:t>        MELD是一个大规模的多方对话数据集，包含超过 13,000 个话语，每个话语都用以下标签之一进行注释：愤怒、喜悦、悲伤、中性、厌恶、恐惧和惊讶。  </a:t>
            </a:r>
            <a:endParaRPr lang="zh-CN" altLang="en-US"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65405" y="6386830"/>
            <a:ext cx="12192000" cy="33718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Zhang X, Li Y. A dual attention-based modality-collaborative fusion network for emotion recognition[C]. INTERSPEECH, 2023.</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5405" y="6386830"/>
            <a:ext cx="12192000" cy="33718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Zhang X, Li Y. A dual attention-based modality-collaborative fusion network for emotion recognition[C]. INTERSPEECH, 2023.</a:t>
            </a:r>
            <a:endParaRPr lang="zh-CN" altLang="en-US" sz="1600">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5"/>
          <a:stretch>
            <a:fillRect/>
          </a:stretch>
        </p:blipFill>
        <p:spPr>
          <a:xfrm>
            <a:off x="778510" y="1417955"/>
            <a:ext cx="4701540" cy="3779520"/>
          </a:xfrm>
          <a:prstGeom prst="rect">
            <a:avLst/>
          </a:prstGeom>
        </p:spPr>
      </p:pic>
      <p:sp>
        <p:nvSpPr>
          <p:cNvPr id="7" name="文本框 6"/>
          <p:cNvSpPr txBox="1"/>
          <p:nvPr/>
        </p:nvSpPr>
        <p:spPr>
          <a:xfrm>
            <a:off x="624205" y="5412105"/>
            <a:ext cx="5351780" cy="583565"/>
          </a:xfrm>
          <a:prstGeom prst="rect">
            <a:avLst/>
          </a:prstGeom>
          <a:noFill/>
        </p:spPr>
        <p:txBody>
          <a:bodyPr wrap="square" rtlCol="0" anchor="t">
            <a:spAutoFit/>
          </a:bodyPr>
          <a:p>
            <a:r>
              <a:rPr lang="zh-CN" altLang="en-US" sz="1600"/>
              <a:t>与其他最先进的方法相比，本文提出的方法</a:t>
            </a:r>
            <a:r>
              <a:rPr lang="zh-CN" altLang="en-US" sz="1600">
                <a:sym typeface="+mn-ea"/>
              </a:rPr>
              <a:t>在 IEMOCAP和</a:t>
            </a:r>
            <a:r>
              <a:rPr lang="zh-CN" altLang="en-US" sz="1600">
                <a:sym typeface="+mn-ea"/>
              </a:rPr>
              <a:t>MELD </a:t>
            </a:r>
            <a:r>
              <a:rPr lang="zh-CN" altLang="en-US" sz="1600">
                <a:sym typeface="+mn-ea"/>
              </a:rPr>
              <a:t> 数据集上都</a:t>
            </a:r>
            <a:r>
              <a:rPr lang="zh-CN" altLang="en-US" sz="1600"/>
              <a:t>取得了更优异的性能。</a:t>
            </a:r>
            <a:endParaRPr lang="zh-CN" altLang="en-US" sz="1600"/>
          </a:p>
        </p:txBody>
      </p:sp>
      <p:pic>
        <p:nvPicPr>
          <p:cNvPr id="8" name="图片 7"/>
          <p:cNvPicPr>
            <a:picLocks noChangeAspect="1"/>
          </p:cNvPicPr>
          <p:nvPr/>
        </p:nvPicPr>
        <p:blipFill>
          <a:blip r:embed="rId6"/>
          <a:stretch>
            <a:fillRect/>
          </a:stretch>
        </p:blipFill>
        <p:spPr>
          <a:xfrm>
            <a:off x="6410960" y="504825"/>
            <a:ext cx="4746625" cy="3780155"/>
          </a:xfrm>
          <a:prstGeom prst="rect">
            <a:avLst/>
          </a:prstGeom>
        </p:spPr>
      </p:pic>
      <p:sp>
        <p:nvSpPr>
          <p:cNvPr id="14" name="文本框 13"/>
          <p:cNvSpPr txBox="1"/>
          <p:nvPr/>
        </p:nvSpPr>
        <p:spPr>
          <a:xfrm>
            <a:off x="6245860" y="4696460"/>
            <a:ext cx="5329555" cy="1076325"/>
          </a:xfrm>
          <a:prstGeom prst="rect">
            <a:avLst/>
          </a:prstGeom>
          <a:noFill/>
        </p:spPr>
        <p:txBody>
          <a:bodyPr wrap="square" rtlCol="0" anchor="t">
            <a:spAutoFit/>
          </a:bodyPr>
          <a:p>
            <a:r>
              <a:rPr lang="zh-CN" altLang="en-US" sz="1600"/>
              <a:t>使用单模态信息作为输入时，性能显着下降，并且语义特征优于声学特征显着。双重关注和相互调整对于确保模内学习的有效性至关重要，而且模型的性能通过模内学习和跨模态学习都得到了极大的提高。</a:t>
            </a:r>
            <a:endParaRPr lang="zh-CN" altLang="en-US" sz="1600"/>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65405" y="6386830"/>
            <a:ext cx="12192000" cy="33718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Zhang X, Li Y. A dual attention-based modality-collaborative fusion network for emotion recognition[C]. INTERSPEECH, 2023.</a:t>
            </a:r>
            <a:endParaRPr lang="zh-CN" altLang="en-US" sz="1600">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5"/>
          <a:stretch>
            <a:fillRect/>
          </a:stretch>
        </p:blipFill>
        <p:spPr>
          <a:xfrm>
            <a:off x="870585" y="1600835"/>
            <a:ext cx="4909185" cy="2355850"/>
          </a:xfrm>
          <a:prstGeom prst="rect">
            <a:avLst/>
          </a:prstGeom>
        </p:spPr>
      </p:pic>
      <p:sp>
        <p:nvSpPr>
          <p:cNvPr id="6" name="文本框 5"/>
          <p:cNvSpPr txBox="1"/>
          <p:nvPr/>
        </p:nvSpPr>
        <p:spPr>
          <a:xfrm>
            <a:off x="870585" y="4283075"/>
            <a:ext cx="4712335" cy="829945"/>
          </a:xfrm>
          <a:prstGeom prst="rect">
            <a:avLst/>
          </a:prstGeom>
          <a:noFill/>
        </p:spPr>
        <p:txBody>
          <a:bodyPr wrap="square" rtlCol="0" anchor="t">
            <a:spAutoFit/>
          </a:bodyPr>
          <a:p>
            <a:r>
              <a:rPr lang="zh-CN" altLang="en-US" sz="1600"/>
              <a:t>双重关注和相互调整对于确保模内学习的有效性至关重要，而且模型的性能通过模内学习和跨模态学习都得到了极大的提高。</a:t>
            </a:r>
            <a:endParaRPr lang="zh-CN" altLang="en-US" sz="1600"/>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86929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MMER: Multimodal Multi-task Learning for Speech Emotion Recognition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28495" y="3458210"/>
            <a:ext cx="7837170" cy="588010"/>
          </a:xfrm>
        </p:spPr>
        <p:txBody>
          <a:bodyPr>
            <a:noAutofit/>
          </a:bodyPr>
          <a:lstStyle/>
          <a:p>
            <a:pPr marL="0" indent="0" algn="ctr">
              <a:buNone/>
            </a:pPr>
            <a:r>
              <a:rPr sz="2400" spc="200">
                <a:solidFill>
                  <a:schemeClr val="tx1">
                    <a:lumMod val="65000"/>
                    <a:lumOff val="35000"/>
                  </a:schemeClr>
                </a:solidFill>
                <a:latin typeface="+mn-lt"/>
                <a:ea typeface="+mn-ea"/>
              </a:rPr>
              <a:t>MMER：语音情感识别的多模态多任务学习</a:t>
            </a: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Ghosh S, Tyagi U, Ramaneswaran S, et al. Mmer: Multimodal multi-task learning for speech emotion recognition[J]. arXiv preprint arXiv:2203.16794, 2022.</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280" y="1503680"/>
            <a:ext cx="10835640" cy="4661535"/>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lang="zh-CN" dirty="0"/>
              <a:t>传统的</a:t>
            </a:r>
            <a:r>
              <a:rPr dirty="0"/>
              <a:t>语音情感识别（SER）主要面临以下困境：</a:t>
            </a:r>
            <a:endParaRPr dirty="0"/>
          </a:p>
          <a:p>
            <a:pPr marL="0" lvl="1" indent="457200" algn="just" fontAlgn="auto">
              <a:lnSpc>
                <a:spcPct val="150000"/>
              </a:lnSpc>
              <a:buFont typeface="Wingdings" panose="05000000000000000000" charset="0"/>
              <a:buNone/>
            </a:pPr>
            <a:r>
              <a:rPr dirty="0"/>
              <a:t>1. 单模态局限：传统 SER 多为单模态，仅依赖语音特征，忽略了情感表达中的其他模态，如文本。</a:t>
            </a:r>
            <a:endParaRPr dirty="0"/>
          </a:p>
          <a:p>
            <a:pPr marL="0" lvl="1" indent="457200" algn="just" fontAlgn="auto">
              <a:lnSpc>
                <a:spcPct val="150000"/>
              </a:lnSpc>
              <a:buFont typeface="Wingdings" panose="05000000000000000000" charset="0"/>
              <a:buNone/>
            </a:pPr>
            <a:r>
              <a:rPr dirty="0"/>
              <a:t>2. 韵律偏差：仅依赖语音的声学特征，可能因韵律信息误判情感，缺少语言语义的支撑。</a:t>
            </a:r>
            <a:endParaRPr dirty="0"/>
          </a:p>
          <a:p>
            <a:pPr marL="0" lvl="1" indent="457200" algn="just" fontAlgn="auto">
              <a:lnSpc>
                <a:spcPct val="150000"/>
              </a:lnSpc>
              <a:buFont typeface="Wingdings" panose="05000000000000000000" charset="0"/>
              <a:buNone/>
            </a:pPr>
            <a:r>
              <a:rPr dirty="0"/>
              <a:t>3. 多任务学习的欠开发：多任务学习在 SER 中还未被充分利用，通常只关注情感分类，未通过其他任务来增强模型的表示能力。</a:t>
            </a:r>
            <a:endParaRPr dirty="0"/>
          </a:p>
          <a:p>
            <a:pPr marL="0" lvl="1" indent="457200" algn="just" fontAlgn="auto">
              <a:lnSpc>
                <a:spcPct val="150000"/>
              </a:lnSpc>
              <a:buFont typeface="Wingdings" panose="05000000000000000000" charset="0"/>
              <a:buNone/>
            </a:pPr>
            <a:r>
              <a:rPr dirty="0"/>
              <a:t>4. 多模态对齐问题：语音和文本等模态的异步性，增加了信息融合的难度。</a:t>
            </a:r>
            <a:endParaRPr dirty="0"/>
          </a:p>
          <a:p>
            <a:pPr marL="0" lvl="1" indent="457200" algn="just" fontAlgn="auto">
              <a:lnSpc>
                <a:spcPct val="150000"/>
              </a:lnSpc>
              <a:buFont typeface="Wingdings" panose="05000000000000000000" charset="0"/>
              <a:buNone/>
            </a:pPr>
            <a:r>
              <a:rPr dirty="0"/>
              <a:t>本文提出了 MMER，一种结合语音和文本多模态信息的多任务学习方法。</a:t>
            </a:r>
            <a:r>
              <a:rPr lang="zh-CN" dirty="0"/>
              <a:t>成功</a:t>
            </a:r>
            <a:r>
              <a:rPr dirty="0">
                <a:sym typeface="+mn-ea"/>
              </a:rPr>
              <a:t>提升了 SER 性能</a:t>
            </a:r>
            <a:r>
              <a:rPr lang="zh-CN" dirty="0">
                <a:sym typeface="+mn-ea"/>
              </a:rPr>
              <a:t>。</a:t>
            </a:r>
            <a:endParaRPr dirty="0"/>
          </a:p>
          <a:p>
            <a:pPr marL="0" lvl="1" indent="457200" algn="just" fontAlgn="auto">
              <a:lnSpc>
                <a:spcPct val="150000"/>
              </a:lnSpc>
              <a:buFont typeface="Wingdings" panose="05000000000000000000" charset="0"/>
              <a:buNone/>
            </a:pPr>
            <a:r>
              <a:rPr dirty="0"/>
              <a:t>1. 多模态学习：MMER 结合语音和文本模态，消除单模态局限和韵律偏差。</a:t>
            </a:r>
            <a:endParaRPr dirty="0"/>
          </a:p>
          <a:p>
            <a:pPr marL="0" lvl="1" indent="457200" algn="just" fontAlgn="auto">
              <a:lnSpc>
                <a:spcPct val="150000"/>
              </a:lnSpc>
              <a:buFont typeface="Wingdings" panose="05000000000000000000" charset="0"/>
              <a:buNone/>
            </a:pPr>
            <a:r>
              <a:rPr dirty="0"/>
              <a:t>2. 多任务学习：通过引入 ASR 和对比学习任务，提升模型对情感特征的学习能力。</a:t>
            </a:r>
            <a:endParaRPr dirty="0"/>
          </a:p>
          <a:p>
            <a:pPr marL="0" lvl="1" indent="457200" algn="just" fontAlgn="auto">
              <a:lnSpc>
                <a:spcPct val="150000"/>
              </a:lnSpc>
              <a:buFont typeface="Wingdings" panose="05000000000000000000" charset="0"/>
              <a:buNone/>
            </a:pPr>
            <a:r>
              <a:rPr dirty="0"/>
              <a:t>3. 模态对齐：设计多模态交互模块，解决语音与文本的对齐问题，实现更精确的情感识别。</a:t>
            </a:r>
            <a:endParaRPr dirty="0"/>
          </a:p>
          <a:p>
            <a:pPr marL="0" lvl="1" indent="457200" algn="just" fontAlgn="auto">
              <a:lnSpc>
                <a:spcPct val="150000"/>
              </a:lnSpc>
              <a:buFont typeface="Wingdings" panose="05000000000000000000" charset="0"/>
              <a:buNone/>
            </a:pP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0" y="6109970"/>
            <a:ext cx="12192000" cy="58356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Ghosh S, Tyagi U, Ramaneswaran S, et al. Mmer: Multimodal multi-task learning for speech emotion recognition[J]. arXiv preprint arXiv:2203.16794, 2022.</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wm#"/>
  <p:tag name="KSO_WM_TEMPLATE_CATEGORY" val="custom"/>
  <p:tag name="KSO_WM_TEMPLATE_INDEX" val="20204613"/>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wm#"/>
  <p:tag name="KSO_WM_TEMPLATE_CATEGORY" val="custom"/>
  <p:tag name="KSO_WM_TEMPLATE_INDEX" val="20204613"/>
</p:tagLst>
</file>

<file path=ppt/tags/tag422.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25.xml><?xml version="1.0" encoding="utf-8"?>
<p:tagLst xmlns:p="http://schemas.openxmlformats.org/presentationml/2006/main">
  <p:tag name="COMMONDATA" val="eyJoZGlkIjoiZmVkMjkyZWJhMzIxYTIyMjczMDE5M2M3ZWEyNGQyMDgifQ=="/>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5692</Words>
  <Application>WPS 演示</Application>
  <PresentationFormat>宽屏</PresentationFormat>
  <Paragraphs>169</Paragraphs>
  <Slides>17</Slides>
  <Notes>8</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17</vt:i4>
      </vt:variant>
    </vt:vector>
  </HeadingPairs>
  <TitlesOfParts>
    <vt:vector size="33" baseType="lpstr">
      <vt:lpstr>Arial</vt:lpstr>
      <vt:lpstr>宋体</vt:lpstr>
      <vt:lpstr>Wingdings</vt:lpstr>
      <vt:lpstr>Wingdings</vt:lpstr>
      <vt:lpstr>微软雅黑</vt:lpstr>
      <vt:lpstr>汉仪旗黑-85S</vt:lpstr>
      <vt:lpstr>黑体</vt:lpstr>
      <vt:lpstr>Cambria Math</vt:lpstr>
      <vt:lpstr>MS Mincho</vt:lpstr>
      <vt:lpstr>Segoe Print</vt:lpstr>
      <vt:lpstr>Arial Unicode MS</vt:lpstr>
      <vt:lpstr>Calibri</vt:lpstr>
      <vt:lpstr>BatangChe</vt:lpstr>
      <vt:lpstr>WPS</vt:lpstr>
      <vt:lpstr>1_Office 主题​​</vt:lpstr>
      <vt:lpstr>2_Office 主题​​</vt:lpstr>
      <vt:lpstr>A Dual Attention-based Modality-Collaborative Fusion Network for Emotion Recognition</vt:lpstr>
      <vt:lpstr>PowerPoint 演示文稿</vt:lpstr>
      <vt:lpstr>PowerPoint 演示文稿</vt:lpstr>
      <vt:lpstr>PowerPoint 演示文稿</vt:lpstr>
      <vt:lpstr>PowerPoint 演示文稿</vt:lpstr>
      <vt:lpstr>PowerPoint 演示文稿</vt:lpstr>
      <vt:lpstr>PowerPoint 演示文稿</vt:lpstr>
      <vt:lpstr>MMER: Multimodal Multi-task Learning for Speech Emotion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915</cp:revision>
  <dcterms:created xsi:type="dcterms:W3CDTF">2019-06-19T02:08:00Z</dcterms:created>
  <dcterms:modified xsi:type="dcterms:W3CDTF">2024-09-12T07:46:14Z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