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2"/>
  </p:handoutMasterIdLst>
  <p:sldIdLst>
    <p:sldId id="11090172" r:id="rId3"/>
    <p:sldId id="274" r:id="rId4"/>
    <p:sldId id="11090208" r:id="rId5"/>
    <p:sldId id="11090209" r:id="rId6"/>
    <p:sldId id="11089795" r:id="rId7"/>
    <p:sldId id="11090000" r:id="rId8"/>
    <p:sldId id="11090046" r:id="rId10"/>
    <p:sldId id="11090210" r:id="rId11"/>
    <p:sldId id="11090211" r:id="rId12"/>
    <p:sldId id="11089803" r:id="rId13"/>
    <p:sldId id="11089811" r:id="rId14"/>
    <p:sldId id="11090213" r:id="rId15"/>
    <p:sldId id="11090240" r:id="rId16"/>
    <p:sldId id="11090155" r:id="rId17"/>
    <p:sldId id="11090138" r:id="rId18"/>
    <p:sldId id="11090139" r:id="rId19"/>
    <p:sldId id="11090140" r:id="rId20"/>
    <p:sldId id="11090173" r:id="rId21"/>
    <p:sldId id="11090141" r:id="rId22"/>
    <p:sldId id="11090260" r:id="rId23"/>
    <p:sldId id="11090262" r:id="rId24"/>
    <p:sldId id="11090142" r:id="rId25"/>
    <p:sldId id="11090143" r:id="rId26"/>
    <p:sldId id="11090146" r:id="rId27"/>
    <p:sldId id="11090147" r:id="rId28"/>
    <p:sldId id="11090148" r:id="rId29"/>
    <p:sldId id="11090154" r:id="rId30"/>
    <p:sldId id="267"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7"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7"/>
        <p:guide pos="38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66.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image" Target="../media/image3.png"/><Relationship Id="rId11" Type="http://schemas.openxmlformats.org/officeDocument/2006/relationships/tags" Target="../tags/tag8.xml"/><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media/image2.png"/><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media/image5.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7.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11200" y="1316351"/>
            <a:ext cx="8737600" cy="2359348"/>
          </a:xfrm>
        </p:spPr>
        <p:txBody>
          <a:bodyPr vert="horz" wrap="square" lIns="101600" tIns="38100" rIns="76200" bIns="38100" rtlCol="0" anchor="b" anchorCtr="0">
            <a:normAutofit/>
          </a:bodyPr>
          <a:lstStyle>
            <a:lvl1pPr marL="0" indent="0" algn="ctr">
              <a:buFont typeface="Arial" panose="020B0604020202020204" pitchFamily="34" charset="0"/>
              <a:buNone/>
              <a:defRPr kumimoji="0" lang="zh-CN" altLang="en-US" sz="8800" b="1" i="0" u="none" strike="noStrike" cap="none" spc="0" normalizeH="0" baseline="0" dirty="0">
                <a:solidFill>
                  <a:schemeClr val="tx1">
                    <a:lumMod val="85000"/>
                    <a:lumOff val="15000"/>
                  </a:schemeClr>
                </a:solidFill>
                <a:uFillTx/>
                <a:latin typeface="+mj-ea"/>
                <a:ea typeface="+mj-ea"/>
                <a:cs typeface="+mn-cs"/>
              </a:defRPr>
            </a:lvl1pPr>
          </a:lstStyle>
          <a:p>
            <a:pPr marL="0" marR="0" lvl="0" algn="ctr" fontAlgn="auto">
              <a:lnSpc>
                <a:spcPct val="83000"/>
              </a:lnSpc>
              <a:buClrTx/>
              <a:buSzTx/>
              <a:buFontTx/>
            </a:pPr>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711200" y="3812222"/>
            <a:ext cx="8737600" cy="1162423"/>
          </a:xfrm>
        </p:spPr>
        <p:txBody>
          <a:bodyPr vert="horz" wrap="square" lIns="101600" tIns="38100" rIns="76200" bIns="38100" rtlCol="0" anchor="t" anchorCtr="0">
            <a:normAutofit/>
          </a:bodyPr>
          <a:lstStyle>
            <a:lvl1pPr marL="0" indent="0" algn="ctr">
              <a:buFont typeface="Arial" panose="020B0604020202020204" pitchFamily="34" charset="0"/>
              <a:buNone/>
              <a:defRPr kumimoji="0" lang="zh-CN" altLang="en-US" sz="4400" b="0" i="0" u="none" strike="noStrike" cap="none" spc="0" normalizeH="0" baseline="0" dirty="0">
                <a:solidFill>
                  <a:schemeClr val="tx1">
                    <a:lumMod val="85000"/>
                    <a:lumOff val="15000"/>
                  </a:schemeClr>
                </a:solidFill>
                <a:uFillTx/>
                <a:latin typeface="+mj-ea"/>
                <a:ea typeface="+mj-ea"/>
              </a:defRPr>
            </a:lvl1pPr>
          </a:lstStyle>
          <a:p>
            <a:pPr marL="342900" marR="0" lvl="0" indent="-571500" algn="ctr" fontAlgn="auto">
              <a:lnSpc>
                <a:spcPct val="83000"/>
              </a:lnSpc>
              <a:spcBef>
                <a:spcPct val="0"/>
              </a:spcBef>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pic>
        <p:nvPicPr>
          <p:cNvPr id="12" name="图片 11" descr="未标题-10"/>
          <p:cNvPicPr/>
          <p:nvPr>
            <p:custDataLst>
              <p:tags r:id="rId7"/>
            </p:custDataLst>
          </p:nvPr>
        </p:nvPicPr>
        <p:blipFill>
          <a:blip r:embed="rId8">
            <a:duotone>
              <a:prstClr val="black"/>
              <a:schemeClr val="tx2">
                <a:lumMod val="75000"/>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9"/>
            </p:custDataLst>
          </p:nvPr>
        </p:nvPicPr>
        <p:blipFill>
          <a:blip r:embed="rId10">
            <a:duotone>
              <a:prstClr val="black"/>
              <a:schemeClr val="tx2">
                <a:lumMod val="75000"/>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11"/>
            </p:custDataLst>
          </p:nvPr>
        </p:nvPicPr>
        <p:blipFill>
          <a:blip r:embed="rId12">
            <a:duotone>
              <a:prstClr val="black"/>
              <a:schemeClr val="tx2">
                <a:lumMod val="75000"/>
                <a:tint val="45000"/>
                <a:satMod val="400000"/>
              </a:schemeClr>
            </a:duotone>
          </a:blip>
          <a:srcRect r="60807"/>
          <a:stretch>
            <a:fillRect/>
          </a:stretch>
        </p:blipFill>
        <p:spPr>
          <a:xfrm>
            <a:off x="9658350" y="0"/>
            <a:ext cx="253365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lvl1pPr>
              <a:defRPr>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2" name="图片 11" descr="未标题-10"/>
          <p:cNvPicPr/>
          <p:nvPr>
            <p:custDataLst>
              <p:tags r:id="rId2"/>
            </p:custDataLst>
          </p:nvPr>
        </p:nvPicPr>
        <p:blipFill>
          <a:blip r:embed="rId3">
            <a:duotone>
              <a:prstClr val="black"/>
              <a:schemeClr val="tx2">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4"/>
            </p:custDataLst>
          </p:nvPr>
        </p:nvPicPr>
        <p:blipFill>
          <a:blip r:embed="rId5">
            <a:duotone>
              <a:prstClr val="black"/>
              <a:schemeClr val="tx2">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6"/>
            </p:custDataLst>
          </p:nvPr>
        </p:nvPicPr>
        <p:blipFill>
          <a:blip r:embed="rId7">
            <a:duotone>
              <a:prstClr val="black"/>
              <a:schemeClr val="tx2">
                <a:tint val="45000"/>
                <a:satMod val="400000"/>
              </a:schemeClr>
            </a:duotone>
          </a:blip>
          <a:srcRect r="60807"/>
          <a:stretch>
            <a:fillRect/>
          </a:stretch>
        </p:blipFill>
        <p:spPr>
          <a:xfrm>
            <a:off x="9658350" y="0"/>
            <a:ext cx="2533650" cy="6858000"/>
          </a:xfrm>
          <a:prstGeom prst="rect">
            <a:avLst/>
          </a:prstGeom>
        </p:spPr>
      </p:pic>
      <p:sp>
        <p:nvSpPr>
          <p:cNvPr id="2" name="标题 1"/>
          <p:cNvSpPr>
            <a:spLocks noGrp="1"/>
          </p:cNvSpPr>
          <p:nvPr>
            <p:ph type="ctrTitle"/>
            <p:custDataLst>
              <p:tags r:id="rId8"/>
            </p:custDataLst>
          </p:nvPr>
        </p:nvSpPr>
        <p:spPr>
          <a:xfrm>
            <a:off x="2926715" y="1316351"/>
            <a:ext cx="6731635" cy="2317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marL="0" indent="0" algn="l">
              <a:buFont typeface="Arial" panose="020B0604020202020204" pitchFamily="34" charset="0"/>
              <a:buNone/>
              <a:defRPr lang="zh-CN" altLang="en-US" sz="6600" dirty="0">
                <a:solidFill>
                  <a:schemeClr val="tx1">
                    <a:lumMod val="85000"/>
                    <a:lumOff val="15000"/>
                  </a:schemeClr>
                </a:solidFill>
                <a:latin typeface="+mj-ea"/>
                <a:ea typeface="+mj-ea"/>
                <a:cs typeface="+mn-cs"/>
              </a:defRPr>
            </a:lvl1pPr>
          </a:lstStyle>
          <a:p>
            <a:pPr marL="0" lvl="0" algn="l"/>
            <a:r>
              <a:rPr lang="zh-CN" altLang="en-US" dirty="0"/>
              <a:t>单击此处编辑母版标题样式</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4" name="日期时间占位符 7"/>
          <p:cNvSpPr>
            <a:spLocks noGrp="1"/>
          </p:cNvSpPr>
          <p:nvPr>
            <p:ph type="body" sz="quarter" idx="14" hasCustomPrompt="1"/>
            <p:custDataLst>
              <p:tags r:id="rId12"/>
            </p:custDataLst>
          </p:nvPr>
        </p:nvSpPr>
        <p:spPr>
          <a:xfrm>
            <a:off x="5267268" y="3871913"/>
            <a:ext cx="4391082"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日期时间</a:t>
            </a:r>
            <a:endParaRPr lang="zh-CN" altLang="en-US" dirty="0"/>
          </a:p>
        </p:txBody>
      </p:sp>
      <p:sp>
        <p:nvSpPr>
          <p:cNvPr id="24" name="署名占位符 10"/>
          <p:cNvSpPr>
            <a:spLocks noGrp="1"/>
          </p:cNvSpPr>
          <p:nvPr>
            <p:ph type="body" sz="quarter" idx="17" hasCustomPrompt="1"/>
            <p:custDataLst>
              <p:tags r:id="rId13"/>
            </p:custDataLst>
          </p:nvPr>
        </p:nvSpPr>
        <p:spPr>
          <a:xfrm>
            <a:off x="2926715" y="3871913"/>
            <a:ext cx="2125980"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p>
            <a:fld id="{A33277CE-B914-42DA-BC84-E072C60E5F2E}" type="datetimeFigureOut">
              <a:rPr lang="zh-CN" altLang="en-US" smtClean="0"/>
            </a:fld>
            <a:endParaRPr lang="zh-CN" altLang="en-US"/>
          </a:p>
        </p:txBody>
      </p:sp>
      <p:sp>
        <p:nvSpPr>
          <p:cNvPr id="7" name="页脚占位符 6"/>
          <p:cNvSpPr>
            <a:spLocks noGrp="1"/>
          </p:cNvSpPr>
          <p:nvPr>
            <p:ph type="ftr" sz="quarter" idx="11"/>
          </p:nvPr>
        </p:nvSpPr>
        <p:spPr/>
        <p:txBody>
          <a:bodyPr/>
          <a:p>
            <a:endParaRPr lang="zh-CN" altLang="en-US"/>
          </a:p>
        </p:txBody>
      </p:sp>
      <p:sp>
        <p:nvSpPr>
          <p:cNvPr id="8" name="灯片编号占位符 7"/>
          <p:cNvSpPr>
            <a:spLocks noGrp="1"/>
          </p:cNvSpPr>
          <p:nvPr>
            <p:ph type="sldNum" sz="quarter" idx="12"/>
          </p:nvPr>
        </p:nvSpPr>
        <p:spPr/>
        <p:txBody>
          <a:bodyPr/>
          <a:p>
            <a:fld id="{1B939F18-A0BC-4BDF-AC92-8ABE7F8048EE}" type="slidenum">
              <a:rPr lang="zh-CN" altLang="en-US" smtClean="0"/>
            </a:fld>
            <a:endParaRPr lang="zh-CN" altLang="en-US"/>
          </a:p>
        </p:txBody>
      </p:sp>
      <p:pic>
        <p:nvPicPr>
          <p:cNvPr id="9" name="图片 8"/>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descr="未标题-11"/>
          <p:cNvPicPr/>
          <p:nvPr>
            <p:custDataLst>
              <p:tags r:id="rId2"/>
            </p:custDataLst>
          </p:nvPr>
        </p:nvPicPr>
        <p:blipFill>
          <a:blip r:embed="rId3">
            <a:duotone>
              <a:prstClr val="black"/>
              <a:schemeClr val="tx2">
                <a:lumMod val="75000"/>
                <a:tint val="45000"/>
                <a:satMod val="400000"/>
              </a:schemeClr>
            </a:duotone>
          </a:blip>
          <a:srcRect t="-3445" b="20177"/>
          <a:stretch>
            <a:fillRect/>
          </a:stretch>
        </p:blipFill>
        <p:spPr>
          <a:xfrm>
            <a:off x="0" y="5240655"/>
            <a:ext cx="1796345" cy="1617345"/>
          </a:xfrm>
          <a:prstGeom prst="rect">
            <a:avLst/>
          </a:prstGeom>
        </p:spPr>
      </p:pic>
      <p:pic>
        <p:nvPicPr>
          <p:cNvPr id="11" name="图片 10" descr="未标题-7"/>
          <p:cNvPicPr/>
          <p:nvPr>
            <p:custDataLst>
              <p:tags r:id="rId4"/>
            </p:custDataLst>
          </p:nvPr>
        </p:nvPicPr>
        <p:blipFill>
          <a:blip r:embed="rId5">
            <a:duotone>
              <a:prstClr val="black"/>
              <a:schemeClr val="tx2">
                <a:lumMod val="75000"/>
                <a:tint val="45000"/>
                <a:satMod val="400000"/>
              </a:schemeClr>
            </a:duotone>
          </a:blip>
          <a:srcRect l="-11864" t="10672" r="37940" b="18379"/>
          <a:stretch>
            <a:fillRect/>
          </a:stretch>
        </p:blipFill>
        <p:spPr>
          <a:xfrm>
            <a:off x="10393046" y="0"/>
            <a:ext cx="1798955" cy="1136716"/>
          </a:xfrm>
          <a:prstGeom prst="rect">
            <a:avLst/>
          </a:prstGeom>
        </p:spPr>
      </p:pic>
      <p:pic>
        <p:nvPicPr>
          <p:cNvPr id="12" name="图片 11" descr="未标题-6"/>
          <p:cNvPicPr/>
          <p:nvPr>
            <p:custDataLst>
              <p:tags r:id="rId6"/>
            </p:custDataLst>
          </p:nvPr>
        </p:nvPicPr>
        <p:blipFill>
          <a:blip r:embed="rId7">
            <a:duotone>
              <a:prstClr val="black"/>
              <a:schemeClr val="tx2">
                <a:lumMod val="75000"/>
                <a:tint val="45000"/>
                <a:satMod val="400000"/>
              </a:schemeClr>
            </a:duotone>
          </a:blip>
          <a:srcRect l="42766" t="76391" r="22938"/>
          <a:stretch>
            <a:fillRect/>
          </a:stretch>
        </p:blipFill>
        <p:spPr>
          <a:xfrm>
            <a:off x="0" y="0"/>
            <a:ext cx="1367281" cy="978565"/>
          </a:xfrm>
          <a:prstGeom prst="rect">
            <a:avLst/>
          </a:prstGeom>
        </p:spPr>
      </p:pic>
      <p:sp>
        <p:nvSpPr>
          <p:cNvPr id="2" name="标题 1"/>
          <p:cNvSpPr>
            <a:spLocks noGrp="1"/>
          </p:cNvSpPr>
          <p:nvPr>
            <p:ph type="title" hasCustomPrompt="1"/>
            <p:custDataLst>
              <p:tags r:id="rId8"/>
            </p:custDataLst>
          </p:nvPr>
        </p:nvSpPr>
        <p:spPr>
          <a:xfrm>
            <a:off x="653143" y="1349275"/>
            <a:ext cx="2492965" cy="914400"/>
          </a:xfrm>
        </p:spPr>
        <p:txBody>
          <a:bodyPr vert="horz" wrap="square" lIns="0" rtlCol="0" anchor="b" anchorCtr="0">
            <a:normAutofit/>
          </a:bodyPr>
          <a:lstStyle>
            <a:lvl1pPr algn="r">
              <a:defRPr lang="zh-CN" altLang="en-US" spc="505" dirty="0">
                <a:solidFill>
                  <a:schemeClr val="tx1">
                    <a:lumMod val="85000"/>
                    <a:lumOff val="15000"/>
                  </a:schemeClr>
                </a:solidFill>
                <a:latin typeface="+mj-ea"/>
                <a:ea typeface="+mj-ea"/>
                <a:cs typeface="+mn-cs"/>
              </a:defRPr>
            </a:lvl1pPr>
          </a:lstStyle>
          <a:p>
            <a:pPr marL="0" lvl="0" algn="r"/>
            <a:r>
              <a:rPr lang="zh-CN" altLang="en-US" dirty="0"/>
              <a:t>标题</a:t>
            </a:r>
            <a:endParaRPr lang="zh-CN" altLang="en-US" dirty="0"/>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9" name="图片 8" descr="未标题-12"/>
          <p:cNvPicPr/>
          <p:nvPr>
            <p:custDataLst>
              <p:tags r:id="rId2"/>
            </p:custDataLst>
          </p:nvPr>
        </p:nvPicPr>
        <p:blipFill>
          <a:blip r:embed="rId3">
            <a:duotone>
              <a:prstClr val="black"/>
              <a:schemeClr val="tx2">
                <a:lumMod val="75000"/>
                <a:tint val="45000"/>
                <a:satMod val="400000"/>
              </a:schemeClr>
            </a:duotone>
          </a:blip>
          <a:srcRect l="1888" r="-1416" b="57778"/>
          <a:stretch>
            <a:fillRect/>
          </a:stretch>
        </p:blipFill>
        <p:spPr>
          <a:xfrm>
            <a:off x="0" y="3811904"/>
            <a:ext cx="12192000" cy="3037840"/>
          </a:xfrm>
          <a:prstGeom prst="rect">
            <a:avLst/>
          </a:prstGeom>
        </p:spPr>
      </p:pic>
      <p:sp>
        <p:nvSpPr>
          <p:cNvPr id="2" name="标题 1"/>
          <p:cNvSpPr>
            <a:spLocks noGrp="1"/>
          </p:cNvSpPr>
          <p:nvPr>
            <p:ph type="title" hasCustomPrompt="1"/>
            <p:custDataLst>
              <p:tags r:id="rId4"/>
            </p:custDataLst>
          </p:nvPr>
        </p:nvSpPr>
        <p:spPr>
          <a:xfrm>
            <a:off x="4966935" y="837386"/>
            <a:ext cx="5029235" cy="1471931"/>
          </a:xfrm>
          <a:noFill/>
          <a:ln>
            <a:noFill/>
          </a:ln>
        </p:spPr>
        <p:txBody>
          <a:bodyPr vert="horz" wrap="square" lIns="101600" tIns="38100" rIns="63500" bIns="38100" rtlCol="0" anchor="b" anchorCtr="0">
            <a:normAutofit/>
          </a:bodyPr>
          <a:lstStyle>
            <a:lvl1pPr marL="0" indent="0" algn="l">
              <a:buFont typeface="Arial" panose="020B0604020202020204" pitchFamily="34" charset="0"/>
              <a:buNone/>
              <a:defRPr kumimoji="0" lang="zh-CN" altLang="en-US" sz="4200" i="0" u="none" strike="noStrike" cap="none" spc="400" normalizeH="0" baseline="0" noProof="1" dirty="0">
                <a:solidFill>
                  <a:schemeClr val="tx1">
                    <a:lumMod val="85000"/>
                    <a:lumOff val="15000"/>
                  </a:schemeClr>
                </a:solidFill>
                <a:uFillTx/>
                <a:latin typeface="+mj-ea"/>
                <a:ea typeface="+mj-ea"/>
                <a:cs typeface="+mn-cs"/>
              </a:defRPr>
            </a:lvl1pPr>
          </a:lstStyle>
          <a:p>
            <a:pPr marL="0" marR="0" lvl="0" fontAlgn="auto">
              <a:buClrTx/>
              <a:buSzTx/>
              <a:buFontTx/>
            </a:pPr>
            <a:r>
              <a:rPr lang="zh-CN" altLang="en-US" dirty="0"/>
              <a:t>编辑标题</a:t>
            </a:r>
            <a:endParaRPr lang="zh-CN" altLang="en-US" dirty="0"/>
          </a:p>
        </p:txBody>
      </p:sp>
      <p:sp>
        <p:nvSpPr>
          <p:cNvPr id="3" name="文本占位符 2"/>
          <p:cNvSpPr>
            <a:spLocks noGrp="1"/>
          </p:cNvSpPr>
          <p:nvPr>
            <p:ph type="body" idx="1" hasCustomPrompt="1"/>
            <p:custDataLst>
              <p:tags r:id="rId5"/>
            </p:custDataLst>
          </p:nvPr>
        </p:nvSpPr>
        <p:spPr>
          <a:xfrm>
            <a:off x="4965917" y="2439945"/>
            <a:ext cx="4923210" cy="983343"/>
          </a:xfrm>
          <a:noFill/>
        </p:spPr>
        <p:txBody>
          <a:bodyPr vert="horz" wrap="square" lIns="101600" tIns="0" rIns="82550" bIns="0" rtlCol="0">
            <a:normAutofit/>
          </a:bodyPr>
          <a:lstStyle>
            <a:lvl1pPr marL="0" indent="0">
              <a:buFont typeface="Arial" panose="020B0604020202020204" pitchFamily="34" charset="0"/>
              <a:buNone/>
              <a:defRPr kumimoji="0" lang="zh-CN" altLang="en-US" sz="2000" b="0" i="0" u="none" strike="noStrike" cap="none" spc="0" normalizeH="0" baseline="0" noProof="1" dirty="0">
                <a:solidFill>
                  <a:schemeClr val="tx1">
                    <a:lumMod val="85000"/>
                    <a:lumOff val="15000"/>
                  </a:schemeClr>
                </a:solidFill>
                <a:uFillTx/>
                <a:latin typeface="+mj-ea"/>
                <a:ea typeface="+mj-ea"/>
              </a:defRPr>
            </a:lvl1pPr>
          </a:lstStyle>
          <a:p>
            <a:pPr marL="114300" marR="0" lvl="0" indent="-342900" fontAlgn="auto">
              <a:lnSpc>
                <a:spcPct val="100000"/>
              </a:lnSpc>
              <a:spcBef>
                <a:spcPts val="0"/>
              </a:spcBef>
              <a:spcAft>
                <a:spcPts val="1000"/>
              </a:spcAft>
              <a:buClrTx/>
              <a:buSzTx/>
            </a:pPr>
            <a:r>
              <a:rPr lang="zh-CN" altLang="en-US" dirty="0"/>
              <a:t>单击此处编辑副标题</a:t>
            </a:r>
            <a:endParaRPr lang="zh-CN" altLang="en-US" dirty="0"/>
          </a:p>
        </p:txBody>
      </p:sp>
      <p:sp>
        <p:nvSpPr>
          <p:cNvPr id="4" name="日期占位符 4"/>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7"/>
            </p:custDataLst>
          </p:nvPr>
        </p:nvSpPr>
        <p:spPr/>
        <p:txBody>
          <a:bodyPr/>
          <a:lstStyle/>
          <a:p>
            <a:endParaRPr lang="zh-CN" alt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节编号 3"/>
          <p:cNvSpPr>
            <a:spLocks noGrp="1"/>
          </p:cNvSpPr>
          <p:nvPr>
            <p:ph type="body" sz="quarter" idx="14" hasCustomPrompt="1"/>
            <p:custDataLst>
              <p:tags r:id="rId9"/>
            </p:custDataLst>
          </p:nvPr>
        </p:nvSpPr>
        <p:spPr>
          <a:xfrm>
            <a:off x="130628" y="607517"/>
            <a:ext cx="4792581" cy="3031198"/>
          </a:xfrm>
        </p:spPr>
        <p:txBody>
          <a:bodyPr wrap="square" anchor="ctr">
            <a:noAutofit/>
          </a:bodyPr>
          <a:lstStyle>
            <a:lvl1pPr marL="0" indent="0" algn="r">
              <a:buNone/>
              <a:defRPr sz="13200"/>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image" Target="../media/image10.png"/><Relationship Id="rId15" Type="http://schemas.openxmlformats.org/officeDocument/2006/relationships/tags" Target="../tags/tag68.xml"/><Relationship Id="rId14" Type="http://schemas.openxmlformats.org/officeDocument/2006/relationships/image" Target="../media/image9.png"/><Relationship Id="rId13" Type="http://schemas.openxmlformats.org/officeDocument/2006/relationships/tags" Target="../tags/tag6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未标题-9"/>
          <p:cNvPicPr/>
          <p:nvPr>
            <p:custDataLst>
              <p:tags r:id="rId13"/>
            </p:custDataLst>
          </p:nvPr>
        </p:nvPicPr>
        <p:blipFill>
          <a:blip r:embed="rId14">
            <a:duotone>
              <a:prstClr val="black"/>
              <a:schemeClr val="tx2">
                <a:lumMod val="75000"/>
                <a:tint val="45000"/>
                <a:satMod val="400000"/>
              </a:schemeClr>
            </a:duotone>
          </a:blip>
          <a:srcRect t="28676" r="-50664" b="-47523"/>
          <a:stretch>
            <a:fillRect/>
          </a:stretch>
        </p:blipFill>
        <p:spPr>
          <a:xfrm>
            <a:off x="2540" y="0"/>
            <a:ext cx="2199918" cy="2010058"/>
          </a:xfrm>
          <a:prstGeom prst="rect">
            <a:avLst/>
          </a:prstGeom>
        </p:spPr>
      </p:pic>
      <p:pic>
        <p:nvPicPr>
          <p:cNvPr id="10" name="图片 9" descr="未标题-8"/>
          <p:cNvPicPr/>
          <p:nvPr>
            <p:custDataLst>
              <p:tags r:id="rId15"/>
            </p:custDataLst>
          </p:nvPr>
        </p:nvPicPr>
        <p:blipFill>
          <a:blip r:embed="rId16">
            <a:duotone>
              <a:prstClr val="black"/>
              <a:schemeClr val="tx2">
                <a:lumMod val="75000"/>
                <a:tint val="45000"/>
                <a:satMod val="400000"/>
              </a:schemeClr>
            </a:duotone>
          </a:blip>
          <a:srcRect l="46578" t="-39552" r="-43873" b="44974"/>
          <a:stretch>
            <a:fillRect/>
          </a:stretch>
        </p:blipFill>
        <p:spPr>
          <a:xfrm flipH="1">
            <a:off x="9951720" y="4859615"/>
            <a:ext cx="2214245" cy="1991931"/>
          </a:xfrm>
          <a:prstGeom prst="rect">
            <a:avLst/>
          </a:prstGeom>
        </p:spPr>
      </p:pic>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08.xml"/><Relationship Id="rId4" Type="http://schemas.openxmlformats.org/officeDocument/2006/relationships/image" Target="../media/image21.png"/><Relationship Id="rId3" Type="http://schemas.openxmlformats.org/officeDocument/2006/relationships/image" Target="../media/image11.png"/><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1.xml"/><Relationship Id="rId4" Type="http://schemas.openxmlformats.org/officeDocument/2006/relationships/image" Target="../media/image22.png"/><Relationship Id="rId3" Type="http://schemas.openxmlformats.org/officeDocument/2006/relationships/image" Target="../media/image11.png"/><Relationship Id="rId2" Type="http://schemas.openxmlformats.org/officeDocument/2006/relationships/tags" Target="../tags/tag110.xml"/><Relationship Id="rId1" Type="http://schemas.openxmlformats.org/officeDocument/2006/relationships/tags" Target="../tags/tag10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4.xml"/><Relationship Id="rId4" Type="http://schemas.openxmlformats.org/officeDocument/2006/relationships/image" Target="../media/image23.png"/><Relationship Id="rId3" Type="http://schemas.openxmlformats.org/officeDocument/2006/relationships/image" Target="../media/image11.png"/><Relationship Id="rId2" Type="http://schemas.openxmlformats.org/officeDocument/2006/relationships/tags" Target="../tags/tag113.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5.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22.xml"/><Relationship Id="rId5" Type="http://schemas.openxmlformats.org/officeDocument/2006/relationships/image" Target="../media/image12.png"/><Relationship Id="rId4" Type="http://schemas.openxmlformats.org/officeDocument/2006/relationships/tags" Target="../tags/tag121.xml"/><Relationship Id="rId3" Type="http://schemas.openxmlformats.org/officeDocument/2006/relationships/image" Target="../media/image11.png"/><Relationship Id="rId2" Type="http://schemas.openxmlformats.org/officeDocument/2006/relationships/tags" Target="../tags/tag120.xml"/><Relationship Id="rId1" Type="http://schemas.openxmlformats.org/officeDocument/2006/relationships/tags" Target="../tags/tag119.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26.xml"/><Relationship Id="rId5" Type="http://schemas.openxmlformats.org/officeDocument/2006/relationships/image" Target="../media/image12.png"/><Relationship Id="rId4" Type="http://schemas.openxmlformats.org/officeDocument/2006/relationships/tags" Target="../tags/tag125.xml"/><Relationship Id="rId3" Type="http://schemas.openxmlformats.org/officeDocument/2006/relationships/image" Target="../media/image11.png"/><Relationship Id="rId2" Type="http://schemas.openxmlformats.org/officeDocument/2006/relationships/tags" Target="../tags/tag124.xml"/><Relationship Id="rId1" Type="http://schemas.openxmlformats.org/officeDocument/2006/relationships/tags" Target="../tags/tag12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2.xml"/><Relationship Id="rId6" Type="http://schemas.openxmlformats.org/officeDocument/2006/relationships/tags" Target="../tags/tag133.xml"/><Relationship Id="rId5" Type="http://schemas.openxmlformats.org/officeDocument/2006/relationships/image" Target="../media/image24.png"/><Relationship Id="rId4" Type="http://schemas.openxmlformats.org/officeDocument/2006/relationships/tags" Target="../tags/tag132.xml"/><Relationship Id="rId3" Type="http://schemas.openxmlformats.org/officeDocument/2006/relationships/image" Target="../media/image11.png"/><Relationship Id="rId2" Type="http://schemas.openxmlformats.org/officeDocument/2006/relationships/tags" Target="../tags/tag131.xml"/><Relationship Id="rId1" Type="http://schemas.openxmlformats.org/officeDocument/2006/relationships/tags" Target="../tags/tag13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2.xml"/><Relationship Id="rId5" Type="http://schemas.openxmlformats.org/officeDocument/2006/relationships/tags" Target="../tags/tag136.xml"/><Relationship Id="rId4" Type="http://schemas.openxmlformats.org/officeDocument/2006/relationships/image" Target="../media/image25.png"/><Relationship Id="rId3" Type="http://schemas.openxmlformats.org/officeDocument/2006/relationships/image" Target="../media/image11.png"/><Relationship Id="rId2" Type="http://schemas.openxmlformats.org/officeDocument/2006/relationships/tags" Target="../tags/tag135.xml"/><Relationship Id="rId1" Type="http://schemas.openxmlformats.org/officeDocument/2006/relationships/tags" Target="../tags/tag134.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40.xml"/><Relationship Id="rId6" Type="http://schemas.openxmlformats.org/officeDocument/2006/relationships/image" Target="../media/image12.png"/><Relationship Id="rId5" Type="http://schemas.openxmlformats.org/officeDocument/2006/relationships/image" Target="../media/image26.png"/><Relationship Id="rId4" Type="http://schemas.openxmlformats.org/officeDocument/2006/relationships/tags" Target="../tags/tag139.xml"/><Relationship Id="rId3" Type="http://schemas.openxmlformats.org/officeDocument/2006/relationships/image" Target="../media/image11.png"/><Relationship Id="rId2" Type="http://schemas.openxmlformats.org/officeDocument/2006/relationships/tags" Target="../tags/tag138.xml"/><Relationship Id="rId1" Type="http://schemas.openxmlformats.org/officeDocument/2006/relationships/tags" Target="../tags/tag137.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44.xml"/><Relationship Id="rId5" Type="http://schemas.openxmlformats.org/officeDocument/2006/relationships/image" Target="../media/image12.png"/><Relationship Id="rId4" Type="http://schemas.openxmlformats.org/officeDocument/2006/relationships/tags" Target="../tags/tag143.xml"/><Relationship Id="rId3" Type="http://schemas.openxmlformats.org/officeDocument/2006/relationships/image" Target="../media/image11.png"/><Relationship Id="rId2" Type="http://schemas.openxmlformats.org/officeDocument/2006/relationships/tags" Target="../tags/tag142.xml"/><Relationship Id="rId1" Type="http://schemas.openxmlformats.org/officeDocument/2006/relationships/tags" Target="../tags/tag141.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48.xml"/><Relationship Id="rId5" Type="http://schemas.openxmlformats.org/officeDocument/2006/relationships/image" Target="../media/image12.png"/><Relationship Id="rId4" Type="http://schemas.openxmlformats.org/officeDocument/2006/relationships/tags" Target="../tags/tag147.xml"/><Relationship Id="rId3" Type="http://schemas.openxmlformats.org/officeDocument/2006/relationships/image" Target="../media/image11.png"/><Relationship Id="rId2" Type="http://schemas.openxmlformats.org/officeDocument/2006/relationships/tags" Target="../tags/tag146.xml"/><Relationship Id="rId1" Type="http://schemas.openxmlformats.org/officeDocument/2006/relationships/tags" Target="../tags/tag145.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55.xml"/><Relationship Id="rId6" Type="http://schemas.openxmlformats.org/officeDocument/2006/relationships/image" Target="../media/image27.png"/><Relationship Id="rId5" Type="http://schemas.openxmlformats.org/officeDocument/2006/relationships/image" Target="../media/image12.png"/><Relationship Id="rId4" Type="http://schemas.openxmlformats.org/officeDocument/2006/relationships/tags" Target="../tags/tag154.xml"/><Relationship Id="rId3" Type="http://schemas.openxmlformats.org/officeDocument/2006/relationships/image" Target="../media/image11.png"/><Relationship Id="rId2" Type="http://schemas.openxmlformats.org/officeDocument/2006/relationships/tags" Target="../tags/tag153.xml"/><Relationship Id="rId1" Type="http://schemas.openxmlformats.org/officeDocument/2006/relationships/tags" Target="../tags/tag152.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59.xml"/><Relationship Id="rId6" Type="http://schemas.openxmlformats.org/officeDocument/2006/relationships/image" Target="../media/image28.png"/><Relationship Id="rId5" Type="http://schemas.openxmlformats.org/officeDocument/2006/relationships/image" Target="../media/image12.png"/><Relationship Id="rId4" Type="http://schemas.openxmlformats.org/officeDocument/2006/relationships/tags" Target="../tags/tag158.xml"/><Relationship Id="rId3" Type="http://schemas.openxmlformats.org/officeDocument/2006/relationships/image" Target="../media/image11.png"/><Relationship Id="rId2" Type="http://schemas.openxmlformats.org/officeDocument/2006/relationships/tags" Target="../tags/tag157.xml"/><Relationship Id="rId1" Type="http://schemas.openxmlformats.org/officeDocument/2006/relationships/tags" Target="../tags/tag156.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63.xml"/><Relationship Id="rId6" Type="http://schemas.openxmlformats.org/officeDocument/2006/relationships/image" Target="../media/image29.png"/><Relationship Id="rId5" Type="http://schemas.openxmlformats.org/officeDocument/2006/relationships/image" Target="../media/image12.png"/><Relationship Id="rId4" Type="http://schemas.openxmlformats.org/officeDocument/2006/relationships/tags" Target="../tags/tag162.xml"/><Relationship Id="rId3" Type="http://schemas.openxmlformats.org/officeDocument/2006/relationships/image" Target="../media/image11.png"/><Relationship Id="rId2" Type="http://schemas.openxmlformats.org/officeDocument/2006/relationships/tags" Target="../tags/tag161.xml"/><Relationship Id="rId1" Type="http://schemas.openxmlformats.org/officeDocument/2006/relationships/tags" Target="../tags/tag16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5.xml"/><Relationship Id="rId1" Type="http://schemas.openxmlformats.org/officeDocument/2006/relationships/tags" Target="../tags/tag16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tags" Target="../tags/tag81.xml"/><Relationship Id="rId3" Type="http://schemas.openxmlformats.org/officeDocument/2006/relationships/image" Target="../media/image11.png"/><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tags" Target="../tags/tag85.xml"/><Relationship Id="rId3" Type="http://schemas.openxmlformats.org/officeDocument/2006/relationships/image" Target="../media/image11.png"/><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93.xml"/><Relationship Id="rId5" Type="http://schemas.openxmlformats.org/officeDocument/2006/relationships/image" Target="../media/image16.png"/><Relationship Id="rId4" Type="http://schemas.openxmlformats.org/officeDocument/2006/relationships/tags" Target="../tags/tag92.xml"/><Relationship Id="rId3"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tags" Target="../tags/tag90.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96.xml"/><Relationship Id="rId3" Type="http://schemas.openxmlformats.org/officeDocument/2006/relationships/image" Target="../media/image11.png"/><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2.xml"/><Relationship Id="rId7" Type="http://schemas.openxmlformats.org/officeDocument/2006/relationships/tags" Target="../tags/tag9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102.xml"/><Relationship Id="rId4" Type="http://schemas.openxmlformats.org/officeDocument/2006/relationships/image" Target="../media/image20.png"/><Relationship Id="rId3" Type="http://schemas.openxmlformats.org/officeDocument/2006/relationships/image" Target="../media/image11.png"/><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7665" y="5621655"/>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Cross-identity Video Motion Retargeting with</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Joint Transformation and Synthesis</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086350" y="5253355"/>
            <a:ext cx="4064000" cy="368300"/>
          </a:xfrm>
          <a:prstGeom prst="rect">
            <a:avLst/>
          </a:prstGeom>
          <a:noFill/>
        </p:spPr>
        <p:txBody>
          <a:bodyPr wrap="square" rtlCol="0">
            <a:spAutoFit/>
          </a:bodyPr>
          <a:p>
            <a:r>
              <a:rPr lang="en-US" altLang="zh-CN"/>
              <a:t>2024.8.29</a:t>
            </a:r>
            <a:endParaRPr lang="en-US" altLang="zh-CN"/>
          </a:p>
        </p:txBody>
      </p:sp>
      <p:sp>
        <p:nvSpPr>
          <p:cNvPr id="2" name="文本框 1"/>
          <p:cNvSpPr txBox="1"/>
          <p:nvPr/>
        </p:nvSpPr>
        <p:spPr>
          <a:xfrm>
            <a:off x="396240" y="6386195"/>
            <a:ext cx="11440160" cy="398780"/>
          </a:xfrm>
          <a:prstGeom prst="rect">
            <a:avLst/>
          </a:prstGeom>
          <a:noFill/>
        </p:spPr>
        <p:txBody>
          <a:bodyPr wrap="square" rtlCol="0">
            <a:spAutoFit/>
          </a:bodyPr>
          <a:p>
            <a:pPr algn="l"/>
            <a:r>
              <a:rPr lang="zh-CN" altLang="en-US" sz="1000" dirty="0"/>
              <a:t>H. Ni, Y. Liu, S. X. Huang, Y. Xue, Cross-identity video motion retargeting with joint transformation and synthesis, in: Proceedings of the</a:t>
            </a:r>
            <a:r>
              <a:rPr lang="en-US" altLang="zh-CN" sz="1000" dirty="0"/>
              <a:t> </a:t>
            </a:r>
            <a:r>
              <a:rPr lang="zh-CN" altLang="en-US" sz="1000" dirty="0"/>
              <a:t>IEEE/CVF Winter Conference on Applications of Computer Vision,2023, pp. 412–422.</a:t>
            </a:r>
            <a:endParaRPr lang="zh-CN" altLang="en-US" sz="10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indent="0" algn="l">
              <a:lnSpc>
                <a:spcPct val="100000"/>
              </a:lnSpc>
              <a:spcBef>
                <a:spcPts val="0"/>
              </a:spcBef>
              <a:spcAft>
                <a:spcPts val="0"/>
              </a:spcAft>
              <a:buSzPct val="100000"/>
              <a:buNone/>
            </a:pPr>
            <a:r>
              <a:rPr lang="zh-CN" altLang="en-US" sz="4200" dirty="0"/>
              <a:t>实验结果分析</a:t>
            </a:r>
            <a:endParaRPr lang="zh-CN" altLang="en-US" sz="4200" dirty="0"/>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6535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12" name="图片 11"/>
          <p:cNvPicPr>
            <a:picLocks noChangeAspect="1"/>
          </p:cNvPicPr>
          <p:nvPr/>
        </p:nvPicPr>
        <p:blipFill>
          <a:blip r:embed="rId4"/>
          <a:stretch>
            <a:fillRect/>
          </a:stretch>
        </p:blipFill>
        <p:spPr>
          <a:xfrm>
            <a:off x="2035175" y="1590040"/>
            <a:ext cx="7886700" cy="477456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量化</a:t>
            </a:r>
            <a:r>
              <a:rPr lang="zh-CN" altLang="en-US" sz="3200">
                <a:latin typeface="黑体" panose="02010609060101010101" charset="-122"/>
                <a:ea typeface="黑体" panose="02010609060101010101" charset="-122"/>
              </a:rPr>
              <a:t>评估</a:t>
            </a:r>
            <a:endParaRPr lang="zh-CN" altLang="en-US" sz="320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4202430" y="1832610"/>
            <a:ext cx="4498340" cy="379222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消融实验</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3345815" y="2318385"/>
            <a:ext cx="5655310" cy="305816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145270" y="5666740"/>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GSTalker: Real-time Audio-Driven Talking Face Generation via</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 Deformable Gaussian Splatting</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221605" y="5140325"/>
            <a:ext cx="4064000" cy="368300"/>
          </a:xfrm>
          <a:prstGeom prst="rect">
            <a:avLst/>
          </a:prstGeom>
          <a:noFill/>
        </p:spPr>
        <p:txBody>
          <a:bodyPr wrap="square" rtlCol="0">
            <a:spAutoFit/>
          </a:bodyPr>
          <a:p>
            <a:r>
              <a:rPr lang="en-US" altLang="zh-CN"/>
              <a:t>      2024.8.29</a:t>
            </a:r>
            <a:endParaRPr lang="en-US" altLang="zh-CN"/>
          </a:p>
        </p:txBody>
      </p:sp>
      <p:sp>
        <p:nvSpPr>
          <p:cNvPr id="2" name="文本框 1"/>
          <p:cNvSpPr txBox="1"/>
          <p:nvPr/>
        </p:nvSpPr>
        <p:spPr>
          <a:xfrm>
            <a:off x="130175" y="6459220"/>
            <a:ext cx="11317605" cy="245110"/>
          </a:xfrm>
          <a:prstGeom prst="rect">
            <a:avLst/>
          </a:prstGeom>
          <a:noFill/>
        </p:spPr>
        <p:txBody>
          <a:bodyPr wrap="square" rtlCol="0">
            <a:spAutoFit/>
          </a:bodyPr>
          <a:p>
            <a:pPr algn="l"/>
            <a:r>
              <a:rPr lang="zh-CN" altLang="en-US" sz="1000" dirty="0">
                <a:sym typeface="+mn-ea"/>
              </a:rPr>
              <a:t>Chen, Bo, et al. "GSTalker: Real-time Audio-Driven Talking Face Generation via Deformable Gaussian Splatting." arXiv preprint arXiv:2404.19040 (2024)</a:t>
            </a:r>
            <a:endParaRPr lang="zh-CN" altLang="en-US" sz="1000" dirty="0">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研究背景</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744470"/>
            <a:ext cx="9312910" cy="181483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sz="2800">
                <a:latin typeface="宋体" panose="02010600030101010101" pitchFamily="2" charset="-122"/>
                <a:ea typeface="宋体" panose="02010600030101010101" pitchFamily="2" charset="-122"/>
                <a:cs typeface="宋体" panose="02010600030101010101" pitchFamily="2" charset="-122"/>
              </a:rPr>
              <a:t>利用NeRF进行数字人视频生成任务取得了不错的效果，但仍然存在很多问题，如训练周期太长、渲染速度太慢。同时对于躯干来说，它的变化要比面部简单得多，利用单独的一个NeRF训练，这种方式过于复杂，效率很低。</a:t>
            </a:r>
            <a:endParaRPr lang="zh-CN" altLang="en-US"/>
          </a:p>
        </p:txBody>
      </p:sp>
      <p:pic>
        <p:nvPicPr>
          <p:cNvPr id="3" name="图片 2" descr="大于"/>
          <p:cNvPicPr>
            <a:picLocks noChangeAspect="1"/>
          </p:cNvPicPr>
          <p:nvPr/>
        </p:nvPicPr>
        <p:blipFill>
          <a:blip r:embed="rId5"/>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宋体" panose="02010600030101010101" pitchFamily="2" charset="-122"/>
                <a:ea typeface="宋体" panose="02010600030101010101" pitchFamily="2" charset="-122"/>
                <a:cs typeface="宋体" panose="02010600030101010101" pitchFamily="2" charset="-122"/>
              </a:rPr>
              <a:t>存在的问题</a:t>
            </a:r>
            <a:endParaRPr lang="zh-CN" sz="28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744470"/>
            <a:ext cx="9312910" cy="1383665"/>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1.将固有的高维说话人像表示分解为三个低维特征网</a:t>
            </a:r>
            <a:r>
              <a:rPr lang="zh-CN" altLang="en-US" sz="2800">
                <a:latin typeface="宋体" panose="02010600030101010101" pitchFamily="2" charset="-122"/>
                <a:ea typeface="宋体" panose="02010600030101010101" pitchFamily="2" charset="-122"/>
                <a:cs typeface="宋体" panose="02010600030101010101" pitchFamily="2" charset="-122"/>
              </a:rPr>
              <a:t>格</a:t>
            </a:r>
            <a:endParaRPr lang="en-US" altLang="zh-CN" sz="2800" b="1">
              <a:latin typeface="宋体" panose="02010600030101010101" pitchFamily="2" charset="-122"/>
              <a:ea typeface="宋体" panose="02010600030101010101" pitchFamily="2" charset="-122"/>
              <a:cs typeface="宋体" panose="02010600030101010101" pitchFamily="2" charset="-122"/>
            </a:endParaRPr>
          </a:p>
          <a:p>
            <a:r>
              <a:rPr lang="en-US" altLang="zh-CN" sz="2800" b="1">
                <a:latin typeface="宋体" panose="02010600030101010101" pitchFamily="2" charset="-122"/>
                <a:ea typeface="宋体" panose="02010600030101010101" pitchFamily="2" charset="-122"/>
                <a:cs typeface="宋体" panose="02010600030101010101" pitchFamily="2" charset="-122"/>
              </a:rPr>
              <a:t>  </a:t>
            </a:r>
            <a:r>
              <a:rPr lang="en-US" altLang="zh-CN" sz="2800">
                <a:latin typeface="宋体" panose="02010600030101010101" pitchFamily="2" charset="-122"/>
                <a:ea typeface="宋体" panose="02010600030101010101" pitchFamily="2" charset="-122"/>
                <a:cs typeface="宋体" panose="02010600030101010101" pitchFamily="2" charset="-122"/>
              </a:rPr>
              <a:t> 2.</a:t>
            </a:r>
            <a:r>
              <a:rPr lang="zh-CN" altLang="en-US" sz="2800">
                <a:latin typeface="宋体" panose="02010600030101010101" pitchFamily="2" charset="-122"/>
                <a:ea typeface="宋体" panose="02010600030101010101" pitchFamily="2" charset="-122"/>
                <a:cs typeface="宋体" panose="02010600030101010101" pitchFamily="2" charset="-122"/>
              </a:rPr>
              <a:t>对音频进行平滑处理</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   3.</a:t>
            </a:r>
            <a:r>
              <a:rPr lang="zh-CN" altLang="en-US" sz="2800">
                <a:latin typeface="宋体" panose="02010600030101010101" pitchFamily="2" charset="-122"/>
                <a:ea typeface="宋体" panose="02010600030101010101" pitchFamily="2" charset="-122"/>
                <a:cs typeface="宋体" panose="02010600030101010101" pitchFamily="2" charset="-122"/>
              </a:rPr>
              <a:t>采用</a:t>
            </a:r>
            <a:r>
              <a:rPr lang="en-US" altLang="zh-CN" sz="2800">
                <a:latin typeface="宋体" panose="02010600030101010101" pitchFamily="2" charset="-122"/>
                <a:ea typeface="宋体" panose="02010600030101010101" pitchFamily="2" charset="-122"/>
                <a:cs typeface="宋体" panose="02010600030101010101" pitchFamily="2" charset="-122"/>
              </a:rPr>
              <a:t>3DGS</a:t>
            </a:r>
            <a:r>
              <a:rPr lang="zh-CN" altLang="en-US" sz="2800">
                <a:latin typeface="宋体" panose="02010600030101010101" pitchFamily="2" charset="-122"/>
                <a:ea typeface="宋体" panose="02010600030101010101" pitchFamily="2" charset="-122"/>
                <a:cs typeface="宋体" panose="02010600030101010101" pitchFamily="2" charset="-122"/>
              </a:rPr>
              <a:t>进行建模</a:t>
            </a:r>
            <a:r>
              <a:rPr lang="zh-CN" altLang="en-US" sz="2800">
                <a:latin typeface="宋体" panose="02010600030101010101" pitchFamily="2" charset="-122"/>
                <a:ea typeface="宋体" panose="02010600030101010101" pitchFamily="2" charset="-122"/>
                <a:cs typeface="宋体" panose="02010600030101010101" pitchFamily="2" charset="-122"/>
              </a:rPr>
              <a:t>渲染</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539875" y="1267460"/>
            <a:ext cx="4324350" cy="521970"/>
          </a:xfrm>
          <a:prstGeom prst="rect">
            <a:avLst/>
          </a:prstGeom>
          <a:noFill/>
        </p:spPr>
        <p:txBody>
          <a:bodyPr wrap="square" rtlCol="0">
            <a:spAutoFit/>
          </a:bodyPr>
          <a:p>
            <a:r>
              <a:rPr lang="zh-CN" sz="2800">
                <a:latin typeface="宋体" panose="02010600030101010101" pitchFamily="2" charset="-122"/>
                <a:ea typeface="宋体" panose="02010600030101010101" pitchFamily="2" charset="-122"/>
                <a:cs typeface="宋体" panose="02010600030101010101" pitchFamily="2" charset="-122"/>
              </a:rPr>
              <a:t>本文采用的解决</a:t>
            </a:r>
            <a:r>
              <a:rPr lang="zh-CN" sz="2800">
                <a:latin typeface="宋体" panose="02010600030101010101" pitchFamily="2" charset="-122"/>
                <a:ea typeface="宋体" panose="02010600030101010101" pitchFamily="2" charset="-122"/>
                <a:cs typeface="宋体" panose="02010600030101010101" pitchFamily="2" charset="-122"/>
              </a:rPr>
              <a:t>策略</a:t>
            </a:r>
            <a:endParaRPr lang="zh-CN"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pic>
        <p:nvPicPr>
          <p:cNvPr id="5" name="图片 4"/>
          <p:cNvPicPr>
            <a:picLocks noChangeAspect="1"/>
          </p:cNvPicPr>
          <p:nvPr/>
        </p:nvPicPr>
        <p:blipFill>
          <a:blip r:embed="rId5"/>
          <a:stretch>
            <a:fillRect/>
          </a:stretch>
        </p:blipFill>
        <p:spPr>
          <a:xfrm>
            <a:off x="712470" y="1748790"/>
            <a:ext cx="10767060" cy="336042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p:cNvSpPr>
            <a:spLocks noGrp="1"/>
          </p:cNvSpPr>
          <p:nvPr>
            <p:ph type="title"/>
            <p:custDataLst>
              <p:tags r:id="rId1"/>
            </p:custDataLst>
          </p:nvPr>
        </p:nvSpPr>
        <p:spPr/>
        <p:txBody>
          <a:bodyPr/>
          <a:p>
            <a:r>
              <a:t>研究背景</a:t>
            </a:r>
          </a:p>
        </p:txBody>
      </p:sp>
      <p:sp>
        <p:nvSpPr>
          <p:cNvPr id="2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三平面哈希编码</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1444625" y="2146300"/>
            <a:ext cx="8486775" cy="922020"/>
          </a:xfrm>
          <a:prstGeom prst="rect">
            <a:avLst/>
          </a:prstGeom>
          <a:noFill/>
        </p:spPr>
        <p:txBody>
          <a:bodyPr wrap="square" rtlCol="0">
            <a:spAutoFit/>
          </a:bodyPr>
          <a:p>
            <a:pPr algn="l"/>
            <a:r>
              <a:rPr lang="en-US" altLang="zh-CN" dirty="0"/>
              <a:t>      </a:t>
            </a:r>
            <a:r>
              <a:rPr lang="zh-CN" altLang="en-US" dirty="0"/>
              <a:t>对于一个坐标</a:t>
            </a:r>
            <a:r>
              <a:rPr lang="en-US" altLang="zh-CN" dirty="0"/>
              <a:t>X=(X,Y,Z)</a:t>
            </a:r>
            <a:r>
              <a:rPr lang="zh-CN" altLang="en-US" dirty="0"/>
              <a:t>，在空间中分别对</a:t>
            </a:r>
            <a:r>
              <a:rPr lang="en-US" altLang="zh-CN" dirty="0"/>
              <a:t>XY</a:t>
            </a:r>
            <a:r>
              <a:rPr lang="zh-CN" altLang="en-US" dirty="0"/>
              <a:t>、</a:t>
            </a:r>
            <a:r>
              <a:rPr lang="en-US" altLang="zh-CN" dirty="0"/>
              <a:t>XZ</a:t>
            </a:r>
            <a:r>
              <a:rPr lang="zh-CN" altLang="en-US" dirty="0"/>
              <a:t>、</a:t>
            </a:r>
            <a:r>
              <a:rPr lang="en-US" altLang="zh-CN" dirty="0"/>
              <a:t>YZ</a:t>
            </a:r>
            <a:r>
              <a:rPr lang="zh-CN" altLang="en-US" dirty="0"/>
              <a:t>进行投影，然后对投影坐标进行多分辨率的哈希编码，通过查找哈希表得到特征，最后将其特征进行拼接得到一个空间的的</a:t>
            </a:r>
            <a:r>
              <a:rPr lang="zh-CN" altLang="en-US" dirty="0"/>
              <a:t>特征。</a:t>
            </a:r>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879475" y="3832225"/>
                <a:ext cx="10627360" cy="1247140"/>
              </a:xfrm>
              <a:prstGeom prst="rect">
                <a:avLst/>
              </a:prstGeom>
              <a:noFill/>
            </p:spPr>
            <p:txBody>
              <a:bodyPr wrap="square" rtlCol="0">
                <a:spAutoFit/>
              </a:bodyPr>
              <a:p>
                <a:pPr algn="l"/>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𝐻</m:t>
                        </m:r>
                      </m:e>
                      <m:sup>
                        <m:r>
                          <a:rPr lang="en-US" altLang="zh-CN" i="1">
                            <a:latin typeface="Cambria Math" panose="02040503050406030204" pitchFamily="18" charset="0"/>
                          </a:rPr>
                          <m:t>𝐴𝐵</m:t>
                        </m:r>
                      </m:sup>
                    </m:sSup>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rPr>
                      <m:t>, </m:t>
                    </m:r>
                    <m:r>
                      <a:rPr lang="en-US" altLang="zh-CN" i="1">
                        <a:latin typeface="Cambria Math" panose="02040503050406030204" pitchFamily="18" charset="0"/>
                      </a:rPr>
                      <m:t>𝑏</m:t>
                    </m:r>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𝑎𝑏</m:t>
                        </m:r>
                      </m:sub>
                      <m:sup>
                        <m:r>
                          <a:rPr lang="en-US" altLang="zh-CN" i="1">
                            <a:latin typeface="Cambria Math" panose="02040503050406030204" pitchFamily="18" charset="0"/>
                          </a:rPr>
                          <m:t>𝐴𝐵</m:t>
                        </m:r>
                      </m:sup>
                    </m:sSubSup>
                    <m:r>
                      <a:rPr lang="en-US" altLang="zh-CN" i="1">
                        <a:latin typeface="Cambria Math" panose="02040503050406030204" pitchFamily="18" charset="0"/>
                      </a:rPr>
                      <m:t> </m:t>
                    </m:r>
                  </m:oMath>
                </a14:m>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a:t>
                </a:r>
                <a:r>
                  <a:rPr lang="zh-CN" altLang="zh-CN" dirty="0">
                    <a:ea typeface="宋体" panose="02010600030101010101" pitchFamily="2" charset="-122"/>
                    <a:cs typeface="Times New Roman" panose="02020603050405020304" pitchFamily="18" charset="0"/>
                    <a:sym typeface="+mn-ea"/>
                  </a:rPr>
                  <a:t> </a:t>
                </a:r>
                <a14:m>
                  <m:oMath xmlns:m="http://schemas.openxmlformats.org/officeDocument/2006/math">
                    <m:sSubSup>
                      <m:sSubSup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a:latin typeface="Cambria Math" panose="02040503050406030204" pitchFamily="18" charset="0"/>
                            <a:ea typeface="宋体" panose="02010600030101010101" pitchFamily="2" charset="-122"/>
                            <a:cs typeface="Times New Roman" panose="02020603050405020304" pitchFamily="18" charset="0"/>
                          </a:rPr>
                          <m:t>𝑎𝑏</m:t>
                        </m:r>
                      </m:sub>
                      <m:sup>
                        <m:r>
                          <a:rPr lang="en-US" altLang="zh-CN">
                            <a:latin typeface="Cambria Math" panose="02040503050406030204" pitchFamily="18" charset="0"/>
                            <a:ea typeface="宋体" panose="02010600030101010101" pitchFamily="2" charset="-122"/>
                            <a:cs typeface="Times New Roman" panose="02020603050405020304" pitchFamily="18" charset="0"/>
                          </a:rPr>
                          <m:t>𝐴𝐵</m:t>
                        </m:r>
                      </m:sup>
                    </m:sSubSup>
                    <m:r>
                      <a:rPr lang="en-US" altLang="zh-CN">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a:latin typeface="Cambria Math" panose="02040503050406030204" pitchFamily="18" charset="0"/>
                            <a:ea typeface="宋体" panose="02010600030101010101" pitchFamily="2" charset="-122"/>
                            <a:cs typeface="Times New Roman" panose="02020603050405020304" pitchFamily="18" charset="0"/>
                          </a:rPr>
                          <m:t>𝐿𝐹</m:t>
                        </m:r>
                      </m:sup>
                    </m:sSup>
                  </m:oMath>
                </a14:m>
                <a:endParaRPr lang="en-US" altLang="zh-CN">
                  <a:latin typeface="Cambria Math" panose="02040503050406030204" pitchFamily="18" charset="0"/>
                  <a:ea typeface="宋体" panose="02010600030101010101" pitchFamily="2" charset="-122"/>
                  <a:cs typeface="Times New Roman" panose="02020603050405020304" pitchFamily="18" charset="0"/>
                </a:endParaRPr>
              </a:p>
              <a:p>
                <a:pPr algn="l"/>
                <a:endParaRPr lang="en-US" altLang="zh-CN">
                  <a:latin typeface="Cambria Math" panose="02040503050406030204" pitchFamily="18" charset="0"/>
                  <a:ea typeface="宋体" panose="02010600030101010101" pitchFamily="2" charset="-122"/>
                  <a:cs typeface="Times New Roman" panose="02020603050405020304" pitchFamily="18" charset="0"/>
                </a:endParaRPr>
              </a:p>
              <a:p>
                <a:pPr algn="l"/>
                <a:endParaRPr lang="en-US" altLang="zh-CN">
                  <a:latin typeface="Cambria Math" panose="02040503050406030204" pitchFamily="18" charset="0"/>
                  <a:ea typeface="宋体" panose="02010600030101010101" pitchFamily="2" charset="-122"/>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𝑓</m:t>
                          </m:r>
                        </m:e>
                        <m:sub>
                          <m:r>
                            <a:rPr lang="en-US" altLang="zh-CN" b="0" i="1">
                              <a:latin typeface="Cambria Math" panose="02040503050406030204" pitchFamily="18" charset="0"/>
                            </a:rPr>
                            <m:t>𝑔</m:t>
                          </m:r>
                        </m:sub>
                      </m:sSub>
                      <m:r>
                        <a:rPr lang="en-US" altLang="zh-CN" b="0" i="1">
                          <a:latin typeface="Cambria Math" panose="02040503050406030204" pitchFamily="18" charset="0"/>
                        </a:rPr>
                        <m:t>∈</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𝑅</m:t>
                          </m:r>
                        </m:e>
                        <m:sup>
                          <m:r>
                            <a:rPr lang="en-US" altLang="zh-CN" b="0" i="1">
                              <a:latin typeface="Cambria Math" panose="02040503050406030204" pitchFamily="18" charset="0"/>
                            </a:rPr>
                            <m:t>3</m:t>
                          </m:r>
                          <m:r>
                            <a:rPr lang="en-US" altLang="zh-CN" b="0" i="1">
                              <a:latin typeface="Cambria Math" panose="02040503050406030204" pitchFamily="18" charset="0"/>
                            </a:rPr>
                            <m:t>×</m:t>
                          </m:r>
                          <m:r>
                            <a:rPr lang="en-US" altLang="zh-CN" b="0" i="1">
                              <a:latin typeface="Cambria Math" panose="02040503050406030204" pitchFamily="18" charset="0"/>
                            </a:rPr>
                            <m:t>𝐿𝐹</m:t>
                          </m:r>
                        </m:sup>
                      </m:sSup>
                      <m:r>
                        <a:rPr lang="en-US" altLang="zh-CN" b="0" i="1">
                          <a:latin typeface="Cambria Math" panose="02040503050406030204" pitchFamily="18" charset="0"/>
                        </a:rPr>
                        <m:t> : </m:t>
                      </m:r>
                      <m:sSub>
                        <m:sSubPr>
                          <m:ctrlPr>
                            <a:rPr lang="zh-CN" altLang="zh-CN" i="1">
                              <a:latin typeface="Cambria Math" panose="02040503050406030204" pitchFamily="18" charset="0"/>
                            </a:rPr>
                          </m:ctrlPr>
                        </m:sSubPr>
                        <m:e>
                          <m:r>
                            <a:rPr lang="en-US" altLang="zh-CN" b="0" i="1">
                              <a:latin typeface="Cambria Math" panose="02040503050406030204" pitchFamily="18" charset="0"/>
                            </a:rPr>
                            <m:t>𝑓</m:t>
                          </m:r>
                        </m:e>
                        <m:sub>
                          <m:r>
                            <a:rPr lang="en-US" altLang="zh-CN" b="0" i="1">
                              <a:latin typeface="Cambria Math" panose="02040503050406030204" pitchFamily="18" charset="0"/>
                            </a:rPr>
                            <m:t>𝑥</m:t>
                          </m:r>
                        </m:sub>
                      </m:sSub>
                      <m:r>
                        <a:rPr lang="en-US" altLang="zh-CN" b="0" i="1">
                          <a:latin typeface="Cambria Math" panose="02040503050406030204" pitchFamily="18" charset="0"/>
                        </a:rPr>
                        <m:t>=</m:t>
                      </m:r>
                      <m:sSup>
                        <m:sSupPr>
                          <m:ctrlPr>
                            <a:rPr lang="zh-CN" altLang="zh-CN" i="1">
                              <a:latin typeface="Cambria Math" panose="02040503050406030204" pitchFamily="18" charset="0"/>
                            </a:rPr>
                          </m:ctrlPr>
                        </m:sSupPr>
                        <m:e>
                          <m:r>
                            <a:rPr lang="en-US" altLang="zh-CN" b="0" i="1">
                              <a:latin typeface="Cambria Math" panose="02040503050406030204" pitchFamily="18" charset="0"/>
                            </a:rPr>
                            <m:t> </m:t>
                          </m:r>
                          <m:r>
                            <a:rPr lang="en-US" altLang="zh-CN" b="0" i="1">
                              <a:latin typeface="Cambria Math" panose="02040503050406030204" pitchFamily="18" charset="0"/>
                            </a:rPr>
                            <m:t>𝐻</m:t>
                          </m:r>
                        </m:e>
                        <m:sup>
                          <m:r>
                            <a:rPr lang="en-US" altLang="zh-CN" b="0" i="1">
                              <a:latin typeface="Cambria Math" panose="02040503050406030204" pitchFamily="18" charset="0"/>
                            </a:rPr>
                            <m:t>𝑋𝑌</m:t>
                          </m:r>
                        </m:sup>
                      </m:sSup>
                      <m:r>
                        <a:rPr lang="en-US" altLang="zh-CN" b="0" i="1">
                          <a:latin typeface="Cambria Math" panose="02040503050406030204" pitchFamily="18" charset="0"/>
                        </a:rPr>
                        <m:t> (</m:t>
                      </m:r>
                      <m:r>
                        <a:rPr lang="en-US" altLang="zh-CN" b="0" i="1">
                          <a:latin typeface="Cambria Math" panose="02040503050406030204" pitchFamily="18" charset="0"/>
                        </a:rPr>
                        <m:t>𝑥</m:t>
                      </m:r>
                      <m:r>
                        <a:rPr lang="en-US" altLang="zh-CN" b="0" i="1">
                          <a:latin typeface="Cambria Math" panose="02040503050406030204" pitchFamily="18" charset="0"/>
                        </a:rPr>
                        <m:t>, </m:t>
                      </m:r>
                      <m:r>
                        <a:rPr lang="en-US" altLang="zh-CN" b="0" i="1">
                          <a:latin typeface="Cambria Math" panose="02040503050406030204" pitchFamily="18" charset="0"/>
                        </a:rPr>
                        <m:t>𝑦</m:t>
                      </m:r>
                      <m:r>
                        <a:rPr lang="en-US" altLang="zh-CN" b="0" i="1">
                          <a:latin typeface="Cambria Math" panose="02040503050406030204" pitchFamily="18" charset="0"/>
                        </a:rPr>
                        <m:t>)⊕</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𝐻</m:t>
                          </m:r>
                        </m:e>
                        <m:sup>
                          <m:r>
                            <a:rPr lang="en-US" altLang="zh-CN" b="0" i="1">
                              <a:latin typeface="Cambria Math" panose="02040503050406030204" pitchFamily="18" charset="0"/>
                            </a:rPr>
                            <m:t>𝑌𝑍</m:t>
                          </m:r>
                        </m:sup>
                      </m:sSup>
                      <m:r>
                        <a:rPr lang="en-US" altLang="zh-CN" b="0" i="1">
                          <a:latin typeface="Cambria Math" panose="02040503050406030204" pitchFamily="18" charset="0"/>
                        </a:rPr>
                        <m:t>(</m:t>
                      </m:r>
                      <m:r>
                        <a:rPr lang="en-US" altLang="zh-CN" b="0" i="1">
                          <a:latin typeface="Cambria Math" panose="02040503050406030204" pitchFamily="18" charset="0"/>
                        </a:rPr>
                        <m:t>𝑦</m:t>
                      </m:r>
                      <m:r>
                        <a:rPr lang="en-US" altLang="zh-CN" b="0" i="1">
                          <a:latin typeface="Cambria Math" panose="02040503050406030204" pitchFamily="18" charset="0"/>
                        </a:rPr>
                        <m:t>, </m:t>
                      </m:r>
                      <m:r>
                        <a:rPr lang="en-US" altLang="zh-CN" b="0" i="1">
                          <a:latin typeface="Cambria Math" panose="02040503050406030204" pitchFamily="18" charset="0"/>
                        </a:rPr>
                        <m:t>𝑧</m:t>
                      </m:r>
                      <m:r>
                        <a:rPr lang="en-US" altLang="zh-CN" b="0" i="1">
                          <a:latin typeface="Cambria Math" panose="02040503050406030204" pitchFamily="18" charset="0"/>
                        </a:rPr>
                        <m:t>) ⊕ </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𝐻</m:t>
                          </m:r>
                        </m:e>
                        <m:sup>
                          <m:r>
                            <a:rPr lang="en-US" altLang="zh-CN" b="0" i="1">
                              <a:latin typeface="Cambria Math" panose="02040503050406030204" pitchFamily="18" charset="0"/>
                            </a:rPr>
                            <m:t>𝑋𝑍</m:t>
                          </m:r>
                        </m:sup>
                      </m:sSup>
                      <m:r>
                        <a:rPr lang="en-US" altLang="zh-CN" b="0" i="1">
                          <a:latin typeface="Cambria Math" panose="02040503050406030204" pitchFamily="18" charset="0"/>
                        </a:rPr>
                        <m:t>(</m:t>
                      </m:r>
                      <m:r>
                        <a:rPr lang="en-US" altLang="zh-CN" b="0" i="1">
                          <a:latin typeface="Cambria Math" panose="02040503050406030204" pitchFamily="18" charset="0"/>
                        </a:rPr>
                        <m:t>𝑥</m:t>
                      </m:r>
                      <m:r>
                        <a:rPr lang="en-US" altLang="zh-CN" b="0" i="1">
                          <a:latin typeface="Cambria Math" panose="02040503050406030204" pitchFamily="18" charset="0"/>
                        </a:rPr>
                        <m:t>, </m:t>
                      </m:r>
                      <m:r>
                        <a:rPr lang="en-US" altLang="zh-CN" b="0" i="1">
                          <a:latin typeface="Cambria Math" panose="02040503050406030204" pitchFamily="18" charset="0"/>
                        </a:rPr>
                        <m:t>𝑧</m:t>
                      </m:r>
                      <m:r>
                        <a:rPr lang="en-US" altLang="zh-CN" b="0" i="1">
                          <a:latin typeface="Cambria Math" panose="02040503050406030204" pitchFamily="18" charset="0"/>
                        </a:rPr>
                        <m:t>)</m:t>
                      </m:r>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879475" y="3832225"/>
                <a:ext cx="10627360" cy="124714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539875" y="1267460"/>
            <a:ext cx="432435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眼部</a:t>
            </a:r>
            <a:r>
              <a:rPr lang="zh-CN" altLang="en-US" sz="2800">
                <a:latin typeface="宋体" panose="02010600030101010101" pitchFamily="2" charset="-122"/>
                <a:ea typeface="宋体" panose="02010600030101010101" pitchFamily="2" charset="-122"/>
                <a:cs typeface="宋体" panose="02010600030101010101" pitchFamily="2" charset="-122"/>
              </a:rPr>
              <a:t>控制</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tretch>
            <a:fillRect/>
          </a:stretch>
        </p:blipFill>
        <p:spPr>
          <a:xfrm>
            <a:off x="1412875" y="2350770"/>
            <a:ext cx="5542280" cy="2928620"/>
          </a:xfrm>
          <a:prstGeom prst="rect">
            <a:avLst/>
          </a:prstGeom>
        </p:spPr>
      </p:pic>
      <p:sp>
        <p:nvSpPr>
          <p:cNvPr id="10" name="文本框 9"/>
          <p:cNvSpPr txBox="1"/>
          <p:nvPr/>
        </p:nvSpPr>
        <p:spPr>
          <a:xfrm>
            <a:off x="7399655" y="2468245"/>
            <a:ext cx="4064000" cy="2306955"/>
          </a:xfrm>
          <a:prstGeom prst="rect">
            <a:avLst/>
          </a:prstGeom>
          <a:noFill/>
        </p:spPr>
        <p:txBody>
          <a:bodyPr wrap="square" rtlCol="0">
            <a:spAutoFit/>
          </a:bodyPr>
          <a:p>
            <a:r>
              <a:rPr lang="zh-CN" altLang="en-US"/>
              <a:t>由于眨眼和音频信号之间没有很强的相关性，以前的方法经常忽略对眼睛的控制，从而导致太快或半眨眼等伪影。作者提出</a:t>
            </a:r>
            <a:r>
              <a:rPr lang="zh-CN" altLang="en-US"/>
              <a:t>了一种显式控制眨眼的方法。根据二维面部地标计算整个图像中眼睛面积的百分比，并将这个通常为0%到0.5%的比率作为一维眼睛特征e。</a:t>
            </a:r>
            <a:endParaRPr lang="zh-CN" altLang="en-US"/>
          </a:p>
        </p:txBody>
      </p:sp>
      <p:pic>
        <p:nvPicPr>
          <p:cNvPr id="8" name="图片 7" descr="大于"/>
          <p:cNvPicPr>
            <a:picLocks noChangeAspect="1"/>
          </p:cNvPicPr>
          <p:nvPr/>
        </p:nvPicPr>
        <p:blipFill>
          <a:blip r:embed="rId6"/>
          <a:stretch>
            <a:fillRect/>
          </a:stretch>
        </p:blipFill>
        <p:spPr>
          <a:xfrm>
            <a:off x="625475" y="1024890"/>
            <a:ext cx="914400" cy="91440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539875" y="2367280"/>
            <a:ext cx="9312910" cy="353822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为了减少语音帧之间的噪声并增强生成视频帧之间的时间相关性</a:t>
            </a:r>
            <a:r>
              <a:rPr lang="zh-CN" altLang="en-US" sz="2800">
                <a:latin typeface="宋体" panose="02010600030101010101" pitchFamily="2" charset="-122"/>
                <a:ea typeface="宋体" panose="02010600030101010101" pitchFamily="2" charset="-122"/>
                <a:cs typeface="宋体" panose="02010600030101010101" pitchFamily="2" charset="-122"/>
              </a:rPr>
              <a:t>，论文将通过预训练模型</a:t>
            </a:r>
            <a:r>
              <a:rPr lang="en-US" altLang="zh-CN" sz="2800">
                <a:latin typeface="宋体" panose="02010600030101010101" pitchFamily="2" charset="-122"/>
                <a:ea typeface="宋体" panose="02010600030101010101" pitchFamily="2" charset="-122"/>
                <a:cs typeface="宋体" panose="02010600030101010101" pitchFamily="2" charset="-122"/>
              </a:rPr>
              <a:t>ASR</a:t>
            </a:r>
            <a:r>
              <a:rPr lang="zh-CN" altLang="en-US" sz="2800">
                <a:latin typeface="宋体" panose="02010600030101010101" pitchFamily="2" charset="-122"/>
                <a:ea typeface="宋体" panose="02010600030101010101" pitchFamily="2" charset="-122"/>
                <a:cs typeface="宋体" panose="02010600030101010101" pitchFamily="2" charset="-122"/>
              </a:rPr>
              <a:t>得到的音频特征送入了</a:t>
            </a:r>
            <a:r>
              <a:rPr lang="en-US" altLang="zh-CN" sz="2800">
                <a:latin typeface="宋体" panose="02010600030101010101" pitchFamily="2" charset="-122"/>
                <a:ea typeface="宋体" panose="02010600030101010101" pitchFamily="2" charset="-122"/>
                <a:cs typeface="宋体" panose="02010600030101010101" pitchFamily="2" charset="-122"/>
              </a:rPr>
              <a:t>hubert</a:t>
            </a:r>
            <a:r>
              <a:rPr lang="zh-CN" altLang="en-US" sz="2800">
                <a:latin typeface="宋体" panose="02010600030101010101" pitchFamily="2" charset="-122"/>
                <a:ea typeface="宋体" panose="02010600030101010101" pitchFamily="2" charset="-122"/>
                <a:cs typeface="宋体" panose="02010600030101010101" pitchFamily="2" charset="-122"/>
              </a:rPr>
              <a:t>进行处理</a:t>
            </a:r>
            <a:r>
              <a:rPr lang="en-US" altLang="zh-CN" sz="2800">
                <a:latin typeface="宋体" panose="02010600030101010101" pitchFamily="2" charset="-122"/>
                <a:ea typeface="宋体" panose="02010600030101010101" pitchFamily="2" charset="-122"/>
                <a:cs typeface="宋体" panose="02010600030101010101" pitchFamily="2" charset="-122"/>
              </a:rPr>
              <a:t>,音频HuBERT编码器连续使用1D卷积网络和自注意力模块，将从预训练的ASR模型中提取的音频特征在时间上进行平滑处理</a:t>
            </a:r>
            <a:r>
              <a:rPr lang="zh-CN" altLang="en-US" sz="2800">
                <a:latin typeface="宋体" panose="02010600030101010101" pitchFamily="2" charset="-122"/>
                <a:ea typeface="宋体" panose="02010600030101010101" pitchFamily="2" charset="-122"/>
                <a:cs typeface="宋体" panose="02010600030101010101" pitchFamily="2" charset="-122"/>
              </a:rPr>
              <a:t>，对于眨眼特征则采用了</a:t>
            </a:r>
            <a:r>
              <a:rPr lang="en-US" altLang="zh-CN" sz="2800">
                <a:latin typeface="宋体" panose="02010600030101010101" pitchFamily="2" charset="-122"/>
                <a:ea typeface="宋体" panose="02010600030101010101" pitchFamily="2" charset="-122"/>
                <a:cs typeface="宋体" panose="02010600030101010101" pitchFamily="2" charset="-122"/>
              </a:rPr>
              <a:t>RAD-NeRF</a:t>
            </a:r>
            <a:r>
              <a:rPr lang="zh-CN" altLang="en-US" sz="2800">
                <a:latin typeface="宋体" panose="02010600030101010101" pitchFamily="2" charset="-122"/>
                <a:ea typeface="宋体" panose="02010600030101010101" pitchFamily="2" charset="-122"/>
                <a:cs typeface="宋体" panose="02010600030101010101" pitchFamily="2" charset="-122"/>
              </a:rPr>
              <a:t>的方法，计算开眼区域与整个图像区域的比率作为我们的眼睛特征。将空间特征、音频特征、眨眼特征进行拼接送入</a:t>
            </a:r>
            <a:r>
              <a:rPr lang="en-US" altLang="zh-CN" sz="2800">
                <a:latin typeface="宋体" panose="02010600030101010101" pitchFamily="2" charset="-122"/>
                <a:ea typeface="宋体" panose="02010600030101010101" pitchFamily="2" charset="-122"/>
                <a:cs typeface="宋体" panose="02010600030101010101" pitchFamily="2" charset="-122"/>
              </a:rPr>
              <a:t>MLP</a:t>
            </a:r>
            <a:r>
              <a:rPr lang="zh-CN" altLang="en-US" sz="2800">
                <a:latin typeface="宋体" panose="02010600030101010101" pitchFamily="2" charset="-122"/>
                <a:ea typeface="宋体" panose="02010600030101010101" pitchFamily="2" charset="-122"/>
                <a:cs typeface="宋体" panose="02010600030101010101" pitchFamily="2" charset="-122"/>
              </a:rPr>
              <a:t>进行</a:t>
            </a:r>
            <a:r>
              <a:rPr lang="zh-CN" altLang="en-US" sz="2800">
                <a:latin typeface="宋体" panose="02010600030101010101" pitchFamily="2" charset="-122"/>
                <a:ea typeface="宋体" panose="02010600030101010101" pitchFamily="2" charset="-122"/>
                <a:cs typeface="宋体" panose="02010600030101010101" pitchFamily="2" charset="-122"/>
              </a:rPr>
              <a:t>预测。</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539875" y="1267460"/>
            <a:ext cx="432435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音频平滑</a:t>
            </a:r>
            <a:r>
              <a:rPr lang="zh-CN" altLang="en-US" sz="2800">
                <a:latin typeface="宋体" panose="02010600030101010101" pitchFamily="2" charset="-122"/>
                <a:ea typeface="宋体" panose="02010600030101010101" pitchFamily="2" charset="-122"/>
                <a:cs typeface="宋体" panose="02010600030101010101" pitchFamily="2" charset="-122"/>
              </a:rPr>
              <a:t>模块</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625475" y="2005965"/>
            <a:ext cx="10567035" cy="2769235"/>
          </a:xfrm>
          <a:prstGeom prst="rect">
            <a:avLst/>
          </a:prstGeom>
          <a:noFill/>
        </p:spPr>
        <p:txBody>
          <a:bodyPr wrap="square" rtlCol="0">
            <a:noAutofit/>
          </a:bodyPr>
          <a:p>
            <a:r>
              <a:rPr lang="en-US" altLang="zh-CN" sz="2800">
                <a:latin typeface="宋体" panose="02010600030101010101" pitchFamily="2" charset="-122"/>
                <a:ea typeface="宋体" panose="02010600030101010101" pitchFamily="2" charset="-122"/>
                <a:cs typeface="宋体" panose="02010600030101010101" pitchFamily="2" charset="-122"/>
              </a:rPr>
              <a:t>        由于躯干通常面向相机前方，并且其运动是微小的平移运动，</a:t>
            </a:r>
            <a:r>
              <a:rPr lang="zh-CN" altLang="en-US" sz="2800">
                <a:latin typeface="宋体" panose="02010600030101010101" pitchFamily="2" charset="-122"/>
                <a:ea typeface="宋体" panose="02010600030101010101" pitchFamily="2" charset="-122"/>
                <a:cs typeface="宋体" panose="02010600030101010101" pitchFamily="2" charset="-122"/>
              </a:rPr>
              <a:t>论文</a:t>
            </a:r>
            <a:r>
              <a:rPr lang="en-US" altLang="zh-CN" sz="2800">
                <a:latin typeface="宋体" panose="02010600030101010101" pitchFamily="2" charset="-122"/>
                <a:ea typeface="宋体" panose="02010600030101010101" pitchFamily="2" charset="-122"/>
                <a:cs typeface="宋体" panose="02010600030101010101" pitchFamily="2" charset="-122"/>
              </a:rPr>
              <a:t>们采用了与AD-NeRF类似的设置</a:t>
            </a:r>
            <a:r>
              <a:rPr lang="zh-CN" altLang="en-US" sz="2800">
                <a:latin typeface="宋体" panose="02010600030101010101" pitchFamily="2" charset="-122"/>
                <a:ea typeface="宋体" panose="02010600030101010101" pitchFamily="2" charset="-122"/>
                <a:cs typeface="宋体" panose="02010600030101010101" pitchFamily="2" charset="-122"/>
              </a:rPr>
              <a:t>，在预测躯干位移时，并未将音频特征作为条件，而是将</a:t>
            </a:r>
            <a:r>
              <a:rPr lang="en-US" altLang="zh-CN" sz="2800">
                <a:latin typeface="宋体" panose="02010600030101010101" pitchFamily="2" charset="-122"/>
                <a:ea typeface="宋体" panose="02010600030101010101" pitchFamily="2" charset="-122"/>
                <a:cs typeface="宋体" panose="02010600030101010101" pitchFamily="2" charset="-122"/>
              </a:rPr>
              <a:t>headpose</a:t>
            </a:r>
            <a:r>
              <a:rPr lang="zh-CN" altLang="en-US" sz="2800">
                <a:latin typeface="宋体" panose="02010600030101010101" pitchFamily="2" charset="-122"/>
                <a:ea typeface="宋体" panose="02010600030101010101" pitchFamily="2" charset="-122"/>
                <a:cs typeface="宋体" panose="02010600030101010101" pitchFamily="2" charset="-122"/>
              </a:rPr>
              <a:t>作为条件，并对</a:t>
            </a:r>
            <a:r>
              <a:rPr lang="en-US" altLang="zh-CN" sz="2800">
                <a:latin typeface="宋体" panose="02010600030101010101" pitchFamily="2" charset="-122"/>
                <a:ea typeface="宋体" panose="02010600030101010101" pitchFamily="2" charset="-122"/>
                <a:cs typeface="宋体" panose="02010600030101010101" pitchFamily="2" charset="-122"/>
              </a:rPr>
              <a:t>headpose</a:t>
            </a:r>
            <a:r>
              <a:rPr lang="zh-CN" altLang="en-US" sz="2800">
                <a:latin typeface="宋体" panose="02010600030101010101" pitchFamily="2" charset="-122"/>
                <a:ea typeface="宋体" panose="02010600030101010101" pitchFamily="2" charset="-122"/>
                <a:cs typeface="宋体" panose="02010600030101010101" pitchFamily="2" charset="-122"/>
              </a:rPr>
              <a:t>采用了与</a:t>
            </a:r>
            <a:r>
              <a:rPr lang="en-US" altLang="zh-CN" sz="2800">
                <a:latin typeface="宋体" panose="02010600030101010101" pitchFamily="2" charset="-122"/>
                <a:ea typeface="宋体" panose="02010600030101010101" pitchFamily="2" charset="-122"/>
                <a:cs typeface="宋体" panose="02010600030101010101" pitchFamily="2" charset="-122"/>
              </a:rPr>
              <a:t>NeRF</a:t>
            </a:r>
            <a:r>
              <a:rPr lang="zh-CN" altLang="en-US" sz="2800">
                <a:latin typeface="宋体" panose="02010600030101010101" pitchFamily="2" charset="-122"/>
                <a:ea typeface="宋体" panose="02010600030101010101" pitchFamily="2" charset="-122"/>
                <a:cs typeface="宋体" panose="02010600030101010101" pitchFamily="2" charset="-122"/>
              </a:rPr>
              <a:t>一致的位置编码，将其映射到更高的维度，并将其与空间特征进行拼接，然后送入</a:t>
            </a:r>
            <a:r>
              <a:rPr lang="en-US" altLang="zh-CN" sz="2800">
                <a:latin typeface="宋体" panose="02010600030101010101" pitchFamily="2" charset="-122"/>
                <a:ea typeface="宋体" panose="02010600030101010101" pitchFamily="2" charset="-122"/>
                <a:cs typeface="宋体" panose="02010600030101010101" pitchFamily="2" charset="-122"/>
              </a:rPr>
              <a:t>MLP</a:t>
            </a:r>
            <a:r>
              <a:rPr lang="zh-CN" altLang="en-US" sz="2800">
                <a:latin typeface="宋体" panose="02010600030101010101" pitchFamily="2" charset="-122"/>
                <a:ea typeface="宋体" panose="02010600030101010101" pitchFamily="2" charset="-122"/>
                <a:cs typeface="宋体" panose="02010600030101010101" pitchFamily="2" charset="-122"/>
              </a:rPr>
              <a:t>进行</a:t>
            </a:r>
            <a:r>
              <a:rPr lang="zh-CN" altLang="en-US" sz="2800">
                <a:latin typeface="宋体" panose="02010600030101010101" pitchFamily="2" charset="-122"/>
                <a:ea typeface="宋体" panose="02010600030101010101" pitchFamily="2" charset="-122"/>
                <a:cs typeface="宋体" panose="02010600030101010101" pitchFamily="2" charset="-122"/>
              </a:rPr>
              <a:t>预测。</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7" name="图片 6" descr="大于"/>
          <p:cNvPicPr>
            <a:picLocks noChangeAspect="1"/>
          </p:cNvPicPr>
          <p:nvPr/>
        </p:nvPicPr>
        <p:blipFill>
          <a:blip r:embed="rId5"/>
          <a:stretch>
            <a:fillRect/>
          </a:stretch>
        </p:blipFill>
        <p:spPr>
          <a:xfrm>
            <a:off x="625475" y="1024890"/>
            <a:ext cx="914400" cy="914400"/>
          </a:xfrm>
          <a:prstGeom prst="rect">
            <a:avLst/>
          </a:prstGeom>
        </p:spPr>
      </p:pic>
      <p:sp>
        <p:nvSpPr>
          <p:cNvPr id="10" name="文本框 9"/>
          <p:cNvSpPr txBox="1"/>
          <p:nvPr/>
        </p:nvSpPr>
        <p:spPr>
          <a:xfrm>
            <a:off x="1892935" y="1297940"/>
            <a:ext cx="4064000" cy="521970"/>
          </a:xfrm>
          <a:prstGeom prst="rect">
            <a:avLst/>
          </a:prstGeom>
          <a:noFill/>
        </p:spPr>
        <p:txBody>
          <a:bodyPr wrap="square" rtlCol="0">
            <a:spAutoFit/>
          </a:bodyPr>
          <a:p>
            <a:pPr algn="l"/>
            <a:r>
              <a:rPr lang="en-US" altLang="zh-CN" sz="2800">
                <a:latin typeface="宋体" panose="02010600030101010101" pitchFamily="2" charset="-122"/>
                <a:ea typeface="宋体" panose="02010600030101010101" pitchFamily="2" charset="-122"/>
                <a:cs typeface="宋体" panose="02010600030101010101" pitchFamily="2" charset="-122"/>
              </a:rPr>
              <a:t>躯干预测</a:t>
            </a:r>
            <a:endParaRPr lang="zh-CN" altLang="en-US" dirty="0"/>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实验结果分析</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质量</a:t>
            </a:r>
            <a:r>
              <a:rPr lang="zh-CN" altLang="en-US" sz="2800">
                <a:latin typeface="宋体" panose="02010600030101010101" pitchFamily="2" charset="-122"/>
                <a:ea typeface="宋体" panose="02010600030101010101" pitchFamily="2" charset="-122"/>
                <a:cs typeface="宋体" panose="02010600030101010101" pitchFamily="2" charset="-122"/>
              </a:rPr>
              <a:t>评估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pic>
        <p:nvPicPr>
          <p:cNvPr id="3" name="图片 2"/>
          <p:cNvPicPr>
            <a:picLocks noChangeAspect="1"/>
          </p:cNvPicPr>
          <p:nvPr/>
        </p:nvPicPr>
        <p:blipFill>
          <a:blip r:embed="rId6"/>
          <a:stretch>
            <a:fillRect/>
          </a:stretch>
        </p:blipFill>
        <p:spPr>
          <a:xfrm>
            <a:off x="1717040" y="1965325"/>
            <a:ext cx="8204200" cy="432181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定量</a:t>
            </a:r>
            <a:r>
              <a:rPr lang="zh-CN" altLang="en-US" sz="2800">
                <a:latin typeface="宋体" panose="02010600030101010101" pitchFamily="2" charset="-122"/>
                <a:ea typeface="宋体" panose="02010600030101010101" pitchFamily="2" charset="-122"/>
                <a:cs typeface="宋体" panose="02010600030101010101" pitchFamily="2" charset="-122"/>
              </a:rPr>
              <a:t>评估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
        <p:nvSpPr>
          <p:cNvPr id="3" name="文本框 2"/>
          <p:cNvSpPr txBox="1"/>
          <p:nvPr/>
        </p:nvSpPr>
        <p:spPr>
          <a:xfrm>
            <a:off x="3446145" y="3080385"/>
            <a:ext cx="4064000" cy="368300"/>
          </a:xfrm>
          <a:prstGeom prst="rect">
            <a:avLst/>
          </a:prstGeom>
          <a:noFill/>
        </p:spPr>
        <p:txBody>
          <a:bodyPr wrap="square" rtlCol="0">
            <a:spAutoFit/>
          </a:bodyPr>
          <a:p>
            <a:pPr algn="l"/>
            <a:endParaRPr lang="zh-CN" altLang="en-US" dirty="0"/>
          </a:p>
        </p:txBody>
      </p:sp>
      <p:pic>
        <p:nvPicPr>
          <p:cNvPr id="7" name="图片 6"/>
          <p:cNvPicPr>
            <a:picLocks noChangeAspect="1"/>
          </p:cNvPicPr>
          <p:nvPr/>
        </p:nvPicPr>
        <p:blipFill>
          <a:blip r:embed="rId6"/>
          <a:stretch>
            <a:fillRect/>
          </a:stretch>
        </p:blipFill>
        <p:spPr>
          <a:xfrm>
            <a:off x="708660" y="2354580"/>
            <a:ext cx="10774680" cy="214884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消融实验</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descr="大于"/>
          <p:cNvPicPr>
            <a:picLocks noChangeAspect="1"/>
          </p:cNvPicPr>
          <p:nvPr/>
        </p:nvPicPr>
        <p:blipFill>
          <a:blip r:embed="rId5"/>
          <a:stretch>
            <a:fillRect/>
          </a:stretch>
        </p:blipFill>
        <p:spPr>
          <a:xfrm>
            <a:off x="625475" y="1024890"/>
            <a:ext cx="914400" cy="914400"/>
          </a:xfrm>
          <a:prstGeom prst="rect">
            <a:avLst/>
          </a:prstGeom>
        </p:spPr>
      </p:pic>
      <p:pic>
        <p:nvPicPr>
          <p:cNvPr id="3" name="图片 2"/>
          <p:cNvPicPr>
            <a:picLocks noChangeAspect="1"/>
          </p:cNvPicPr>
          <p:nvPr/>
        </p:nvPicPr>
        <p:blipFill>
          <a:blip r:embed="rId6"/>
          <a:stretch>
            <a:fillRect/>
          </a:stretch>
        </p:blipFill>
        <p:spPr>
          <a:xfrm>
            <a:off x="2705735" y="2729230"/>
            <a:ext cx="6786245" cy="216852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p:txBody>
          <a:bodyPr/>
          <a:lstStyle/>
          <a:p>
            <a:pPr marL="0" indent="0" algn="l">
              <a:lnSpc>
                <a:spcPct val="100000"/>
              </a:lnSpc>
              <a:spcBef>
                <a:spcPts val="0"/>
              </a:spcBef>
              <a:spcAft>
                <a:spcPts val="0"/>
              </a:spcAft>
              <a:buSzPct val="100000"/>
              <a:buNone/>
            </a:pPr>
            <a:r>
              <a:rPr lang="en-US" altLang="zh-CN" sz="6600" dirty="0"/>
              <a:t>       Thanks</a:t>
            </a:r>
            <a:endParaRPr lang="en-US" altLang="zh-CN" sz="66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114550"/>
            <a:ext cx="9312910" cy="4123055"/>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sz="2400" dirty="0">
                <a:latin typeface="宋体" panose="02010600030101010101" pitchFamily="2" charset="-122"/>
                <a:ea typeface="宋体" panose="02010600030101010101" pitchFamily="2" charset="-122"/>
                <a:cs typeface="宋体" panose="02010600030101010101" pitchFamily="2" charset="-122"/>
                <a:sym typeface="+mn-ea"/>
              </a:rPr>
              <a:t>先前的研究通过运动流对主体帧进行扭曲来生成帧，运动流通常由专门设计的扭曲场估计器提取。虽然基于扭曲的系统通常能很好地保持主体身份，但传统的基于流的扭曲可能会因遮挡和大运动而受到影响</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   其他方法采用了无扭曲合成</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为了简化直接合成，它们通常采用特征解耦，或者遵循最先进的生成器架构，在输入、编码器和解码器网络之间添加各种连接。与基于扭曲的生成不同，直接合成不仅限于使用参考图像的像素，因此更容易为遮挡的对象合成新像素。然而，这种灵活性也可能导致身份泄露，即在生成的视频中出现身份变化。</a:t>
            </a:r>
            <a:endParaRPr lang="en-US" altLang="zh-CN" sz="2800" dirty="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374900"/>
            <a:ext cx="9312910" cy="224536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1.提出了一种新颖的双分支视频运动重定向网络 TS-Net，通过变换和合成的联合学习来生成身份保留和时间连贯的视频。  </a:t>
            </a:r>
            <a:endParaRPr lang="en-US" altLang="zh-CN"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  2.利用一种简单而有效的方法来基于相似矩阵来估计变形网格</a:t>
            </a:r>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采用掩码感知相似度来进一步减少计算开销。</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a:sym typeface="+mn-ea"/>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pic>
        <p:nvPicPr>
          <p:cNvPr id="5" name="图片 4"/>
          <p:cNvPicPr>
            <a:picLocks noChangeAspect="1"/>
          </p:cNvPicPr>
          <p:nvPr/>
        </p:nvPicPr>
        <p:blipFill>
          <a:blip r:embed="rId5"/>
          <a:stretch>
            <a:fillRect/>
          </a:stretch>
        </p:blipFill>
        <p:spPr>
          <a:xfrm>
            <a:off x="1535430" y="1558290"/>
            <a:ext cx="9121140" cy="374142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4" name="文本框 3"/>
          <p:cNvSpPr txBox="1"/>
          <p:nvPr/>
        </p:nvSpPr>
        <p:spPr>
          <a:xfrm>
            <a:off x="1444625" y="1487805"/>
            <a:ext cx="8486775" cy="368300"/>
          </a:xfrm>
          <a:prstGeom prst="rect">
            <a:avLst/>
          </a:prstGeom>
          <a:noFill/>
        </p:spPr>
        <p:txBody>
          <a:bodyPr wrap="square" rtlCol="0">
            <a:spAutoFit/>
          </a:bodyPr>
          <a:p>
            <a:pPr algn="l"/>
            <a:r>
              <a:rPr lang="zh-CN" altLang="en-US" dirty="0"/>
              <a:t>掩码</a:t>
            </a:r>
            <a:r>
              <a:rPr lang="zh-CN" altLang="en-US" dirty="0"/>
              <a:t>合成</a:t>
            </a:r>
            <a:endParaRPr lang="zh-CN" altLang="en-US" dirty="0"/>
          </a:p>
        </p:txBody>
      </p:sp>
      <p:sp>
        <p:nvSpPr>
          <p:cNvPr id="3" name="文本框 2"/>
          <p:cNvSpPr txBox="1"/>
          <p:nvPr/>
        </p:nvSpPr>
        <p:spPr>
          <a:xfrm>
            <a:off x="1563370" y="2051685"/>
            <a:ext cx="9228455" cy="3692525"/>
          </a:xfrm>
          <a:prstGeom prst="rect">
            <a:avLst/>
          </a:prstGeom>
          <a:noFill/>
        </p:spPr>
        <p:txBody>
          <a:bodyPr wrap="square" rtlCol="0">
            <a:spAutoFit/>
          </a:bodyPr>
          <a:p>
            <a:pPr algn="l"/>
            <a:r>
              <a:rPr lang="en-US" altLang="zh-CN" dirty="0"/>
              <a:t>       </a:t>
            </a:r>
            <a:r>
              <a:rPr lang="zh-CN" altLang="en-US" dirty="0"/>
              <a:t>论文采用了</a:t>
            </a:r>
            <a:r>
              <a:rPr lang="en-US" altLang="zh-CN" dirty="0"/>
              <a:t>Dlib</a:t>
            </a:r>
            <a:r>
              <a:rPr lang="zh-CN" altLang="en-US" dirty="0"/>
              <a:t>和</a:t>
            </a:r>
            <a:r>
              <a:rPr lang="en-US" altLang="zh-CN" dirty="0"/>
              <a:t>openpose</a:t>
            </a:r>
            <a:r>
              <a:rPr lang="zh-CN" altLang="en-US" dirty="0"/>
              <a:t>来合成掩码。</a:t>
            </a:r>
            <a:r>
              <a:rPr lang="en-US" altLang="zh-CN" dirty="0"/>
              <a:t>Dlib能够在检测到的人脸上标注 68 个关键点，覆盖了面部的各个重要区域，如眼睛、眉毛、鼻子、嘴巴和脸部轮廓</a:t>
            </a:r>
            <a:r>
              <a:rPr lang="zh-CN" altLang="en-US" dirty="0"/>
              <a:t>。对于每一张输入图像，Dlib 输出一个包含 68 个关键点的列表，每个关键点由 (x, y) 坐标表示，指示了该点在图像中的位置。OpenPose 能够检测出人体的 骨架关键点，包括头、脖子、肩膀、肘部、手腕、髋部、膝盖、脚踝等，共计 18 或 25 个关键点。除了身体姿态，OpenPose 还可以检测手部（21 个关键点）和面部（70 个关键点）详细的姿态信息。对于每个人物，OpenPose 输出一系列关键点的 (x, y) 坐标，以及每个关键点的置信度分数，表示检测的可靠程度。</a:t>
            </a:r>
            <a:endParaRPr lang="zh-CN" altLang="en-US" dirty="0"/>
          </a:p>
          <a:p>
            <a:pPr algn="l"/>
            <a:r>
              <a:rPr lang="en-US" altLang="zh-CN" dirty="0"/>
              <a:t>       </a:t>
            </a:r>
            <a:r>
              <a:rPr lang="zh-CN" altLang="en-US" dirty="0"/>
              <a:t>对于输入的主体帧和驱动帧，模型首先会利用</a:t>
            </a:r>
            <a:r>
              <a:rPr lang="en-US" altLang="zh-CN" dirty="0"/>
              <a:t>Dlib</a:t>
            </a:r>
            <a:r>
              <a:rPr lang="zh-CN" altLang="en-US" dirty="0"/>
              <a:t>来检测面部关键点并返回关键点（共</a:t>
            </a:r>
            <a:r>
              <a:rPr lang="en-US" altLang="zh-CN" dirty="0"/>
              <a:t>68</a:t>
            </a:r>
            <a:r>
              <a:rPr lang="zh-CN" altLang="en-US" dirty="0"/>
              <a:t>个）坐标，接着利用</a:t>
            </a:r>
            <a:r>
              <a:rPr lang="en-US" altLang="zh-CN" dirty="0"/>
              <a:t>openpose</a:t>
            </a:r>
            <a:r>
              <a:rPr lang="zh-CN" altLang="en-US" dirty="0"/>
              <a:t>来检测姿态关键点。（身体</a:t>
            </a:r>
            <a:r>
              <a:rPr lang="en-US" altLang="zh-CN" dirty="0"/>
              <a:t>18</a:t>
            </a:r>
            <a:r>
              <a:rPr lang="zh-CN" altLang="en-US" dirty="0"/>
              <a:t>或</a:t>
            </a:r>
            <a:r>
              <a:rPr lang="en-US" altLang="zh-CN" dirty="0"/>
              <a:t>25</a:t>
            </a:r>
            <a:r>
              <a:rPr lang="zh-CN" altLang="en-US" dirty="0"/>
              <a:t>、手部</a:t>
            </a:r>
            <a:r>
              <a:rPr lang="en-US" altLang="zh-CN" dirty="0"/>
              <a:t>21</a:t>
            </a:r>
            <a:r>
              <a:rPr lang="zh-CN" altLang="en-US" dirty="0"/>
              <a:t>），并返回坐标，接着将坐标转换为图像形式，首先会创建与原始图像相同的空白图层，对每种关键点创建单独的通道，利用高斯分布来绘制每个关键点，中心位置位于关键点位置，接着将通道堆叠</a:t>
            </a:r>
            <a:r>
              <a:rPr lang="zh-CN" altLang="en-US" dirty="0">
                <a:sym typeface="+mn-ea"/>
              </a:rPr>
              <a:t>合并通道</a:t>
            </a:r>
            <a:r>
              <a:rPr lang="zh-CN" altLang="en-US" dirty="0"/>
              <a:t>，并转换为二值图像，生成每一帧的掩码。</a:t>
            </a:r>
            <a:endParaRPr lang="zh-CN" altLang="en-US"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094105" y="1236980"/>
            <a:ext cx="5715635" cy="521970"/>
          </a:xfrm>
          <a:prstGeom prst="rect">
            <a:avLst/>
          </a:prstGeom>
          <a:noFill/>
        </p:spPr>
        <p:txBody>
          <a:bodyPr wrap="square" rtlCol="0">
            <a:spAutoFit/>
          </a:bodyPr>
          <a:p>
            <a:pPr algn="l"/>
            <a:r>
              <a:rPr lang="en-US" altLang="zh-CN" sz="2800" dirty="0">
                <a:latin typeface="黑体" panose="02010609060101010101" charset="-122"/>
                <a:ea typeface="黑体" panose="02010609060101010101" charset="-122"/>
              </a:rPr>
              <a:t>Transformation Branch</a:t>
            </a:r>
            <a:endParaRPr lang="en-US" altLang="zh-CN" sz="2800" dirty="0">
              <a:latin typeface="黑体" panose="02010609060101010101" charset="-122"/>
              <a:ea typeface="黑体" panose="02010609060101010101" charset="-122"/>
            </a:endParaRPr>
          </a:p>
        </p:txBody>
      </p:sp>
      <p:sp>
        <p:nvSpPr>
          <p:cNvPr id="4" name="文本框 3"/>
          <p:cNvSpPr txBox="1"/>
          <p:nvPr/>
        </p:nvSpPr>
        <p:spPr>
          <a:xfrm>
            <a:off x="918210" y="2146300"/>
            <a:ext cx="7672705" cy="368300"/>
          </a:xfrm>
          <a:prstGeom prst="rect">
            <a:avLst/>
          </a:prstGeom>
          <a:noFill/>
        </p:spPr>
        <p:txBody>
          <a:bodyPr wrap="square" rtlCol="0">
            <a:spAutoFit/>
          </a:bodyPr>
          <a:p>
            <a:pPr algn="l"/>
            <a:r>
              <a:rPr lang="en-US" altLang="zh-CN" dirty="0"/>
              <a:t>      </a:t>
            </a:r>
            <a:endParaRPr lang="zh-CN" altLang="en-US" dirty="0"/>
          </a:p>
        </p:txBody>
      </p:sp>
      <p:pic>
        <p:nvPicPr>
          <p:cNvPr id="3" name="图片 2"/>
          <p:cNvPicPr>
            <a:picLocks noChangeAspect="1"/>
          </p:cNvPicPr>
          <p:nvPr/>
        </p:nvPicPr>
        <p:blipFill>
          <a:blip r:embed="rId4"/>
          <a:stretch>
            <a:fillRect/>
          </a:stretch>
        </p:blipFill>
        <p:spPr>
          <a:xfrm>
            <a:off x="6748145" y="1099820"/>
            <a:ext cx="4663440" cy="2461260"/>
          </a:xfrm>
          <a:prstGeom prst="rect">
            <a:avLst/>
          </a:prstGeom>
        </p:spPr>
      </p:pic>
      <p:pic>
        <p:nvPicPr>
          <p:cNvPr id="10" name="图片 9"/>
          <p:cNvPicPr>
            <a:picLocks noChangeAspect="1"/>
          </p:cNvPicPr>
          <p:nvPr/>
        </p:nvPicPr>
        <p:blipFill>
          <a:blip r:embed="rId5"/>
          <a:stretch>
            <a:fillRect/>
          </a:stretch>
        </p:blipFill>
        <p:spPr>
          <a:xfrm>
            <a:off x="7494270" y="3693160"/>
            <a:ext cx="3015615" cy="1036320"/>
          </a:xfrm>
          <a:prstGeom prst="rect">
            <a:avLst/>
          </a:prstGeom>
        </p:spPr>
      </p:pic>
      <p:sp>
        <p:nvSpPr>
          <p:cNvPr id="11" name="文本框 10"/>
          <p:cNvSpPr txBox="1"/>
          <p:nvPr/>
        </p:nvSpPr>
        <p:spPr>
          <a:xfrm>
            <a:off x="1244600" y="1979295"/>
            <a:ext cx="4064000" cy="3415030"/>
          </a:xfrm>
          <a:prstGeom prst="rect">
            <a:avLst/>
          </a:prstGeom>
          <a:noFill/>
        </p:spPr>
        <p:txBody>
          <a:bodyPr wrap="square" rtlCol="0">
            <a:spAutoFit/>
          </a:bodyPr>
          <a:p>
            <a:pPr algn="l"/>
            <a:r>
              <a:rPr lang="zh-CN" altLang="en-US" dirty="0"/>
              <a:t>在变换分支中，通过使用空间采样网格实现基于变换的变形。首先计算驱动嵌入特征 </a:t>
            </a:r>
            <a:r>
              <a:rPr lang="en-US" altLang="zh-CN" dirty="0"/>
              <a:t>f</a:t>
            </a:r>
            <a:r>
              <a:rPr lang="zh-CN" altLang="en-US" dirty="0"/>
              <a:t>和第</a:t>
            </a:r>
            <a:r>
              <a:rPr lang="en-US" altLang="zh-CN" dirty="0"/>
              <a:t>k</a:t>
            </a:r>
            <a:r>
              <a:rPr lang="zh-CN" altLang="en-US" dirty="0"/>
              <a:t>个主题特征</a:t>
            </a:r>
            <a:r>
              <a:rPr lang="en-US" altLang="zh-CN" dirty="0"/>
              <a:t>ek</a:t>
            </a:r>
            <a:r>
              <a:rPr lang="zh-CN" altLang="en-US" dirty="0"/>
              <a:t>的余弦相似度矩阵</a:t>
            </a:r>
            <a:r>
              <a:rPr lang="en-US" altLang="zh-CN" dirty="0"/>
              <a:t>Sk</a:t>
            </a:r>
            <a:r>
              <a:rPr lang="zh-CN" altLang="en-US" dirty="0"/>
              <a:t>。为了降低相似性的计算成本，首先根据掩码中的关键点嗯到最大与最小的坐标来计算了一个边界框。大多位于</a:t>
            </a:r>
            <a:r>
              <a:rPr lang="en-US" altLang="zh-CN" dirty="0"/>
              <a:t>Bz</a:t>
            </a:r>
            <a:r>
              <a:rPr lang="zh-CN" altLang="en-US" dirty="0"/>
              <a:t>内的像素不会被</a:t>
            </a:r>
            <a:r>
              <a:rPr lang="en-US" altLang="zh-CN" dirty="0"/>
              <a:t>By</a:t>
            </a:r>
            <a:r>
              <a:rPr lang="zh-CN" altLang="en-US" dirty="0"/>
              <a:t>外的区域影响，将其下采样到与特征图一样的尺寸，然后内外分别计算</a:t>
            </a:r>
            <a:r>
              <a:rPr lang="zh-CN" altLang="en-US" dirty="0"/>
              <a:t>相似度。</a:t>
            </a:r>
            <a:endParaRPr lang="zh-CN" altLang="en-US" dirty="0"/>
          </a:p>
          <a:p>
            <a:pPr algn="l"/>
            <a:r>
              <a:rPr lang="zh-CN" altLang="en-US" dirty="0"/>
              <a:t>​</a:t>
            </a:r>
            <a:endParaRPr lang="zh-CN" altLang="en-US" dirty="0"/>
          </a:p>
          <a:p>
            <a:pPr algn="l"/>
            <a:r>
              <a:rPr lang="zh-CN" altLang="en-US" dirty="0"/>
              <a:t> </a:t>
            </a:r>
            <a:endParaRPr lang="zh-CN" altLang="en-US" dirty="0"/>
          </a:p>
        </p:txBody>
      </p:sp>
      <p:pic>
        <p:nvPicPr>
          <p:cNvPr id="8" name="图片 7"/>
          <p:cNvPicPr>
            <a:picLocks noChangeAspect="1"/>
          </p:cNvPicPr>
          <p:nvPr/>
        </p:nvPicPr>
        <p:blipFill>
          <a:blip r:embed="rId6"/>
          <a:stretch>
            <a:fillRect/>
          </a:stretch>
        </p:blipFill>
        <p:spPr>
          <a:xfrm>
            <a:off x="7494270" y="5093335"/>
            <a:ext cx="3202305" cy="86804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14998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Synthesis Branch</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1444625" y="2146300"/>
            <a:ext cx="8486775" cy="368300"/>
          </a:xfrm>
          <a:prstGeom prst="rect">
            <a:avLst/>
          </a:prstGeom>
          <a:noFill/>
        </p:spPr>
        <p:txBody>
          <a:bodyPr wrap="square" rtlCol="0">
            <a:spAutoFit/>
          </a:bodyPr>
          <a:p>
            <a:pPr algn="l"/>
            <a:r>
              <a:rPr lang="en-US" altLang="zh-CN" dirty="0"/>
              <a:t>      </a:t>
            </a:r>
            <a:endParaRPr lang="zh-CN" altLang="en-US" dirty="0"/>
          </a:p>
        </p:txBody>
      </p:sp>
      <p:sp>
        <p:nvSpPr>
          <p:cNvPr id="8" name="文本框 7"/>
          <p:cNvSpPr txBox="1"/>
          <p:nvPr/>
        </p:nvSpPr>
        <p:spPr>
          <a:xfrm>
            <a:off x="1053465" y="2581910"/>
            <a:ext cx="4064000" cy="4344035"/>
          </a:xfrm>
          <a:prstGeom prst="rect">
            <a:avLst/>
          </a:prstGeom>
          <a:noFill/>
        </p:spPr>
        <p:txBody>
          <a:bodyPr wrap="square" rtlCol="0">
            <a:noAutofit/>
          </a:bodyPr>
          <a:p>
            <a:pPr algn="l"/>
            <a:r>
              <a:rPr lang="en-US" altLang="zh-CN" dirty="0"/>
              <a:t>       </a:t>
            </a:r>
            <a:r>
              <a:rPr lang="zh-CN" altLang="en-US" dirty="0"/>
              <a:t>变形分支仅注重点的变形，仅有变形分支并不能很好的完成视频的重定向，所以作者添加了合成分支来对视频进行结构性的补充，首先作者将驱动掩码和特征和原视频特征进行连接，然后送入全连接的卷积网络提取联合特征，最后将特征进行平均，并与变形特征连接到一起进行</a:t>
            </a:r>
            <a:r>
              <a:rPr lang="zh-CN" altLang="en-US" dirty="0"/>
              <a:t>解码。</a:t>
            </a:r>
            <a:endParaRPr lang="zh-CN" altLang="en-US" dirty="0"/>
          </a:p>
        </p:txBody>
      </p:sp>
      <p:pic>
        <p:nvPicPr>
          <p:cNvPr id="10" name="图片 9"/>
          <p:cNvPicPr>
            <a:picLocks noChangeAspect="1"/>
          </p:cNvPicPr>
          <p:nvPr/>
        </p:nvPicPr>
        <p:blipFill>
          <a:blip r:embed="rId4"/>
          <a:stretch>
            <a:fillRect/>
          </a:stretch>
        </p:blipFill>
        <p:spPr>
          <a:xfrm>
            <a:off x="5508625" y="3111500"/>
            <a:ext cx="5722620" cy="134112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SLIDE_THEME_ID" val="3318731"/>
  <p:tag name="KSO_WM_SLIDE_THEME_NAME" val="冰蓝色六边形简约风主题"/>
  <p:tag name="KSO_WM_SLIDE_TYPE" val="text"/>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4.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3"/>
</p:tagLst>
</file>

<file path=ppt/tags/tag105.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SLIDE_THEME_ID" val="3318731"/>
  <p:tag name="KSO_WM_SLIDE_THEME_NAME" val="冰蓝色六边形简约风主题"/>
  <p:tag name="KSO_WM_SLIDE_TYPE" val="text"/>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THEME_ID" val="3318731"/>
  <p:tag name="KSO_WM_SLIDE_THEME_NAME" val="冰蓝色六边形简约风主题"/>
  <p:tag name="KSO_WM_SLIDE_TYPE" val="text"/>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SLIDE_THEME_ID" val="3318731"/>
  <p:tag name="KSO_WM_SLIDE_THEME_NAME" val="冰蓝色六边形简约风主题"/>
  <p:tag name="KSO_WM_SLIDE_TYPE" val="text"/>
</p:tagLst>
</file>

<file path=ppt/tags/tag115.xml><?xml version="1.0" encoding="utf-8"?>
<p:tagLst xmlns:p="http://schemas.openxmlformats.org/presentationml/2006/main">
  <p:tag name="KSO_WM_SLIDE_THEME_ID" val="3318731"/>
  <p:tag name="KSO_WM_SLIDE_THEME_NAME" val="冰蓝色六边形简约风主题"/>
  <p:tag name="KSO_WM_SLIDE_TYPE" val="text"/>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1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4"/>
</p:tagLst>
</file>

<file path=ppt/tags/tag11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SLIDE_THEME_ID" val="3318731"/>
  <p:tag name="KSO_WM_SLIDE_THEME_NAME" val="冰蓝色六边形简约风主题"/>
  <p:tag name="KSO_WM_SLIDE_TYPE" val="text"/>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SLIDE_THEME_ID" val="3318731"/>
  <p:tag name="KSO_WM_SLIDE_THEME_NAME" val="冰蓝色六边形简约风主题"/>
  <p:tag name="KSO_WM_SLIDE_TYPE" val="text"/>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2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4"/>
</p:tagLst>
</file>

<file path=ppt/tags/tag12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SLIDE_THEME_ID" val="3318731"/>
  <p:tag name="KSO_WM_SLIDE_THEME_NAME" val="冰蓝色六边形简约风主题"/>
  <p:tag name="KSO_WM_SLIDE_TYPE" val="text"/>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SLIDE_THEME_ID" val="3318731"/>
  <p:tag name="KSO_WM_SLIDE_THEME_NAME" val="冰蓝色六边形简约风主题"/>
  <p:tag name="KSO_WM_SLIDE_TYPE" val="text"/>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TYPE" val="i"/>
  <p:tag name="KSO_WM_UNIT_INDEX" val="1"/>
  <p:tag name="KSO_WM_UNIT_ID" val="_3*i*1"/>
  <p:tag name="KSO_WM_BEAUTIFY_FLAG" val="#wm#"/>
  <p:tag name="KSO_WM_TAG_VERSION" val="3.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 name="KSO_WM_UNIT_HIGHLIGHT" val="0"/>
  <p:tag name="KSO_WM_UNIT_COMPATIBLE" val="0"/>
  <p:tag name="KSO_WM_UNIT_DIAGRAM_ISNUMVISUAL" val="0"/>
  <p:tag name="KSO_WM_UNIT_DIAGRAM_ISREFERUNIT" val="0"/>
  <p:tag name="KSO_WM_UNIT_LAYERLEVEL" val="1"/>
</p:tagLst>
</file>

<file path=ppt/tags/tag140.xml><?xml version="1.0" encoding="utf-8"?>
<p:tagLst xmlns:p="http://schemas.openxmlformats.org/presentationml/2006/main">
  <p:tag name="KSO_WM_SLIDE_THEME_ID" val="3318731"/>
  <p:tag name="KSO_WM_SLIDE_THEME_NAME" val="冰蓝色六边形简约风主题"/>
  <p:tag name="KSO_WM_SLIDE_TYPE" val="text"/>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SLIDE_THEME_ID" val="3318731"/>
  <p:tag name="KSO_WM_SLIDE_THEME_NAME" val="冰蓝色六边形简约风主题"/>
  <p:tag name="KSO_WM_SLIDE_TYPE" val="text"/>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SLIDE_THEME_ID" val="3318731"/>
  <p:tag name="KSO_WM_SLIDE_THEME_NAME" val="冰蓝色六边形简约风主题"/>
  <p:tag name="KSO_WM_SLIDE_TYPE" val="text"/>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5.xml><?xml version="1.0" encoding="utf-8"?>
<p:tagLst xmlns:p="http://schemas.openxmlformats.org/presentationml/2006/main">
  <p:tag name="KSO_WM_UNIT_TYPE" val="i"/>
  <p:tag name="KSO_WM_UNIT_INDEX" val="2"/>
  <p:tag name="KSO_WM_UNIT_ID" val="_3*i*2"/>
  <p:tag name="KSO_WM_BEAUTIFY_FLAG" val="#wm#"/>
  <p:tag name="KSO_WM_TAG_VERSION" val="3.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 name="KSO_WM_UNIT_HIGHLIGHT" val="0"/>
  <p:tag name="KSO_WM_UNIT_COMPATIBLE" val="0"/>
  <p:tag name="KSO_WM_UNIT_DIAGRAM_ISNUMVISUAL" val="0"/>
  <p:tag name="KSO_WM_UNIT_DIAGRAM_ISREFERUNIT" val="0"/>
  <p:tag name="KSO_WM_UNIT_LAYERLEVEL" val="1"/>
</p:tagLst>
</file>

<file path=ppt/tags/tag150.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5"/>
</p:tagLst>
</file>

<file path=ppt/tags/tag151.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SLIDE_THEME_ID" val="3318731"/>
  <p:tag name="KSO_WM_SLIDE_THEME_NAME" val="冰蓝色六边形简约风主题"/>
  <p:tag name="KSO_WM_SLIDE_TYPE" val="text"/>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SLIDE_THEME_ID" val="3318731"/>
  <p:tag name="KSO_WM_SLIDE_THEME_NAME" val="冰蓝色六边形简约风主题"/>
  <p:tag name="KSO_WM_SLIDE_TYPE" val="text"/>
</p:tagLst>
</file>

<file path=ppt/tags/tag16.xml><?xml version="1.0" encoding="utf-8"?>
<p:tagLst xmlns:p="http://schemas.openxmlformats.org/presentationml/2006/main">
  <p:tag name="KSO_WM_UNIT_TYPE" val="i"/>
  <p:tag name="KSO_WM_UNIT_INDEX" val="3"/>
  <p:tag name="KSO_WM_UNIT_ID" val="_3*i*3"/>
  <p:tag name="KSO_WM_BEAUTIFY_FLAG" val="#wm#"/>
  <p:tag name="KSO_WM_TAG_VERSION" val="3.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SLIDE_THEME_ID" val="3318731"/>
  <p:tag name="KSO_WM_SLIDE_THEME_NAME" val="冰蓝色六边形简约风主题"/>
  <p:tag name="KSO_WM_SLIDE_TYPE" val="text"/>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9*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65.xml><?xml version="1.0" encoding="utf-8"?>
<p:tagLst xmlns:p="http://schemas.openxmlformats.org/presentationml/2006/main">
  <p:tag name="KSO_WM_SLIDE_ID" val="custom2023153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1539"/>
  <p:tag name="KSO_WM_SLIDE_TYPE" val="endPage"/>
  <p:tag name="KSO_WM_SLIDE_SUBTYPE" val="pureTxt"/>
  <p:tag name="KSO_WM_SLIDE_LAYOUT" val="a_f"/>
  <p:tag name="KSO_WM_SLIDE_LAYOUT_CNT" val="1_2"/>
  <p:tag name="KSO_WM_SLIDE_THEME_ID" val="3318731"/>
  <p:tag name="KSO_WM_SLIDE_THEME_NAME" val="冰蓝色六边形简约风主题"/>
</p:tagLst>
</file>

<file path=ppt/tags/tag166.xml><?xml version="1.0" encoding="utf-8"?>
<p:tagLst xmlns:p="http://schemas.openxmlformats.org/presentationml/2006/main">
  <p:tag name="commondata" val="eyJoZGlkIjoiNGI2ODVmMWE3NzNjOTIwNGZiZjNiOTI2YTY3MTBkOGU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TYPE" val="i"/>
  <p:tag name="KSO_WM_UNIT_INDEX" val="1"/>
  <p:tag name="KSO_WM_UNIT_ID" val="_4*i*1"/>
  <p:tag name="KSO_WM_BEAUTIFY_FLAG" val="#wm#"/>
  <p:tag name="KSO_WM_TAG_VERSION" val="3.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 name="KSO_WM_UNIT_VALUE" val="6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TYPE" val="i"/>
  <p:tag name="KSO_WM_UNIT_INDEX" val="1"/>
  <p:tag name="KSO_WM_UNIT_ID" val="_1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TYPE" val="i"/>
  <p:tag name="KSO_WM_UNIT_INDEX" val="2"/>
  <p:tag name="KSO_WM_UNIT_ID" val="_1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
  <p:tag name="KSO_WM_UNIT_ID" val="_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TYPE" val="i"/>
  <p:tag name="KSO_WM_UNIT_INDEX" val="3"/>
  <p:tag name="KSO_WM_UNIT_ID" val="_1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67.xml><?xml version="1.0" encoding="utf-8"?>
<p:tagLst xmlns:p="http://schemas.openxmlformats.org/presentationml/2006/main">
  <p:tag name="KSO_WM_UNIT_TYPE" val="i"/>
  <p:tag name="KSO_WM_UNIT_INDEX" val="1"/>
  <p:tag name="KSO_WM_UNIT_ID" val="_0*i*1"/>
  <p:tag name="KSO_WM_BEAUTIFY_FLAG" val="#wm#"/>
  <p:tag name="KSO_WM_TAG_VERSION" val="3.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2"/>
  <p:tag name="KSO_WM_UNIT_ID" val="_0*i*2"/>
  <p:tag name="KSO_WM_BEAUTIFY_FLAG" val="#wm#"/>
  <p:tag name="KSO_WM_TAG_VERSION" val="3.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0"/>
  <p:tag name="KSO_WM_TEMPLATE_CATEGORY" val="custom"/>
  <p:tag name="KSO_WM_TEMPLATE_INDEX" val="20231539"/>
</p:tagLst>
</file>

<file path=ppt/tags/tag7.xml><?xml version="1.0" encoding="utf-8"?>
<p:tagLst xmlns:p="http://schemas.openxmlformats.org/presentationml/2006/main">
  <p:tag name="KSO_WM_UNIT_TYPE" val="i"/>
  <p:tag name="KSO_WM_UNIT_INDEX" val="2"/>
  <p:tag name="KSO_WM_UNIT_ID" val="_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153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9"/>
  <p:tag name="KSO_WM_TEMPLATE_THUMBS_INDEX" val="1、9"/>
</p:tagLst>
</file>

<file path=ppt/tags/tag75.xml><?xml version="1.0" encoding="utf-8"?>
<p:tagLst xmlns:p="http://schemas.openxmlformats.org/presentationml/2006/main">
  <p:tag name="KSO_WM_SLIDE_THEME_ID" val="3318731"/>
  <p:tag name="KSO_WM_SLIDE_THEME_NAME" val="冰蓝色六边形简约风主题"/>
  <p:tag name="KSO_WM_SLIDE_TYPE" val="tex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7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1"/>
</p:tagLst>
</file>

<file path=ppt/tags/tag7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TYPE" val="i"/>
  <p:tag name="KSO_WM_UNIT_INDEX" val="3"/>
  <p:tag name="KSO_WM_UNIT_ID" val="_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THEME_ID" val="3318731"/>
  <p:tag name="KSO_WM_SLIDE_THEME_NAME" val="冰蓝色六边形简约风主题"/>
  <p:tag name="KSO_WM_SLIDE_TYPE" val="text"/>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THEME_ID" val="3318731"/>
  <p:tag name="KSO_WM_SLIDE_THEME_NAME" val="冰蓝色六边形简约风主题"/>
  <p:tag name="KSO_WM_SLIDE_TYPE" val="text"/>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2"/>
</p:tagLst>
</file>

<file path=ppt/tags/tag8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THEME_ID" val="3318731"/>
  <p:tag name="KSO_WM_SLIDE_THEME_NAME" val="冰蓝色六边形简约风主题"/>
  <p:tag name="KSO_WM_SLIDE_TYPE" val="text"/>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THEME_ID" val="3318731"/>
  <p:tag name="KSO_WM_SLIDE_THEME_NAME" val="冰蓝色六边形简约风主题"/>
  <p:tag name="KSO_WM_SLIDE_TYPE" val="text"/>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THEME_ID" val="3318731"/>
  <p:tag name="KSO_WM_SLIDE_THEME_NAME" val="冰蓝色六边形简约风主题"/>
  <p:tag name="KSO_WM_SLIDE_TYPE" val="text"/>
</p:tagLst>
</file>

<file path=ppt/theme/theme1.xml><?xml version="1.0" encoding="utf-8"?>
<a:theme xmlns:a="http://schemas.openxmlformats.org/drawingml/2006/main" name="1_Office 主题​​">
  <a:themeElements>
    <a:clrScheme name="自定义 36">
      <a:dk1>
        <a:srgbClr val="000000"/>
      </a:dk1>
      <a:lt1>
        <a:srgbClr val="FFFFFF"/>
      </a:lt1>
      <a:dk2>
        <a:srgbClr val="056AFF"/>
      </a:dk2>
      <a:lt2>
        <a:srgbClr val="FFFFFF"/>
      </a:lt2>
      <a:accent1>
        <a:srgbClr val="91A4B7"/>
      </a:accent1>
      <a:accent2>
        <a:srgbClr val="A2B2C2"/>
      </a:accent2>
      <a:accent3>
        <a:srgbClr val="B3C1CD"/>
      </a:accent3>
      <a:accent4>
        <a:srgbClr val="B7C5C6"/>
      </a:accent4>
      <a:accent5>
        <a:srgbClr val="AEBEAB"/>
      </a:accent5>
      <a:accent6>
        <a:srgbClr val="A4B791"/>
      </a:accent6>
      <a:hlink>
        <a:srgbClr val="304FFE"/>
      </a:hlink>
      <a:folHlink>
        <a:srgbClr val="492067"/>
      </a:folHlink>
    </a:clrScheme>
    <a:fontScheme name="自定义 1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3140</Words>
  <Application>WPS 演示</Application>
  <PresentationFormat>宽屏</PresentationFormat>
  <Paragraphs>201</Paragraphs>
  <Slides>28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宋体</vt:lpstr>
      <vt:lpstr>Wingdings</vt:lpstr>
      <vt:lpstr>微软雅黑</vt:lpstr>
      <vt:lpstr>黑体</vt:lpstr>
      <vt:lpstr>Arial Unicode MS</vt:lpstr>
      <vt:lpstr>等线</vt:lpstr>
      <vt:lpstr>Cambria Math</vt:lpstr>
      <vt:lpstr>Times New Roman</vt:lpstr>
      <vt:lpstr>Calibri</vt:lpstr>
      <vt:lpstr>1_Office 主题​​</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PowerPoint 演示文稿</vt:lpstr>
      <vt:lpstr>实验结果分析</vt:lpstr>
      <vt:lpstr>PowerPoint 演示文稿</vt:lpstr>
      <vt:lpstr>PowerPoint 演示文稿</vt:lpstr>
      <vt:lpstr>PowerPoint 演示文稿</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PowerPoint 演示文稿</vt:lpstr>
      <vt:lpstr>PowerPoint 演示文稿</vt:lpstr>
      <vt:lpstr>实验结果分析</vt:lpstr>
      <vt:lpstr>PowerPoint 演示文稿</vt:lpstr>
      <vt:lpstr>PowerPoint 演示文稿</vt:lpstr>
      <vt:lpstr>PowerPoint 演示文稿</vt:lpstr>
      <vt:lpstr>       Thanks</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yhrbf</cp:lastModifiedBy>
  <cp:revision>139</cp:revision>
  <dcterms:created xsi:type="dcterms:W3CDTF">2023-08-17T12:45:00Z</dcterms:created>
  <dcterms:modified xsi:type="dcterms:W3CDTF">2024-08-28T06:54:42Z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D4197AD95C694E0D8D377A3819CEA337_13</vt:lpwstr>
  </property>
  <property fmtid="{D5CDD505-2E9C-101B-9397-08002B2CF9AE}" pid="3" name="KSOProductBuildVer">
    <vt:lpwstr>2052-12.1.0.17827</vt:lpwstr>
  </property>
</Properties>
</file>