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06" r:id="rId2"/>
    <p:sldId id="2614" r:id="rId3"/>
    <p:sldId id="2595" r:id="rId4"/>
    <p:sldId id="2686" r:id="rId5"/>
    <p:sldId id="2687" r:id="rId6"/>
    <p:sldId id="2621" r:id="rId7"/>
    <p:sldId id="2688" r:id="rId8"/>
    <p:sldId id="2689" r:id="rId9"/>
    <p:sldId id="2740" r:id="rId10"/>
    <p:sldId id="2749" r:id="rId11"/>
    <p:sldId id="2697" r:id="rId12"/>
    <p:sldId id="2703" r:id="rId13"/>
    <p:sldId id="2729" r:id="rId14"/>
    <p:sldId id="2761" r:id="rId15"/>
    <p:sldId id="2763" r:id="rId16"/>
    <p:sldId id="2745" r:id="rId17"/>
    <p:sldId id="2762" r:id="rId18"/>
    <p:sldId id="2711" r:id="rId19"/>
    <p:sldId id="2757" r:id="rId20"/>
    <p:sldId id="2705" r:id="rId21"/>
    <p:sldId id="2706" r:id="rId22"/>
    <p:sldId id="2518"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5" autoAdjust="0"/>
    <p:restoredTop sz="92248" autoAdjust="0"/>
  </p:normalViewPr>
  <p:slideViewPr>
    <p:cSldViewPr snapToGrid="0" showGuides="1">
      <p:cViewPr varScale="1">
        <p:scale>
          <a:sx n="109" d="100"/>
          <a:sy n="109" d="100"/>
        </p:scale>
        <p:origin x="715" y="62"/>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a:t>遵循</a:t>
            </a:r>
            <a:r>
              <a:rPr lang="en-US" altLang="zh-CN"/>
              <a:t>ernerf</a:t>
            </a:r>
            <a:r>
              <a:rPr lang="zh-CN" altLang="en-US"/>
              <a:t>，通过两层</a:t>
            </a:r>
            <a:r>
              <a:rPr lang="en-US" altLang="zh-CN"/>
              <a:t>MLP</a:t>
            </a:r>
            <a:r>
              <a:rPr lang="zh-CN" altLang="en-US"/>
              <a:t>实现，</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34120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62590-DDF8-1ADC-8D2C-9578D0D7FF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2B46C30-B5F3-5010-FED9-FAEA5C48E38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4235FBD-C5B2-8188-D758-A9C66F64BCDC}"/>
              </a:ext>
            </a:extLst>
          </p:cNvPr>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a:extLst>
              <a:ext uri="{FF2B5EF4-FFF2-40B4-BE49-F238E27FC236}">
                <a16:creationId xmlns:a16="http://schemas.microsoft.com/office/drawing/2014/main" id="{BE54BD1E-650B-3077-A8C9-079F6CE4513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50452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CF1A8-313C-1DEF-1A30-300C37BDF28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41C07E-E276-9DD0-7CF6-0AA2793C703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82A012A-4BF0-6CF4-8B8E-A5F3687F2DB9}"/>
              </a:ext>
            </a:extLst>
          </p:cNvPr>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a:extLst>
              <a:ext uri="{FF2B5EF4-FFF2-40B4-BE49-F238E27FC236}">
                <a16:creationId xmlns:a16="http://schemas.microsoft.com/office/drawing/2014/main" id="{B326324B-8F8A-D76E-4B6C-16086EEA89E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83036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530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87535-5566-0FCC-7B89-9CBA763CE1D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4A03AB-312A-BEC7-EDE4-7B8D671FB4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A4A9713-B023-AA14-0F76-240E4FD6663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AF6ACF6-5C42-F740-6C46-DC2CE11BCC0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9653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9822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作者特别强调了自发面部动作建模和所提出的空间自适应双驱动人脸辐射场的贡献。与最近一些专注于一些宏观运动信息的</a:t>
            </a:r>
            <a:r>
              <a:rPr lang="en-US" altLang="zh-CN" b="0" i="0" dirty="0">
                <a:solidFill>
                  <a:srgbClr val="1D2129"/>
                </a:solidFill>
                <a:effectLst/>
                <a:highlight>
                  <a:srgbClr val="FFFFFF"/>
                </a:highlight>
                <a:latin typeface="PingFangSC-Regular"/>
              </a:rPr>
              <a:t>DFA-</a:t>
            </a:r>
            <a:r>
              <a:rPr lang="en-US" altLang="zh-CN" b="0" i="0" dirty="0" err="1">
                <a:solidFill>
                  <a:srgbClr val="1D2129"/>
                </a:solidFill>
                <a:effectLst/>
                <a:highlight>
                  <a:srgbClr val="FFFFFF"/>
                </a:highlight>
                <a:latin typeface="PingFangSC-Regular"/>
              </a:rPr>
              <a:t>NeRF</a:t>
            </a:r>
            <a:r>
              <a:rPr lang="zh-CN" altLang="en-US" b="0" i="0" dirty="0">
                <a:solidFill>
                  <a:srgbClr val="1D2129"/>
                </a:solidFill>
                <a:effectLst/>
                <a:highlight>
                  <a:srgbClr val="FFFFFF"/>
                </a:highlight>
                <a:latin typeface="PingFangSC-Regular"/>
              </a:rPr>
              <a:t>、</a:t>
            </a:r>
            <a:r>
              <a:rPr lang="en-US" altLang="zh-CN" b="0" i="0" dirty="0" err="1">
                <a:solidFill>
                  <a:srgbClr val="1D2129"/>
                </a:solidFill>
                <a:effectLst/>
                <a:highlight>
                  <a:srgbClr val="FFFFFF"/>
                </a:highlight>
                <a:latin typeface="PingFangSC-Regular"/>
              </a:rPr>
              <a:t>GeneFace</a:t>
            </a:r>
            <a:r>
              <a:rPr lang="zh-CN" altLang="en-US" b="0" i="0" dirty="0">
                <a:solidFill>
                  <a:srgbClr val="1D2129"/>
                </a:solidFill>
                <a:effectLst/>
                <a:highlight>
                  <a:srgbClr val="FFFFFF"/>
                </a:highlight>
                <a:latin typeface="PingFangSC-Regular"/>
              </a:rPr>
              <a:t>和</a:t>
            </a:r>
            <a:r>
              <a:rPr lang="en-US" altLang="zh-CN" b="0" i="0" dirty="0">
                <a:solidFill>
                  <a:srgbClr val="1D2129"/>
                </a:solidFill>
                <a:effectLst/>
                <a:highlight>
                  <a:srgbClr val="FFFFFF"/>
                </a:highlight>
                <a:latin typeface="PingFangSC-Regular"/>
              </a:rPr>
              <a:t>RAD-</a:t>
            </a:r>
            <a:r>
              <a:rPr lang="en-US" altLang="zh-CN" b="0" i="0" dirty="0" err="1">
                <a:solidFill>
                  <a:srgbClr val="1D2129"/>
                </a:solidFill>
                <a:effectLst/>
                <a:highlight>
                  <a:srgbClr val="FFFFFF"/>
                </a:highlight>
                <a:latin typeface="PingFangSC-Regular"/>
              </a:rPr>
              <a:t>NeRF</a:t>
            </a:r>
            <a:r>
              <a:rPr lang="zh-CN" altLang="en-US" b="0" i="0" dirty="0">
                <a:solidFill>
                  <a:srgbClr val="1D2129"/>
                </a:solidFill>
                <a:effectLst/>
                <a:highlight>
                  <a:srgbClr val="FFFFFF"/>
                </a:highlight>
                <a:latin typeface="PingFangSC-Regular"/>
              </a:rPr>
              <a:t>等工作不同，在这项工作中，作者更加关注自发面部动作的建模。</a:t>
            </a:r>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effectLst/>
                <a:latin typeface="-apple-system"/>
              </a:rPr>
              <a:t>我们在三维高斯场和变形场中对整个说话脸进行建模。首先，利用静态初始化阶段从随机点云中优化人脸的粗静态高斯分布</a:t>
            </a:r>
            <a:r>
              <a:rPr lang="en-US" altLang="zh-CN" b="0" i="0">
                <a:effectLst/>
                <a:latin typeface="-apple-system"/>
              </a:rPr>
              <a:t>;</a:t>
            </a:r>
            <a:r>
              <a:rPr lang="zh-CN" altLang="en-US" b="0" i="0">
                <a:effectLst/>
                <a:latin typeface="-apple-system"/>
              </a:rPr>
              <a:t>然后利用声控变形场将多分辨率三平面散列网格的空间特征与音频编码器的音频特征融合，预测三维高斯点的位置和形状变化。给定相机姿势，变形的高斯函数使用可微光栅实现实时渲染。对于躯干部分，采用类似的位姿条件变形场来驱动躯干的稳定运动。</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9.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1.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2.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4.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5.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GSTalker: Real-time Audio-Driven Talking Face Generation via Deformable Gaussian Splatting</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2025.01.07</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1DA0DCBA-7251-21E6-1DC6-F21C16F343B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779703" y="-117382"/>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2864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46166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Efficient Optimization of 3D Audio-Driven Talking Face Generation</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59310" y="539193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8BB11F9-8924-3E14-3B7C-8594119255EF}"/>
              </a:ext>
            </a:extLst>
          </p:cNvPr>
          <p:cNvSpPr txBox="1"/>
          <p:nvPr/>
        </p:nvSpPr>
        <p:spPr>
          <a:xfrm>
            <a:off x="334765" y="1303306"/>
            <a:ext cx="10707915" cy="175746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Static Gaussian Initialization</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该方法通过在规范空间内获得粗略的静态</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高斯表示，而无需额外的神经网络。整个面部的运动分为与头部姿态相关的刚性运动</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如头部的平移和旋转</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和与面部表情相关的运动，音频只与面部表情</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如嘴唇动作</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相关，而与头部姿态无关。因此，将整个三维高斯初始化过程视为静态场景重建过程，忽略了整个面部表情中与语音相关的运动部分，专注于静态面部结构和皮肤纹理的学习。</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185FE0CA-320A-18F2-CE72-CA25E21985AF}"/>
              </a:ext>
            </a:extLst>
          </p:cNvPr>
          <p:cNvSpPr txBox="1"/>
          <p:nvPr/>
        </p:nvSpPr>
        <p:spPr>
          <a:xfrm>
            <a:off x="334765" y="2967622"/>
            <a:ext cx="10707915"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Adaptive Density Control Strategy</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为了控制</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高斯点的数量，使用修剪</a:t>
            </a:r>
            <a:r>
              <a:rPr lang="en-US" altLang="zh-CN" sz="2000">
                <a:latin typeface="Times New Roman" panose="02020603050405020304" pitchFamily="18" charset="0"/>
                <a:ea typeface="宋体" panose="02010600030101010101" pitchFamily="2" charset="-122"/>
                <a:cs typeface="Times New Roman" panose="02020603050405020304" pitchFamily="18" charset="0"/>
              </a:rPr>
              <a:t>(prune)</a:t>
            </a:r>
            <a:r>
              <a:rPr lang="zh-CN" altLang="en-US" sz="2000">
                <a:latin typeface="Times New Roman" panose="02020603050405020304" pitchFamily="18" charset="0"/>
                <a:ea typeface="宋体" panose="02010600030101010101" pitchFamily="2" charset="-122"/>
                <a:cs typeface="Times New Roman" panose="02020603050405020304" pitchFamily="18" charset="0"/>
              </a:rPr>
              <a:t>、克隆</a:t>
            </a:r>
            <a:r>
              <a:rPr lang="en-US" altLang="zh-CN" sz="2000">
                <a:latin typeface="Times New Roman" panose="02020603050405020304" pitchFamily="18" charset="0"/>
                <a:ea typeface="宋体" panose="02010600030101010101" pitchFamily="2" charset="-122"/>
                <a:cs typeface="Times New Roman" panose="02020603050405020304" pitchFamily="18" charset="0"/>
              </a:rPr>
              <a:t>(clone)</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和拆分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(split)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策略。根据位置梯度和缩放矩阵的大小，对于频繁运动的区域</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如眼睛和嘴巴</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将生成更多且更小的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高斯点，而对于较少运动的区域，则不会产生多余的高斯点。</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719B6DB-14D7-5A97-80DF-AE44A7ECDA50}"/>
              </a:ext>
            </a:extLst>
          </p:cNvPr>
          <p:cNvSpPr txBox="1"/>
          <p:nvPr/>
        </p:nvSpPr>
        <p:spPr>
          <a:xfrm>
            <a:off x="356338" y="4025219"/>
            <a:ext cx="10707915"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Training Objectives</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颜色损失</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1" baseline="-25000">
                <a:latin typeface="Times New Roman" panose="02020603050405020304" pitchFamily="18" charset="0"/>
                <a:ea typeface="宋体" panose="02010600030101010101" pitchFamily="2" charset="-122"/>
                <a:cs typeface="Times New Roman" panose="02020603050405020304" pitchFamily="18" charset="0"/>
              </a:rPr>
              <a:t>color</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：优化每个像素的颜色差异。掩码损失</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mask</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：优化每个像素的透明度，以确保生成图像与背景及躯干区域的融合效果。</a:t>
            </a:r>
            <a:r>
              <a:rPr lang="en-US" altLang="zh-CN" sz="2000">
                <a:latin typeface="Times New Roman" panose="02020603050405020304" pitchFamily="18" charset="0"/>
                <a:ea typeface="宋体" panose="02010600030101010101" pitchFamily="2" charset="-122"/>
                <a:cs typeface="Times New Roman" panose="02020603050405020304" pitchFamily="18" charset="0"/>
              </a:rPr>
              <a:t>LPIPS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lpips</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：通过深度感知增强面部细节的重建，特别是对于面部中较刚性和锋利的部分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如牙齿</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。嘴唇区域</a:t>
            </a:r>
            <a:r>
              <a:rPr lang="en-US" altLang="zh-CN" sz="200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lips</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：增强与语音强相关区域的重建，尤其是嘴唇区域。</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42D72BAE-1A2A-1E82-3A1E-06F0D0C1D4E0}"/>
              </a:ext>
            </a:extLst>
          </p:cNvPr>
          <p:cNvPicPr>
            <a:picLocks noChangeAspect="1"/>
          </p:cNvPicPr>
          <p:nvPr/>
        </p:nvPicPr>
        <p:blipFill>
          <a:blip r:embed="rId5"/>
          <a:stretch>
            <a:fillRect/>
          </a:stretch>
        </p:blipFill>
        <p:spPr>
          <a:xfrm>
            <a:off x="3481591" y="5469327"/>
            <a:ext cx="4722914" cy="486762"/>
          </a:xfrm>
          <a:prstGeom prst="rect">
            <a:avLst/>
          </a:prstGeom>
        </p:spPr>
      </p:pic>
      <p:sp>
        <p:nvSpPr>
          <p:cNvPr id="11" name="文本框 10">
            <a:extLst>
              <a:ext uri="{FF2B5EF4-FFF2-40B4-BE49-F238E27FC236}">
                <a16:creationId xmlns:a16="http://schemas.microsoft.com/office/drawing/2014/main" id="{54DC7F0D-94DD-E2A1-D206-B57B0AC87C6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696442139"/>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358738" y="1746212"/>
            <a:ext cx="11035579" cy="224676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：使用了五个包含音频的个人视频作为训练数据，每个视频时长在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到</a:t>
            </a:r>
            <a:r>
              <a:rPr lang="en-US" altLang="zh-CN" sz="2000">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分钟之间，帧率为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25fps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。视频经过裁剪处理，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AD-NeRF</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中裁剪为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450×450</a:t>
            </a:r>
            <a:r>
              <a:rPr lang="zh-CN" altLang="en-US" sz="2000">
                <a:latin typeface="Times New Roman" panose="02020603050405020304" pitchFamily="18" charset="0"/>
                <a:ea typeface="宋体" panose="02010600030101010101" pitchFamily="2" charset="-122"/>
                <a:cs typeface="Times New Roman" panose="02020603050405020304" pitchFamily="18" charset="0"/>
              </a:rPr>
              <a:t>像素，其他视频裁剪为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512×512</a:t>
            </a:r>
            <a:r>
              <a:rPr lang="zh-CN" altLang="en-US" sz="2000">
                <a:latin typeface="Times New Roman" panose="02020603050405020304" pitchFamily="18" charset="0"/>
                <a:ea typeface="宋体" panose="02010600030101010101" pitchFamily="2" charset="-122"/>
                <a:cs typeface="Times New Roman" panose="02020603050405020304" pitchFamily="18" charset="0"/>
              </a:rPr>
              <a:t>像素。除此之外，我们还从</a:t>
            </a:r>
            <a:r>
              <a:rPr lang="en-US" altLang="zh-CN" sz="2000">
                <a:latin typeface="Times New Roman" panose="02020603050405020304" pitchFamily="18" charset="0"/>
                <a:ea typeface="宋体" panose="02010600030101010101" pitchFamily="2" charset="-122"/>
                <a:cs typeface="Times New Roman" panose="02020603050405020304" pitchFamily="18" charset="0"/>
              </a:rPr>
              <a:t>SynObama</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NVP</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的公开演示中提取了两条音频轨道，分别命名为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Testset A</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Testset B</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，用于评估。实验中的初始化阶段，我们随机在一个边长为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的立方体中初始化</a:t>
            </a:r>
            <a:r>
              <a:rPr lang="en-US" altLang="zh-CN" sz="2000">
                <a:latin typeface="Times New Roman" panose="02020603050405020304" pitchFamily="18" charset="0"/>
                <a:ea typeface="宋体" panose="02010600030101010101" pitchFamily="2" charset="-122"/>
                <a:cs typeface="Times New Roman" panose="02020603050405020304" pitchFamily="18" charset="0"/>
              </a:rPr>
              <a:t>10,000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个高斯点，经过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10,000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次迭代优化这些高斯点的属性，然后在形变阶段同时优化高斯点和形变场，进行</a:t>
            </a:r>
            <a:r>
              <a:rPr lang="en-US" altLang="zh-CN" sz="2000">
                <a:latin typeface="Times New Roman" panose="02020603050405020304" pitchFamily="18" charset="0"/>
                <a:ea typeface="宋体" panose="02010600030101010101" pitchFamily="2" charset="-122"/>
                <a:cs typeface="Times New Roman" panose="02020603050405020304" pitchFamily="18" charset="0"/>
              </a:rPr>
              <a:t>100,000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次迭代。为了实现高效训练，我们使用了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Adam</a:t>
            </a:r>
            <a:r>
              <a:rPr lang="zh-CN" altLang="en-US" sz="2000">
                <a:latin typeface="Times New Roman" panose="02020603050405020304" pitchFamily="18" charset="0"/>
                <a:ea typeface="宋体" panose="02010600030101010101" pitchFamily="2" charset="-122"/>
                <a:cs typeface="Times New Roman" panose="02020603050405020304" pitchFamily="18" charset="0"/>
              </a:rPr>
              <a:t>优化器，哈希编码器的学习率为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5e-3</a:t>
            </a:r>
            <a:r>
              <a:rPr lang="zh-CN" altLang="en-US" sz="2000">
                <a:latin typeface="Times New Roman" panose="02020603050405020304" pitchFamily="18" charset="0"/>
                <a:ea typeface="宋体" panose="02010600030101010101" pitchFamily="2" charset="-122"/>
                <a:cs typeface="Times New Roman" panose="02020603050405020304" pitchFamily="18" charset="0"/>
              </a:rPr>
              <a:t>，形变网络为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1.6e-5</a:t>
            </a:r>
            <a:r>
              <a:rPr lang="zh-CN" altLang="en-US" sz="2000">
                <a:latin typeface="Times New Roman" panose="02020603050405020304" pitchFamily="18" charset="0"/>
                <a:ea typeface="宋体" panose="02010600030101010101" pitchFamily="2" charset="-122"/>
                <a:cs typeface="Times New Roman" panose="02020603050405020304" pitchFamily="18" charset="0"/>
              </a:rPr>
              <a:t>。所有实验在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RTX 3090 GPU</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上运行。</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393794" y="4772985"/>
            <a:ext cx="11000523" cy="101566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：使用了多种评估指标，包括</a:t>
            </a:r>
            <a:r>
              <a:rPr lang="en-US" altLang="zh-CN" sz="200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LPIPS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衡量图像质量，</a:t>
            </a:r>
            <a:r>
              <a:rPr lang="en-US" altLang="zh-CN" sz="2000">
                <a:latin typeface="Times New Roman" panose="02020603050405020304" pitchFamily="18" charset="0"/>
                <a:ea typeface="宋体" panose="02010600030101010101" pitchFamily="2" charset="-122"/>
                <a:cs typeface="Times New Roman" panose="02020603050405020304" pitchFamily="18" charset="0"/>
              </a:rPr>
              <a:t>LMD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SyncNet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信心分数衡量口型同步性，</a:t>
            </a:r>
            <a:r>
              <a:rPr lang="en-US" altLang="zh-CN" sz="2000">
                <a:latin typeface="Times New Roman" panose="02020603050405020304" pitchFamily="18" charset="0"/>
                <a:ea typeface="宋体" panose="02010600030101010101" pitchFamily="2" charset="-122"/>
                <a:cs typeface="Times New Roman" panose="02020603050405020304" pitchFamily="18" charset="0"/>
              </a:rPr>
              <a:t>AUE</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评估面部肌肉活动同步度，同时还对不同方法的训练和推理时间开销进行了比较。。</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56A8064-7E09-6AC1-6661-6F147EC8EE5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C49BF42-F6C2-31E2-69CD-11A733B6941C}"/>
              </a:ext>
            </a:extLst>
          </p:cNvPr>
          <p:cNvPicPr>
            <a:picLocks noChangeAspect="1"/>
          </p:cNvPicPr>
          <p:nvPr/>
        </p:nvPicPr>
        <p:blipFill>
          <a:blip r:embed="rId5"/>
          <a:stretch>
            <a:fillRect/>
          </a:stretch>
        </p:blipFill>
        <p:spPr>
          <a:xfrm>
            <a:off x="211275" y="2642478"/>
            <a:ext cx="11692184" cy="2387358"/>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自驱动</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7EB9BDC6-5465-00C6-1108-A93B4ECDC1A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07647-5A62-D7AB-5420-0C627859AD7B}"/>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2A45BCC7-B71A-4024-81D9-2EC30E9F8C44}"/>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04EB3E05-4DF3-42F8-CEC6-BB9A2BB2EEB8}"/>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D9293253-3538-9549-5196-54DE8C590B80}"/>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07E7721F-6283-F5CC-54D3-96C06B66BCA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A092E0DF-9E4D-9F2C-2091-988B4E207CB0}"/>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3F7032EA-6FC5-ED89-244B-EDC8F779A4E9}"/>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E6B49672-F60C-A7BC-0526-B91715B257B0}"/>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9A9C4F03-69D7-F94E-28E1-736D48DDCC5C}"/>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FE807A4-8207-B0DB-FB93-F5250B133933}"/>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EC52C47C-6A4E-D7BE-B34A-889AB2852467}"/>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a:extLst>
              <a:ext uri="{FF2B5EF4-FFF2-40B4-BE49-F238E27FC236}">
                <a16:creationId xmlns:a16="http://schemas.microsoft.com/office/drawing/2014/main" id="{DC68E2C9-BED8-D49E-1B9A-0A9BB2722878}"/>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B88F749A-12D7-9221-D74A-D502DD12C712}"/>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E60336E2-7DE1-8429-3DDE-CDF1191A118A}"/>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跨驱动</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915714D4-AF6B-3773-968E-309B37ADAF32}"/>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1A6D7EE8-5F53-7A85-ECAF-0AA878B963A1}"/>
              </a:ext>
            </a:extLst>
          </p:cNvPr>
          <p:cNvPicPr>
            <a:picLocks noChangeAspect="1"/>
          </p:cNvPicPr>
          <p:nvPr/>
        </p:nvPicPr>
        <p:blipFill>
          <a:blip r:embed="rId5"/>
          <a:stretch>
            <a:fillRect/>
          </a:stretch>
        </p:blipFill>
        <p:spPr>
          <a:xfrm>
            <a:off x="3119426" y="2120543"/>
            <a:ext cx="6446324" cy="3652536"/>
          </a:xfrm>
          <a:prstGeom prst="rect">
            <a:avLst/>
          </a:prstGeom>
        </p:spPr>
      </p:pic>
      <p:sp>
        <p:nvSpPr>
          <p:cNvPr id="9" name="文本框 8">
            <a:extLst>
              <a:ext uri="{FF2B5EF4-FFF2-40B4-BE49-F238E27FC236}">
                <a16:creationId xmlns:a16="http://schemas.microsoft.com/office/drawing/2014/main" id="{C0112810-AF18-8FF8-8B92-4A1EE97B9BD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28946649"/>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85429-3CF8-57C1-B142-961B6E7FF777}"/>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8A4DA0AF-74A0-9248-6802-8134D5D21E8F}"/>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9DA80DAE-5066-98C4-B98F-1F1595EB4D5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A70F959E-B9EC-BE5F-DEC9-B830EA52DC40}"/>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DCBA3C9F-C624-1F50-C83A-CE03AE74A4E7}"/>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7DAF0AF4-D9F4-B86D-235B-934D7362C38D}"/>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07C0D409-5717-2B60-5DC2-41F5BBD7F445}"/>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ADACF21D-FF75-1D0C-A0F5-37350DADA80D}"/>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EC55EE0B-3072-2224-D1F8-918726848D18}"/>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0C55C63A-0916-B24A-9DA0-55DA795BFCE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D989DC70-B05C-7AF5-88F3-6FEBC7775718}"/>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a:extLst>
              <a:ext uri="{FF2B5EF4-FFF2-40B4-BE49-F238E27FC236}">
                <a16:creationId xmlns:a16="http://schemas.microsoft.com/office/drawing/2014/main" id="{F1382C29-BEF4-CE03-D229-25F01FF0F031}"/>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4EA16320-C7DE-7A9D-B104-E2BE73725ABF}"/>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511334D0-F742-1313-79E3-4AAF09F34067}"/>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(U</a:t>
            </a:r>
            <a:r>
              <a:rPr lang="en-US" altLang="zh-CN" sz="2800" b="1">
                <a:solidFill>
                  <a:prstClr val="black"/>
                </a:solidFill>
                <a:latin typeface="微软雅黑" panose="020B0503020204020204" charset="-122"/>
                <a:ea typeface="微软雅黑" panose="020B0503020204020204" charset="-122"/>
              </a:rPr>
              <a:t>ser Study</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D1D8702F-2C7F-1216-E611-A58113B58907}"/>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F3AC23F3-5EF7-EEB1-58F2-9A64938ACB1A}"/>
              </a:ext>
            </a:extLst>
          </p:cNvPr>
          <p:cNvPicPr>
            <a:picLocks noChangeAspect="1"/>
          </p:cNvPicPr>
          <p:nvPr/>
        </p:nvPicPr>
        <p:blipFill>
          <a:blip r:embed="rId5"/>
          <a:stretch>
            <a:fillRect/>
          </a:stretch>
        </p:blipFill>
        <p:spPr>
          <a:xfrm>
            <a:off x="2153099" y="2474254"/>
            <a:ext cx="8055816" cy="2604619"/>
          </a:xfrm>
          <a:prstGeom prst="rect">
            <a:avLst/>
          </a:prstGeom>
        </p:spPr>
      </p:pic>
      <p:sp>
        <p:nvSpPr>
          <p:cNvPr id="9" name="文本框 8">
            <a:extLst>
              <a:ext uri="{FF2B5EF4-FFF2-40B4-BE49-F238E27FC236}">
                <a16:creationId xmlns:a16="http://schemas.microsoft.com/office/drawing/2014/main" id="{A2A3E7B2-2B57-3F85-4C9B-B55DEB1BA0F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97484640"/>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质量评估（自驱动）</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4B177363-F3FA-3573-549A-971E5087B178}"/>
              </a:ext>
            </a:extLst>
          </p:cNvPr>
          <p:cNvPicPr>
            <a:picLocks noChangeAspect="1"/>
          </p:cNvPicPr>
          <p:nvPr/>
        </p:nvPicPr>
        <p:blipFill>
          <a:blip r:embed="rId5"/>
          <a:stretch>
            <a:fillRect/>
          </a:stretch>
        </p:blipFill>
        <p:spPr>
          <a:xfrm>
            <a:off x="2143979" y="1618232"/>
            <a:ext cx="8679932" cy="4633362"/>
          </a:xfrm>
          <a:prstGeom prst="rect">
            <a:avLst/>
          </a:prstGeom>
        </p:spPr>
      </p:pic>
      <p:sp>
        <p:nvSpPr>
          <p:cNvPr id="9" name="文本框 8">
            <a:extLst>
              <a:ext uri="{FF2B5EF4-FFF2-40B4-BE49-F238E27FC236}">
                <a16:creationId xmlns:a16="http://schemas.microsoft.com/office/drawing/2014/main" id="{051021E7-1303-A4A2-F075-737B8AA628C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3406632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90BC1-65CA-43AB-DD32-2678BBD90D4B}"/>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44891075-010F-9C63-BE8A-AED5ECACEC8B}"/>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6D219E28-B37B-A61B-775E-26CE7B638CC2}"/>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9C83C40F-DEDD-3282-A6D6-D583BD7103B6}"/>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309F6366-1DF0-CE55-16EA-D9CC37E99D1D}"/>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A248119B-61B1-379B-B272-CA33B30746FC}"/>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895F2934-EF1F-5534-1E50-EC9FD79C3446}"/>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EB6209F3-7A2F-1C0B-A691-7B80F1859353}"/>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6F38C7E4-8870-033F-3BD7-CCF8129C2731}"/>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E3AB4444-4318-72D6-52AF-2E52330560C8}"/>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3C9458B6-43F9-6F6F-C747-9F8248828A59}"/>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a:extLst>
              <a:ext uri="{FF2B5EF4-FFF2-40B4-BE49-F238E27FC236}">
                <a16:creationId xmlns:a16="http://schemas.microsoft.com/office/drawing/2014/main" id="{4A7C5735-9892-56AE-51D6-FA82B020B338}"/>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E6BD256D-84C5-8059-FC2C-B77E85E40CFF}"/>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71A38BEA-E0AB-613B-BB9D-F3B9B28CBA31}"/>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质量评估（跨驱动）</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154B86A3-1DAD-652B-0858-2D76DF212A7C}"/>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8C6ACB73-2C0C-B22B-7CBE-0F84856825E5}"/>
              </a:ext>
            </a:extLst>
          </p:cNvPr>
          <p:cNvPicPr>
            <a:picLocks noChangeAspect="1"/>
          </p:cNvPicPr>
          <p:nvPr/>
        </p:nvPicPr>
        <p:blipFill>
          <a:blip r:embed="rId5"/>
          <a:stretch>
            <a:fillRect/>
          </a:stretch>
        </p:blipFill>
        <p:spPr>
          <a:xfrm>
            <a:off x="4233031" y="1486039"/>
            <a:ext cx="4290432" cy="4633362"/>
          </a:xfrm>
          <a:prstGeom prst="rect">
            <a:avLst/>
          </a:prstGeom>
        </p:spPr>
      </p:pic>
      <p:sp>
        <p:nvSpPr>
          <p:cNvPr id="9" name="文本框 8">
            <a:extLst>
              <a:ext uri="{FF2B5EF4-FFF2-40B4-BE49-F238E27FC236}">
                <a16:creationId xmlns:a16="http://schemas.microsoft.com/office/drawing/2014/main" id="{D1009A6F-DA07-6882-FA18-A7E0C47EFE6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4205344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43499D48-6503-6972-4118-D1036038356A}"/>
              </a:ext>
            </a:extLst>
          </p:cNvPr>
          <p:cNvPicPr>
            <a:picLocks noChangeAspect="1"/>
          </p:cNvPicPr>
          <p:nvPr/>
        </p:nvPicPr>
        <p:blipFill>
          <a:blip r:embed="rId5"/>
          <a:stretch>
            <a:fillRect/>
          </a:stretch>
        </p:blipFill>
        <p:spPr>
          <a:xfrm>
            <a:off x="1837132" y="2340446"/>
            <a:ext cx="8098345" cy="2832285"/>
          </a:xfrm>
          <a:prstGeom prst="rect">
            <a:avLst/>
          </a:prstGeom>
        </p:spPr>
      </p:pic>
      <p:sp>
        <p:nvSpPr>
          <p:cNvPr id="9" name="文本框 8">
            <a:extLst>
              <a:ext uri="{FF2B5EF4-FFF2-40B4-BE49-F238E27FC236}">
                <a16:creationId xmlns:a16="http://schemas.microsoft.com/office/drawing/2014/main" id="{F386655A-C798-F452-82AE-A7BB3AA0CBC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3DD0B71A-FC22-8BA7-54EB-C93815A1901C}"/>
              </a:ext>
            </a:extLst>
          </p:cNvPr>
          <p:cNvPicPr>
            <a:picLocks noChangeAspect="1"/>
          </p:cNvPicPr>
          <p:nvPr/>
        </p:nvPicPr>
        <p:blipFill>
          <a:blip r:embed="rId5"/>
          <a:stretch>
            <a:fillRect/>
          </a:stretch>
        </p:blipFill>
        <p:spPr>
          <a:xfrm>
            <a:off x="1748039" y="2434713"/>
            <a:ext cx="8022035" cy="2654980"/>
          </a:xfrm>
          <a:prstGeom prst="rect">
            <a:avLst/>
          </a:prstGeom>
        </p:spPr>
      </p:pic>
      <p:sp>
        <p:nvSpPr>
          <p:cNvPr id="15" name="文本框 14">
            <a:extLst>
              <a:ext uri="{FF2B5EF4-FFF2-40B4-BE49-F238E27FC236}">
                <a16:creationId xmlns:a16="http://schemas.microsoft.com/office/drawing/2014/main" id="{27C9D596-91F8-1E96-A453-4B2C663D087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78600639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725491"/>
            <a:ext cx="1021920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提出了一种新颖的实时音频驱动的说话人脸生成框架，该框架采用条件于语音和姿势的高斯形变场来分别学习面部和躯干的运动。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3245619"/>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与基于</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2D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 NeRF</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的方法相比，该方法在提高训练和推理效率的同时，能够实现高质量的生成。</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4782226"/>
            <a:ext cx="9987482" cy="47666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。大量实验表明，作者提出的方法是有效的。</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2025.01.07</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596177"/>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1006044" y="1254977"/>
            <a:ext cx="10160540" cy="4105932"/>
          </a:xfrm>
          <a:prstGeom prst="rect">
            <a:avLst/>
          </a:prstGeom>
          <a:noFill/>
        </p:spPr>
        <p:txBody>
          <a:bodyPr wrap="square">
            <a:spAutoFit/>
          </a:bodyPr>
          <a:lstStyle/>
          <a:p>
            <a:pPr indent="457200">
              <a:lnSpc>
                <a:spcPct val="120000"/>
              </a:lnSpc>
            </a:pPr>
            <a:r>
              <a:rPr lang="zh-CN" altLang="en-US" sz="2000" b="0" i="0">
                <a:solidFill>
                  <a:srgbClr val="3F3F3F"/>
                </a:solidFill>
                <a:effectLst/>
                <a:latin typeface="宋体" panose="02010600030101010101" pitchFamily="2" charset="-122"/>
                <a:ea typeface="宋体" panose="02010600030101010101" pitchFamily="2" charset="-122"/>
              </a:rPr>
              <a:t>随着数字人类、虚拟视频会议和视觉配音等应用的广泛发展，音频驱动的说话人面部生成</a:t>
            </a:r>
            <a:r>
              <a:rPr lang="en-US" altLang="zh-CN" sz="2000" b="0" i="0">
                <a:solidFill>
                  <a:srgbClr val="3F3F3F"/>
                </a:solidFill>
                <a:effectLst/>
                <a:latin typeface="宋体" panose="02010600030101010101" pitchFamily="2" charset="-122"/>
                <a:ea typeface="宋体" panose="02010600030101010101" pitchFamily="2" charset="-122"/>
              </a:rPr>
              <a:t>(audio-driven talking face generation)</a:t>
            </a:r>
            <a:r>
              <a:rPr lang="zh-CN" altLang="en-US" sz="2000" b="0" i="0">
                <a:solidFill>
                  <a:srgbClr val="3F3F3F"/>
                </a:solidFill>
                <a:effectLst/>
                <a:latin typeface="宋体" panose="02010600030101010101" pitchFamily="2" charset="-122"/>
                <a:ea typeface="宋体" panose="02010600030101010101" pitchFamily="2" charset="-122"/>
              </a:rPr>
              <a:t>受到了越来越多的关注。现有的研究主要集中在基于</a:t>
            </a:r>
            <a:r>
              <a:rPr lang="en-US" altLang="zh-CN" sz="2000" b="0" i="0">
                <a:solidFill>
                  <a:srgbClr val="3F3F3F"/>
                </a:solidFill>
                <a:effectLst/>
                <a:latin typeface="宋体" panose="02010600030101010101" pitchFamily="2" charset="-122"/>
                <a:ea typeface="宋体" panose="02010600030101010101" pitchFamily="2" charset="-122"/>
              </a:rPr>
              <a:t>2D</a:t>
            </a:r>
            <a:r>
              <a:rPr lang="zh-CN" altLang="en-US" sz="2000" b="0" i="0">
                <a:solidFill>
                  <a:srgbClr val="3F3F3F"/>
                </a:solidFill>
                <a:effectLst/>
                <a:latin typeface="宋体" panose="02010600030101010101" pitchFamily="2" charset="-122"/>
                <a:ea typeface="宋体" panose="02010600030101010101" pitchFamily="2" charset="-122"/>
              </a:rPr>
              <a:t>或</a:t>
            </a:r>
            <a:r>
              <a:rPr lang="en-US" altLang="zh-CN" sz="2000" b="0" i="0">
                <a:solidFill>
                  <a:srgbClr val="3F3F3F"/>
                </a:solidFill>
                <a:effectLst/>
                <a:latin typeface="宋体" panose="02010600030101010101" pitchFamily="2" charset="-122"/>
                <a:ea typeface="宋体" panose="02010600030101010101" pitchFamily="2" charset="-122"/>
              </a:rPr>
              <a:t>3D</a:t>
            </a:r>
            <a:r>
              <a:rPr lang="zh-CN" altLang="en-US" sz="2000" b="0" i="0">
                <a:solidFill>
                  <a:srgbClr val="3F3F3F"/>
                </a:solidFill>
                <a:effectLst/>
                <a:latin typeface="宋体" panose="02010600030101010101" pitchFamily="2" charset="-122"/>
                <a:ea typeface="宋体" panose="02010600030101010101" pitchFamily="2" charset="-122"/>
              </a:rPr>
              <a:t>神经辐射场</a:t>
            </a:r>
            <a:r>
              <a:rPr lang="en-US" altLang="zh-CN" sz="2000" b="0" i="0">
                <a:solidFill>
                  <a:srgbClr val="3F3F3F"/>
                </a:solidFill>
                <a:effectLst/>
                <a:latin typeface="宋体" panose="02010600030101010101" pitchFamily="2" charset="-122"/>
                <a:ea typeface="宋体" panose="02010600030101010101" pitchFamily="2" charset="-122"/>
              </a:rPr>
              <a:t>(NeRF)</a:t>
            </a:r>
            <a:r>
              <a:rPr lang="zh-CN" altLang="en-US" sz="2000" b="0" i="0">
                <a:solidFill>
                  <a:srgbClr val="3F3F3F"/>
                </a:solidFill>
                <a:effectLst/>
                <a:latin typeface="宋体" panose="02010600030101010101" pitchFamily="2" charset="-122"/>
                <a:ea typeface="宋体" panose="02010600030101010101" pitchFamily="2" charset="-122"/>
              </a:rPr>
              <a:t>的方法，这些方法通过将音频信号映射到面部地标或三维模型中，生成同步的说话面部。然而，这些方法在训练和渲染方面通常需要大量计算资源，导致实际应用中面临挑战。例如，基于</a:t>
            </a:r>
            <a:r>
              <a:rPr lang="en-US" altLang="zh-CN" sz="2000" b="0" i="0">
                <a:solidFill>
                  <a:srgbClr val="3F3F3F"/>
                </a:solidFill>
                <a:effectLst/>
                <a:latin typeface="宋体" panose="02010600030101010101" pitchFamily="2" charset="-122"/>
                <a:ea typeface="宋体" panose="02010600030101010101" pitchFamily="2" charset="-122"/>
              </a:rPr>
              <a:t>NeRF</a:t>
            </a:r>
            <a:r>
              <a:rPr lang="zh-CN" altLang="en-US" sz="2000" b="0" i="0">
                <a:solidFill>
                  <a:srgbClr val="3F3F3F"/>
                </a:solidFill>
                <a:effectLst/>
                <a:latin typeface="宋体" panose="02010600030101010101" pitchFamily="2" charset="-122"/>
                <a:ea typeface="宋体" panose="02010600030101010101" pitchFamily="2" charset="-122"/>
              </a:rPr>
              <a:t>的</a:t>
            </a:r>
            <a:r>
              <a:rPr lang="en-US" altLang="zh-CN" sz="2000" b="0" i="0">
                <a:solidFill>
                  <a:srgbClr val="3F3F3F"/>
                </a:solidFill>
                <a:effectLst/>
                <a:latin typeface="宋体" panose="02010600030101010101" pitchFamily="2" charset="-122"/>
                <a:ea typeface="宋体" panose="02010600030101010101" pitchFamily="2" charset="-122"/>
              </a:rPr>
              <a:t>3D</a:t>
            </a:r>
            <a:r>
              <a:rPr lang="zh-CN" altLang="en-US" sz="2000" b="0" i="0">
                <a:solidFill>
                  <a:srgbClr val="3F3F3F"/>
                </a:solidFill>
                <a:effectLst/>
                <a:latin typeface="宋体" panose="02010600030101010101" pitchFamily="2" charset="-122"/>
                <a:ea typeface="宋体" panose="02010600030101010101" pitchFamily="2" charset="-122"/>
              </a:rPr>
              <a:t>音频驱动面部生成方法需要数小时的训练时间和每帧渲染数秒的时间，严重影响了其实时性和计算效率。尽管近些年一些研究通过引入多分辨率哈希网格</a:t>
            </a:r>
            <a:r>
              <a:rPr lang="en-US" altLang="zh-CN" sz="2000" b="0" i="0">
                <a:solidFill>
                  <a:srgbClr val="3F3F3F"/>
                </a:solidFill>
                <a:effectLst/>
                <a:latin typeface="宋体" panose="02010600030101010101" pitchFamily="2" charset="-122"/>
                <a:ea typeface="宋体" panose="02010600030101010101" pitchFamily="2" charset="-122"/>
              </a:rPr>
              <a:t>(</a:t>
            </a:r>
            <a:r>
              <a:rPr lang="zh-CN" altLang="en-US" sz="2000" b="0" i="0">
                <a:solidFill>
                  <a:srgbClr val="3F3F3F"/>
                </a:solidFill>
                <a:effectLst/>
                <a:latin typeface="宋体" panose="02010600030101010101" pitchFamily="2" charset="-122"/>
                <a:ea typeface="宋体" panose="02010600030101010101" pitchFamily="2" charset="-122"/>
              </a:rPr>
              <a:t>如</a:t>
            </a:r>
            <a:r>
              <a:rPr lang="en-US" altLang="zh-CN" sz="2000" b="0" i="0">
                <a:solidFill>
                  <a:srgbClr val="3F3F3F"/>
                </a:solidFill>
                <a:effectLst/>
                <a:latin typeface="宋体" panose="02010600030101010101" pitchFamily="2" charset="-122"/>
                <a:ea typeface="宋体" panose="02010600030101010101" pitchFamily="2" charset="-122"/>
              </a:rPr>
              <a:t>RAD-NeRF</a:t>
            </a:r>
            <a:r>
              <a:rPr lang="zh-CN" altLang="en-US" sz="2000" b="0" i="0">
                <a:solidFill>
                  <a:srgbClr val="3F3F3F"/>
                </a:solidFill>
                <a:effectLst/>
                <a:latin typeface="宋体" panose="02010600030101010101" pitchFamily="2" charset="-122"/>
                <a:ea typeface="宋体" panose="02010600030101010101" pitchFamily="2" charset="-122"/>
              </a:rPr>
              <a:t>和</a:t>
            </a:r>
            <a:r>
              <a:rPr lang="en-US" altLang="zh-CN" sz="2000" b="0" i="0">
                <a:solidFill>
                  <a:srgbClr val="3F3F3F"/>
                </a:solidFill>
                <a:effectLst/>
                <a:latin typeface="宋体" panose="02010600030101010101" pitchFamily="2" charset="-122"/>
                <a:ea typeface="宋体" panose="02010600030101010101" pitchFamily="2" charset="-122"/>
              </a:rPr>
              <a:t>ER-NeRF)</a:t>
            </a:r>
            <a:r>
              <a:rPr lang="zh-CN" altLang="en-US" sz="2000" b="0" i="0">
                <a:solidFill>
                  <a:srgbClr val="3F3F3F"/>
                </a:solidFill>
                <a:effectLst/>
                <a:latin typeface="宋体" panose="02010600030101010101" pitchFamily="2" charset="-122"/>
                <a:ea typeface="宋体" panose="02010600030101010101" pitchFamily="2" charset="-122"/>
              </a:rPr>
              <a:t>加速了训练和渲染过程，但它们仍然需要数小时的训练时间，且渲染质量，特别是细节部分</a:t>
            </a:r>
            <a:r>
              <a:rPr lang="en-US" altLang="zh-CN" sz="2000" b="0" i="0">
                <a:solidFill>
                  <a:srgbClr val="3F3F3F"/>
                </a:solidFill>
                <a:effectLst/>
                <a:latin typeface="宋体" panose="02010600030101010101" pitchFamily="2" charset="-122"/>
                <a:ea typeface="宋体" panose="02010600030101010101" pitchFamily="2" charset="-122"/>
              </a:rPr>
              <a:t>(</a:t>
            </a:r>
            <a:r>
              <a:rPr lang="zh-CN" altLang="en-US" sz="2000" b="0" i="0">
                <a:solidFill>
                  <a:srgbClr val="3F3F3F"/>
                </a:solidFill>
                <a:effectLst/>
                <a:latin typeface="宋体" panose="02010600030101010101" pitchFamily="2" charset="-122"/>
                <a:ea typeface="宋体" panose="02010600030101010101" pitchFamily="2" charset="-122"/>
              </a:rPr>
              <a:t>如牙齿</a:t>
            </a:r>
            <a:r>
              <a:rPr lang="en-US" altLang="zh-CN" sz="2000" b="0" i="0">
                <a:solidFill>
                  <a:srgbClr val="3F3F3F"/>
                </a:solidFill>
                <a:effectLst/>
                <a:latin typeface="宋体" panose="02010600030101010101" pitchFamily="2" charset="-122"/>
                <a:ea typeface="宋体" panose="02010600030101010101" pitchFamily="2" charset="-122"/>
              </a:rPr>
              <a:t>)</a:t>
            </a:r>
            <a:r>
              <a:rPr lang="zh-CN" altLang="en-US" sz="2000" b="0" i="0">
                <a:solidFill>
                  <a:srgbClr val="3F3F3F"/>
                </a:solidFill>
                <a:effectLst/>
                <a:latin typeface="宋体" panose="02010600030101010101" pitchFamily="2" charset="-122"/>
                <a:ea typeface="宋体" panose="02010600030101010101" pitchFamily="2" charset="-122"/>
              </a:rPr>
              <a:t>，仍存在提升空间。此外，现有的</a:t>
            </a:r>
            <a:r>
              <a:rPr lang="en-US" altLang="zh-CN" sz="2000" b="0" i="0">
                <a:solidFill>
                  <a:srgbClr val="3F3F3F"/>
                </a:solidFill>
                <a:effectLst/>
                <a:latin typeface="宋体" panose="02010600030101010101" pitchFamily="2" charset="-122"/>
                <a:ea typeface="宋体" panose="02010600030101010101" pitchFamily="2" charset="-122"/>
              </a:rPr>
              <a:t>3D Gaussian Splatting(3D-GS)</a:t>
            </a:r>
            <a:r>
              <a:rPr lang="zh-CN" altLang="en-US" sz="2000" b="0" i="0">
                <a:solidFill>
                  <a:srgbClr val="3F3F3F"/>
                </a:solidFill>
                <a:effectLst/>
                <a:latin typeface="宋体" panose="02010600030101010101" pitchFamily="2" charset="-122"/>
                <a:ea typeface="宋体" panose="02010600030101010101" pitchFamily="2" charset="-122"/>
              </a:rPr>
              <a:t>方法虽然在渲染静态和动态场景时表现良好，但在音频驱动的说话面部生成中仍面临一些挑战，</a:t>
            </a:r>
            <a:r>
              <a:rPr lang="zh-CN" altLang="en-US" sz="2000" b="1" i="0">
                <a:solidFill>
                  <a:srgbClr val="3F3F3F"/>
                </a:solidFill>
                <a:effectLst/>
                <a:latin typeface="宋体" panose="02010600030101010101" pitchFamily="2" charset="-122"/>
                <a:ea typeface="宋体" panose="02010600030101010101" pitchFamily="2" charset="-122"/>
              </a:rPr>
              <a:t>特别是在如何有效地将音频信息与三维高斯点云结合，进行高效优化</a:t>
            </a:r>
            <a:r>
              <a:rPr lang="zh-CN" altLang="en-US" sz="2000" b="0" i="0">
                <a:solidFill>
                  <a:srgbClr val="3F3F3F"/>
                </a:solidFill>
                <a:effectLst/>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1229752"/>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841856"/>
            <a:ext cx="9864063" cy="1418915"/>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提出了一个新的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音频驱动说话面部生成模型</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利用音频驱动的变形高斯场，并结合多分辨率哈希网格</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(tri-plane)</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和时间平滑模块</a:t>
            </a:r>
            <a:r>
              <a:rPr lang="en-US" altLang="zh-CN" sz="2000">
                <a:latin typeface="Times New Roman" panose="02020603050405020304" pitchFamily="18" charset="0"/>
                <a:ea typeface="宋体" panose="02010600030101010101" pitchFamily="2" charset="-122"/>
                <a:cs typeface="Times New Roman" panose="02020603050405020304" pitchFamily="18" charset="0"/>
              </a:rPr>
              <a:t>(temporal smooth module)</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，从而学习面部细节的精细变形。</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3306620"/>
            <a:ext cx="9864063" cy="1880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为实现高效的训练和优化，</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通过从说话面部图像中学习静态的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高斯初始化，来避免传统</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3D-GS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方法中随机初始化带来的收敛问题。具体来说，</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分别优化头部和躯干区域的静态</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高斯，在初始化阶段完成约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分钟的优化，从而快速推动后续的音频驱动的面部生成任务。</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5233048"/>
            <a:ext cx="9864063" cy="943528"/>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通过广泛的实验验证，</a:t>
            </a:r>
            <a:r>
              <a:rPr lang="en-US" altLang="zh-CN" sz="2000">
                <a:latin typeface="宋体" panose="02010600030101010101" pitchFamily="2" charset="-122"/>
                <a:ea typeface="宋体" panose="02010600030101010101" pitchFamily="2" charset="-122"/>
              </a:rPr>
              <a:t>GSTalker</a:t>
            </a:r>
            <a:r>
              <a:rPr lang="zh-CN" altLang="en-US" sz="2000">
                <a:latin typeface="宋体" panose="02010600030101010101" pitchFamily="2" charset="-122"/>
                <a:ea typeface="宋体" panose="02010600030101010101" pitchFamily="2" charset="-122"/>
              </a:rPr>
              <a:t>能够在使用音频和人脸视频数据进行训练的情况下，生成高保真、音频与面部同步的视频结果，且具有快速训练和实时渲染的优势。</a:t>
            </a:r>
            <a:endParaRPr lang="en-US" altLang="zh-CN" sz="20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73578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pic>
        <p:nvPicPr>
          <p:cNvPr id="3" name="图片 2">
            <a:extLst>
              <a:ext uri="{FF2B5EF4-FFF2-40B4-BE49-F238E27FC236}">
                <a16:creationId xmlns:a16="http://schemas.microsoft.com/office/drawing/2014/main" id="{93756F18-7696-8ECB-EC0B-F9AFED98A979}"/>
              </a:ext>
            </a:extLst>
          </p:cNvPr>
          <p:cNvPicPr>
            <a:picLocks noChangeAspect="1"/>
          </p:cNvPicPr>
          <p:nvPr/>
        </p:nvPicPr>
        <p:blipFill>
          <a:blip r:embed="rId5"/>
          <a:stretch>
            <a:fillRect/>
          </a:stretch>
        </p:blipFill>
        <p:spPr>
          <a:xfrm>
            <a:off x="490983" y="2334459"/>
            <a:ext cx="11244800" cy="3259925"/>
          </a:xfrm>
          <a:prstGeom prst="rect">
            <a:avLst/>
          </a:prstGeom>
        </p:spPr>
      </p:pic>
      <p:sp>
        <p:nvSpPr>
          <p:cNvPr id="8" name="文本框 7">
            <a:extLst>
              <a:ext uri="{FF2B5EF4-FFF2-40B4-BE49-F238E27FC236}">
                <a16:creationId xmlns:a16="http://schemas.microsoft.com/office/drawing/2014/main" id="{A3722945-B935-4591-2C2B-955F3187E2F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4764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Deformable Gaussian Splatting for Talking Face</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23524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24046" y="548717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515CD0BD-090E-1160-7B2C-99EEE3212B19}"/>
              </a:ext>
            </a:extLst>
          </p:cNvPr>
          <p:cNvSpPr txBox="1"/>
          <p:nvPr/>
        </p:nvSpPr>
        <p:spPr>
          <a:xfrm>
            <a:off x="334765" y="2365808"/>
            <a:ext cx="10707915"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Multi-resolution Hashing Grid-based Tri-plane</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为了提高计算效率，</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采用了多分辨率哈希网格编码，通过将</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点的空间位置映射到一个多分辨率的哈希三平面网格上，并在不同分辨率的二维哈希网格上进行插值，获得可优化的空间特征。该方法有效减少了高斯点云稀疏区域的计算量，并降低了高斯密集区域的哈希冲突。</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8FB7DAA9-F52B-54DF-F14C-43B03D7596AD}"/>
              </a:ext>
            </a:extLst>
          </p:cNvPr>
          <p:cNvSpPr txBox="1"/>
          <p:nvPr/>
        </p:nvSpPr>
        <p:spPr>
          <a:xfrm>
            <a:off x="334765" y="3769721"/>
            <a:ext cx="5219577" cy="209602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变形</a:t>
            </a:r>
            <a:r>
              <a:rPr lang="zh-CN" altLang="en-US" sz="2000">
                <a:latin typeface="Times New Roman" panose="02020603050405020304" pitchFamily="18" charset="0"/>
                <a:ea typeface="宋体" panose="02010600030101010101" pitchFamily="2" charset="-122"/>
                <a:cs typeface="Times New Roman" panose="02020603050405020304" pitchFamily="18" charset="0"/>
              </a:rPr>
              <a:t>：音频特征由预训练的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ASR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模型提取，并通过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1D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卷积网络和自注意力模块进行时序平滑，得到平滑后的音频特征。这些特征被输入到一个小型</a:t>
            </a:r>
            <a:r>
              <a:rPr lang="en-US" altLang="zh-CN" sz="200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网络中，用于预测</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高斯点云的位移</a:t>
            </a:r>
            <a:r>
              <a:rPr lang="en-US" altLang="zh-CN" sz="2000">
                <a:latin typeface="Times New Roman" panose="02020603050405020304" pitchFamily="18" charset="0"/>
                <a:ea typeface="宋体" panose="02010600030101010101" pitchFamily="2" charset="-122"/>
                <a:cs typeface="Times New Roman" panose="02020603050405020304" pitchFamily="18" charset="0"/>
              </a:rPr>
              <a:t>(Δ</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𝑥</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、旋转</a:t>
            </a:r>
            <a:r>
              <a:rPr lang="en-US" altLang="zh-CN" sz="2000">
                <a:latin typeface="Times New Roman" panose="02020603050405020304" pitchFamily="18" charset="0"/>
                <a:ea typeface="宋体" panose="02010600030101010101" pitchFamily="2" charset="-122"/>
                <a:cs typeface="Times New Roman" panose="02020603050405020304" pitchFamily="18" charset="0"/>
              </a:rPr>
              <a:t>(Δ</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𝑞</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和缩放</a:t>
            </a:r>
            <a:r>
              <a:rPr lang="en-US" altLang="zh-CN" sz="2000">
                <a:latin typeface="Times New Roman" panose="02020603050405020304" pitchFamily="18" charset="0"/>
                <a:ea typeface="宋体" panose="02010600030101010101" pitchFamily="2" charset="-122"/>
                <a:cs typeface="Times New Roman" panose="02020603050405020304" pitchFamily="18" charset="0"/>
              </a:rPr>
              <a:t>(Δ</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𝑠</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变化公式如下：</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9" y="35863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6150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6" name="组合 25">
            <a:extLst>
              <a:ext uri="{FF2B5EF4-FFF2-40B4-BE49-F238E27FC236}">
                <a16:creationId xmlns:a16="http://schemas.microsoft.com/office/drawing/2014/main" id="{38A75E0E-E5C5-1D15-CC59-75758F0E284F}"/>
              </a:ext>
            </a:extLst>
          </p:cNvPr>
          <p:cNvGrpSpPr/>
          <p:nvPr/>
        </p:nvGrpSpPr>
        <p:grpSpPr>
          <a:xfrm>
            <a:off x="334765" y="1443986"/>
            <a:ext cx="10707915" cy="979055"/>
            <a:chOff x="334765" y="1443986"/>
            <a:chExt cx="10707915" cy="979055"/>
          </a:xfrm>
        </p:grpSpPr>
        <p:sp>
          <p:nvSpPr>
            <p:cNvPr id="8" name="文本框 7">
              <a:extLst>
                <a:ext uri="{FF2B5EF4-FFF2-40B4-BE49-F238E27FC236}">
                  <a16:creationId xmlns:a16="http://schemas.microsoft.com/office/drawing/2014/main" id="{E7779BC2-A274-EA9A-227B-98CB0C6153CD}"/>
                </a:ext>
              </a:extLst>
            </p:cNvPr>
            <p:cNvSpPr txBox="1"/>
            <p:nvPr/>
          </p:nvSpPr>
          <p:spPr>
            <a:xfrm>
              <a:off x="334765" y="1443986"/>
              <a:ext cx="1070791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Deformable Gaussian Splatting</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GSTalker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采用静态的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高斯点云来表示面部几何结构，通过变形场学习音频驱动的面部变形。公式化表示如下：</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62104354-473D-BED1-FA18-12CB7C721BA5}"/>
                </a:ext>
              </a:extLst>
            </p:cNvPr>
            <p:cNvPicPr>
              <a:picLocks noChangeAspect="1"/>
            </p:cNvPicPr>
            <p:nvPr/>
          </p:nvPicPr>
          <p:blipFill>
            <a:blip r:embed="rId5"/>
            <a:stretch>
              <a:fillRect/>
            </a:stretch>
          </p:blipFill>
          <p:spPr>
            <a:xfrm>
              <a:off x="6775167" y="1890063"/>
              <a:ext cx="2273084" cy="268637"/>
            </a:xfrm>
            <a:prstGeom prst="rect">
              <a:avLst/>
            </a:prstGeom>
          </p:spPr>
        </p:pic>
        <p:grpSp>
          <p:nvGrpSpPr>
            <p:cNvPr id="22" name="组合 21">
              <a:extLst>
                <a:ext uri="{FF2B5EF4-FFF2-40B4-BE49-F238E27FC236}">
                  <a16:creationId xmlns:a16="http://schemas.microsoft.com/office/drawing/2014/main" id="{A57E82F7-3785-16FF-613E-F27C3BD2ADBD}"/>
                </a:ext>
              </a:extLst>
            </p:cNvPr>
            <p:cNvGrpSpPr/>
            <p:nvPr/>
          </p:nvGrpSpPr>
          <p:grpSpPr>
            <a:xfrm>
              <a:off x="724284" y="2172443"/>
              <a:ext cx="8606826" cy="250598"/>
              <a:chOff x="724284" y="2172443"/>
              <a:chExt cx="8606826" cy="250598"/>
            </a:xfrm>
          </p:grpSpPr>
          <p:pic>
            <p:nvPicPr>
              <p:cNvPr id="12" name="图片 11">
                <a:extLst>
                  <a:ext uri="{FF2B5EF4-FFF2-40B4-BE49-F238E27FC236}">
                    <a16:creationId xmlns:a16="http://schemas.microsoft.com/office/drawing/2014/main" id="{85160841-6C93-4AFC-DB41-5BA882BF0F27}"/>
                  </a:ext>
                </a:extLst>
              </p:cNvPr>
              <p:cNvPicPr>
                <a:picLocks noChangeAspect="1"/>
              </p:cNvPicPr>
              <p:nvPr/>
            </p:nvPicPr>
            <p:blipFill>
              <a:blip r:embed="rId6"/>
              <a:stretch>
                <a:fillRect/>
              </a:stretch>
            </p:blipFill>
            <p:spPr>
              <a:xfrm>
                <a:off x="724284" y="2172443"/>
                <a:ext cx="6583884" cy="250598"/>
              </a:xfrm>
              <a:prstGeom prst="rect">
                <a:avLst/>
              </a:prstGeom>
            </p:spPr>
          </p:pic>
          <p:pic>
            <p:nvPicPr>
              <p:cNvPr id="19" name="图片 18">
                <a:extLst>
                  <a:ext uri="{FF2B5EF4-FFF2-40B4-BE49-F238E27FC236}">
                    <a16:creationId xmlns:a16="http://schemas.microsoft.com/office/drawing/2014/main" id="{B65FFDF1-A356-4688-63B6-5D930F976DD6}"/>
                  </a:ext>
                </a:extLst>
              </p:cNvPr>
              <p:cNvPicPr>
                <a:picLocks noChangeAspect="1"/>
              </p:cNvPicPr>
              <p:nvPr/>
            </p:nvPicPr>
            <p:blipFill>
              <a:blip r:embed="rId7"/>
              <a:stretch>
                <a:fillRect/>
              </a:stretch>
            </p:blipFill>
            <p:spPr>
              <a:xfrm>
                <a:off x="7265911" y="2194148"/>
                <a:ext cx="2065199" cy="220999"/>
              </a:xfrm>
              <a:prstGeom prst="rect">
                <a:avLst/>
              </a:prstGeom>
            </p:spPr>
          </p:pic>
        </p:grpSp>
      </p:grpSp>
      <p:pic>
        <p:nvPicPr>
          <p:cNvPr id="28" name="图片 27">
            <a:extLst>
              <a:ext uri="{FF2B5EF4-FFF2-40B4-BE49-F238E27FC236}">
                <a16:creationId xmlns:a16="http://schemas.microsoft.com/office/drawing/2014/main" id="{88E84B12-54DC-F1B7-B0BD-7DC1A23BEC50}"/>
              </a:ext>
            </a:extLst>
          </p:cNvPr>
          <p:cNvPicPr>
            <a:picLocks noChangeAspect="1"/>
          </p:cNvPicPr>
          <p:nvPr/>
        </p:nvPicPr>
        <p:blipFill>
          <a:blip r:embed="rId8"/>
          <a:stretch>
            <a:fillRect/>
          </a:stretch>
        </p:blipFill>
        <p:spPr>
          <a:xfrm>
            <a:off x="2536253" y="5865143"/>
            <a:ext cx="2554150" cy="308970"/>
          </a:xfrm>
          <a:prstGeom prst="rect">
            <a:avLst/>
          </a:prstGeom>
        </p:spPr>
      </p:pic>
      <p:pic>
        <p:nvPicPr>
          <p:cNvPr id="32" name="图片 31">
            <a:extLst>
              <a:ext uri="{FF2B5EF4-FFF2-40B4-BE49-F238E27FC236}">
                <a16:creationId xmlns:a16="http://schemas.microsoft.com/office/drawing/2014/main" id="{63A6329F-664F-936A-BA18-E5C970E29C16}"/>
              </a:ext>
            </a:extLst>
          </p:cNvPr>
          <p:cNvPicPr>
            <a:picLocks noChangeAspect="1"/>
          </p:cNvPicPr>
          <p:nvPr/>
        </p:nvPicPr>
        <p:blipFill>
          <a:blip r:embed="rId9"/>
          <a:stretch>
            <a:fillRect/>
          </a:stretch>
        </p:blipFill>
        <p:spPr>
          <a:xfrm>
            <a:off x="5508474" y="3773295"/>
            <a:ext cx="6142252" cy="2385267"/>
          </a:xfrm>
          <a:prstGeom prst="rect">
            <a:avLst/>
          </a:prstGeom>
        </p:spPr>
      </p:pic>
      <p:sp>
        <p:nvSpPr>
          <p:cNvPr id="33" name="文本框 32">
            <a:extLst>
              <a:ext uri="{FF2B5EF4-FFF2-40B4-BE49-F238E27FC236}">
                <a16:creationId xmlns:a16="http://schemas.microsoft.com/office/drawing/2014/main" id="{1B837E02-97E0-8EDB-075E-C95538ECE96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B, Hu S, Chen Q, et al. GSTalker: Real-time Audio-Driven Talking Face Generation via Deformable Gaussian Splatting[J]. arXiv preprint arXiv:2404.19040,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22043</TotalTime>
  <Words>2108</Words>
  <Application>Microsoft Office PowerPoint</Application>
  <PresentationFormat>宽屏</PresentationFormat>
  <Paragraphs>149</Paragraphs>
  <Slides>22</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-apple-system</vt:lpstr>
      <vt:lpstr>PingFangSC-Regular</vt:lpstr>
      <vt:lpstr>等线</vt:lpstr>
      <vt:lpstr>等线 Light</vt:lpstr>
      <vt:lpstr>黑体</vt:lpstr>
      <vt:lpstr>思源黑体 Normal</vt:lpstr>
      <vt:lpstr>宋体</vt:lpstr>
      <vt:lpstr>微软雅黑</vt:lpstr>
      <vt:lpstr>微软雅黑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900</cp:revision>
  <dcterms:created xsi:type="dcterms:W3CDTF">2021-06-12T07:20:00Z</dcterms:created>
  <dcterms:modified xsi:type="dcterms:W3CDTF">2025-01-06T10:41:23Z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