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7.svg" ContentType="image/svg+xml"/>
  <Override PartName="/ppt/media/image2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6"/>
  </p:notesMasterIdLst>
  <p:handoutMasterIdLst>
    <p:handoutMasterId r:id="rId24"/>
  </p:handoutMasterIdLst>
  <p:sldIdLst>
    <p:sldId id="715" r:id="rId5"/>
    <p:sldId id="716" r:id="rId7"/>
    <p:sldId id="718" r:id="rId8"/>
    <p:sldId id="939" r:id="rId9"/>
    <p:sldId id="791" r:id="rId10"/>
    <p:sldId id="725" r:id="rId11"/>
    <p:sldId id="727" r:id="rId12"/>
    <p:sldId id="965" r:id="rId13"/>
    <p:sldId id="728" r:id="rId14"/>
    <p:sldId id="256" r:id="rId15"/>
    <p:sldId id="290" r:id="rId16"/>
    <p:sldId id="961" r:id="rId17"/>
    <p:sldId id="963" r:id="rId18"/>
    <p:sldId id="824" r:id="rId19"/>
    <p:sldId id="908" r:id="rId20"/>
    <p:sldId id="573" r:id="rId21"/>
    <p:sldId id="267" r:id="rId22"/>
    <p:sldId id="276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82" autoAdjust="0"/>
    <p:restoredTop sz="94689" autoAdjust="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118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40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20B48-4953-406B-A801-DD0A418DC3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随机选择情绪提示：</a:t>
            </a: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  <a:p>
            <a:pPr marL="0" lvl="2"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/>
              <a:t>在训练中，模型从大量可用的情绪提示中随机选择，用于生成语音。这种随机选择的方式确保了模型接触到多样化的提示，进一步增强了生成过程中的灵活性和泛化能力，从而使其在推理阶段能够应对任意的提示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file:///C:\Users\1V994W2\PycharmProjects\PPT_Background_Generation/pic_temp/pic_half_right.png" TargetMode="External"/><Relationship Id="rId6" Type="http://schemas.openxmlformats.org/officeDocument/2006/relationships/image" Target="../media/image5.png"/><Relationship Id="rId5" Type="http://schemas.openxmlformats.org/officeDocument/2006/relationships/tags" Target="../tags/tag77.xml"/><Relationship Id="rId4" Type="http://schemas.openxmlformats.org/officeDocument/2006/relationships/image" Target="file:///C:\Users\1V994W2\PycharmProjects\PPT_Background_Generation/pic_temp/pic_half_left.png" TargetMode="External"/><Relationship Id="rId3" Type="http://schemas.openxmlformats.org/officeDocument/2006/relationships/image" Target="../media/image4.png"/><Relationship Id="rId2" Type="http://schemas.openxmlformats.org/officeDocument/2006/relationships/tags" Target="../tags/tag76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8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84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93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file:///C:\Users\1V994W2\PycharmProjects\PPT_Background_Generation/pic_temp/0_pic_quater_left_up.png" TargetMode="External"/><Relationship Id="rId6" Type="http://schemas.openxmlformats.org/officeDocument/2006/relationships/image" Target="../media/image2.png"/><Relationship Id="rId5" Type="http://schemas.openxmlformats.org/officeDocument/2006/relationships/tags" Target="../tags/tag103.xml"/><Relationship Id="rId4" Type="http://schemas.openxmlformats.org/officeDocument/2006/relationships/image" Target="file:///C:\Users\1V994W2\Documents\Tencent%20Files\574576071\FileRecv\&#25340;&#35013;&#32032;&#26448;\forright\\07\subject_holdright_31,150,215_0_staid_full_0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02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1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1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19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2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1" Type="http://schemas.openxmlformats.org/officeDocument/2006/relationships/tags" Target="../tags/tag131.xml"/><Relationship Id="rId10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140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39.xml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4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63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7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6" Type="http://schemas.openxmlformats.org/officeDocument/2006/relationships/tags" Target="../tags/tag189.xml"/><Relationship Id="rId15" Type="http://schemas.openxmlformats.org/officeDocument/2006/relationships/tags" Target="../tags/tag188.xml"/><Relationship Id="rId14" Type="http://schemas.openxmlformats.org/officeDocument/2006/relationships/tags" Target="../tags/tag187.xml"/><Relationship Id="rId13" Type="http://schemas.openxmlformats.org/officeDocument/2006/relationships/tags" Target="../tags/tag186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93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8.png"/><Relationship Id="rId6" Type="http://schemas.openxmlformats.org/officeDocument/2006/relationships/tags" Target="../tags/tag192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3" Type="http://schemas.openxmlformats.org/officeDocument/2006/relationships/tags" Target="../tags/tag197.xml"/><Relationship Id="rId12" Type="http://schemas.openxmlformats.org/officeDocument/2006/relationships/tags" Target="../tags/tag19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image" Target="file:///C:\Users\1V994W2\PycharmProjects\PPT_Background_Generation/pic_temp/pic_sup.png" TargetMode="External"/><Relationship Id="rId5" Type="http://schemas.openxmlformats.org/officeDocument/2006/relationships/image" Target="../media/image9.png"/><Relationship Id="rId4" Type="http://schemas.openxmlformats.org/officeDocument/2006/relationships/tags" Target="../tags/tag206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17.xml"/><Relationship Id="rId8" Type="http://schemas.openxmlformats.org/officeDocument/2006/relationships/tags" Target="../tags/tag21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1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14.xml"/><Relationship Id="rId12" Type="http://schemas.openxmlformats.org/officeDocument/2006/relationships/tags" Target="../tags/tag220.xml"/><Relationship Id="rId11" Type="http://schemas.openxmlformats.org/officeDocument/2006/relationships/tags" Target="../tags/tag219.xml"/><Relationship Id="rId10" Type="http://schemas.openxmlformats.org/officeDocument/2006/relationships/tags" Target="../tags/tag218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file:///C:\Users\1V994W2\PycharmProjects\PPT_Background_Generation/pic_temp/pic_half_down.png" TargetMode="External"/><Relationship Id="rId6" Type="http://schemas.openxmlformats.org/officeDocument/2006/relationships/image" Target="../media/image13.png"/><Relationship Id="rId5" Type="http://schemas.openxmlformats.org/officeDocument/2006/relationships/tags" Target="../tags/tag222.xml"/><Relationship Id="rId4" Type="http://schemas.openxmlformats.org/officeDocument/2006/relationships/image" Target="file:///C:\Users\1V994W2\PycharmProjects\PPT_Background_Generation/pic_temp/pic_half_top.png" TargetMode="External"/><Relationship Id="rId3" Type="http://schemas.openxmlformats.org/officeDocument/2006/relationships/image" Target="../media/image12.png"/><Relationship Id="rId2" Type="http://schemas.openxmlformats.org/officeDocument/2006/relationships/tags" Target="../tags/tag221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29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28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3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3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image" Target="file:///C:\Users\1V994W2\PycharmProjects\PPT_Background_Generation/pic_temp/0_pic_quater_left_up.png" TargetMode="External"/><Relationship Id="rId7" Type="http://schemas.openxmlformats.org/officeDocument/2006/relationships/image" Target="../media/image10.png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image" Target="file:///C:\Users\1V994W2\Documents\Tencent%20Files\574576071\FileRecv\&#25340;&#35013;&#32032;&#26448;\forright\\34\subject_holdleft_102,205,226_0_staid_full_0.png" TargetMode="External"/><Relationship Id="rId3" Type="http://schemas.openxmlformats.org/officeDocument/2006/relationships/image" Target="../media/image14.png"/><Relationship Id="rId2" Type="http://schemas.openxmlformats.org/officeDocument/2006/relationships/tags" Target="../tags/tag246.xml"/><Relationship Id="rId12" Type="http://schemas.openxmlformats.org/officeDocument/2006/relationships/tags" Target="../tags/tag252.xml"/><Relationship Id="rId11" Type="http://schemas.openxmlformats.org/officeDocument/2006/relationships/tags" Target="../tags/tag251.xml"/><Relationship Id="rId10" Type="http://schemas.openxmlformats.org/officeDocument/2006/relationships/tags" Target="../tags/tag25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57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56.xml"/><Relationship Id="rId13" Type="http://schemas.openxmlformats.org/officeDocument/2006/relationships/tags" Target="../tags/tag263.xml"/><Relationship Id="rId12" Type="http://schemas.openxmlformats.org/officeDocument/2006/relationships/tags" Target="../tags/tag262.xml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65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64.xml"/><Relationship Id="rId12" Type="http://schemas.openxmlformats.org/officeDocument/2006/relationships/tags" Target="../tags/tag27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74.xml"/><Relationship Id="rId8" Type="http://schemas.openxmlformats.org/officeDocument/2006/relationships/tags" Target="../tags/tag273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72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71.xml"/><Relationship Id="rId11" Type="http://schemas.openxmlformats.org/officeDocument/2006/relationships/tags" Target="../tags/tag276.xml"/><Relationship Id="rId10" Type="http://schemas.openxmlformats.org/officeDocument/2006/relationships/tags" Target="../tags/tag275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277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86.xml"/><Relationship Id="rId8" Type="http://schemas.openxmlformats.org/officeDocument/2006/relationships/tags" Target="../tags/tag28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11.png"/><Relationship Id="rId5" Type="http://schemas.openxmlformats.org/officeDocument/2006/relationships/tags" Target="../tags/tag28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10.png"/><Relationship Id="rId2" Type="http://schemas.openxmlformats.org/officeDocument/2006/relationships/tags" Target="../tags/tag283.xml"/><Relationship Id="rId11" Type="http://schemas.openxmlformats.org/officeDocument/2006/relationships/tags" Target="../tags/tag288.xml"/><Relationship Id="rId10" Type="http://schemas.openxmlformats.org/officeDocument/2006/relationships/tags" Target="../tags/tag287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29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3" Type="http://schemas.openxmlformats.org/officeDocument/2006/relationships/tags" Target="../tags/tag296.xml"/><Relationship Id="rId12" Type="http://schemas.openxmlformats.org/officeDocument/2006/relationships/tags" Target="../tags/tag295.xml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308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0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4" Type="http://schemas.openxmlformats.org/officeDocument/2006/relationships/tags" Target="../tags/tag313.xml"/><Relationship Id="rId13" Type="http://schemas.openxmlformats.org/officeDocument/2006/relationships/tags" Target="../tags/tag312.xml"/><Relationship Id="rId12" Type="http://schemas.openxmlformats.org/officeDocument/2006/relationships/tags" Target="../tags/tag311.xml"/><Relationship Id="rId11" Type="http://schemas.openxmlformats.org/officeDocument/2006/relationships/tags" Target="../tags/tag310.xml"/><Relationship Id="rId10" Type="http://schemas.openxmlformats.org/officeDocument/2006/relationships/tags" Target="../tags/tag309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317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16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4" Type="http://schemas.openxmlformats.org/officeDocument/2006/relationships/tags" Target="../tags/tag322.xml"/><Relationship Id="rId13" Type="http://schemas.openxmlformats.org/officeDocument/2006/relationships/tags" Target="../tags/tag321.xml"/><Relationship Id="rId12" Type="http://schemas.openxmlformats.org/officeDocument/2006/relationships/tags" Target="../tags/tag320.xml"/><Relationship Id="rId11" Type="http://schemas.openxmlformats.org/officeDocument/2006/relationships/tags" Target="../tags/tag319.xml"/><Relationship Id="rId10" Type="http://schemas.openxmlformats.org/officeDocument/2006/relationships/tags" Target="../tags/tag318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32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6" Type="http://schemas.openxmlformats.org/officeDocument/2006/relationships/tags" Target="../tags/tag333.xml"/><Relationship Id="rId15" Type="http://schemas.openxmlformats.org/officeDocument/2006/relationships/tags" Target="../tags/tag332.xml"/><Relationship Id="rId14" Type="http://schemas.openxmlformats.org/officeDocument/2006/relationships/tags" Target="../tags/tag331.xml"/><Relationship Id="rId13" Type="http://schemas.openxmlformats.org/officeDocument/2006/relationships/tags" Target="../tags/tag330.xml"/><Relationship Id="rId12" Type="http://schemas.openxmlformats.org/officeDocument/2006/relationships/tags" Target="../tags/tag329.xml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image" Target="file:///C:\Users\1V994W2\PycharmProjects\PPT_Background_Generation/pic_temp/1_pic_quater_left_down.png" TargetMode="External"/><Relationship Id="rId7" Type="http://schemas.openxmlformats.org/officeDocument/2006/relationships/image" Target="../media/image16.png"/><Relationship Id="rId6" Type="http://schemas.openxmlformats.org/officeDocument/2006/relationships/tags" Target="../tags/tag336.xml"/><Relationship Id="rId5" Type="http://schemas.openxmlformats.org/officeDocument/2006/relationships/image" Target="file:///C:\Users\1V994W2\PycharmProjects\PPT_Background_Generation/pic_temp/0_pic_quater_right_down.png" TargetMode="External"/><Relationship Id="rId4" Type="http://schemas.openxmlformats.org/officeDocument/2006/relationships/image" Target="../media/image15.png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3" Type="http://schemas.openxmlformats.org/officeDocument/2006/relationships/tags" Target="../tags/tag341.xml"/><Relationship Id="rId12" Type="http://schemas.openxmlformats.org/officeDocument/2006/relationships/tags" Target="../tags/tag340.xml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6761799" y="2351314"/>
            <a:ext cx="5197972" cy="1333864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72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6761797" y="3831591"/>
            <a:ext cx="5197971" cy="479152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1397000"/>
            <a:ext cx="3612445" cy="406400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8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4131946" y="2785110"/>
            <a:ext cx="576770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4131946" y="3823971"/>
            <a:ext cx="576770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任意多边形 1"/>
          <p:cNvSpPr/>
          <p:nvPr userDrawn="1">
            <p:custDataLst>
              <p:tags r:id="rId8"/>
            </p:custDataLst>
          </p:nvPr>
        </p:nvSpPr>
        <p:spPr>
          <a:xfrm flipH="1">
            <a:off x="10142220" y="2057717"/>
            <a:ext cx="1250950" cy="274256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6640829" y="3819526"/>
            <a:ext cx="4359909" cy="536574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800" b="0" spc="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6640830" y="2562542"/>
            <a:ext cx="4359910" cy="1172210"/>
          </a:xfrm>
        </p:spPr>
        <p:txBody>
          <a:bodyPr vert="horz" wrap="square" lIns="0" tIns="0" rIns="0" bIns="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7200" b="0" spc="7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8262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175375"/>
            <a:ext cx="720090" cy="68262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246495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0571480" y="5322570"/>
            <a:ext cx="1619885" cy="1535430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5482590"/>
            <a:ext cx="1619885" cy="137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-41275" y="539115"/>
            <a:ext cx="12232640" cy="63614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>
            <p:custDataLst>
              <p:tags r:id="rId3"/>
            </p:custDataLst>
          </p:nvPr>
        </p:nvCxnSpPr>
        <p:spPr>
          <a:xfrm>
            <a:off x="6592253" y="4122738"/>
            <a:ext cx="476504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6592254" y="4318318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 hasCustomPrompt="1"/>
            <p:custDataLst>
              <p:tags r:id="rId11"/>
            </p:custDataLst>
          </p:nvPr>
        </p:nvSpPr>
        <p:spPr>
          <a:xfrm>
            <a:off x="6592254" y="4793297"/>
            <a:ext cx="1910715" cy="408940"/>
          </a:xfrm>
          <a:prstGeom prst="rect">
            <a:avLst/>
          </a:prstGeo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Pts val="1600"/>
              <a:buFont typeface="Arial" panose="020B0604020202020204" pitchFamily="34" charset="0"/>
              <a:buNone/>
              <a:defRPr sz="1600" b="0" spc="15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100000"/>
                </a:schemeClr>
              </a:buClr>
              <a:buSzPts val="1600"/>
              <a:buFont typeface="Arial" panose="020B0604020202020204" pitchFamily="34" charset="0"/>
              <a:buNone/>
            </a:pPr>
            <a:r>
              <a:rPr lang="zh-CN" altLang="en-US"/>
              <a:t>编辑文本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6615749" y="2392364"/>
            <a:ext cx="4825365" cy="97091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5400" b="0" spc="6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6615748" y="3567748"/>
            <a:ext cx="4826000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16016"/>
            <a:ext cx="4064000" cy="114198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0"/>
            <a:ext cx="4064000" cy="1141984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4667569" y="2730183"/>
            <a:ext cx="4633595" cy="83566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2"/>
            </p:custDataLst>
          </p:nvPr>
        </p:nvSpPr>
        <p:spPr>
          <a:xfrm>
            <a:off x="4667569" y="3769044"/>
            <a:ext cx="4633595" cy="32194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2194560"/>
            <a:ext cx="4389120" cy="246888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3152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8"/>
            </p:custDataLst>
          </p:nvPr>
        </p:nvSpPr>
        <p:spPr>
          <a:xfrm>
            <a:off x="6730982" y="3932238"/>
            <a:ext cx="4572036" cy="370205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9"/>
            </p:custDataLst>
          </p:nvPr>
        </p:nvSpPr>
        <p:spPr>
          <a:xfrm>
            <a:off x="6730982" y="2555558"/>
            <a:ext cx="4572036" cy="1172210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611299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5668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82576"/>
            <a:ext cx="1620202" cy="13754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752"/>
            <a:ext cx="1620202" cy="15352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03.xml"/><Relationship Id="rId23" Type="http://schemas.openxmlformats.org/officeDocument/2006/relationships/tags" Target="../tags/tag202.xml"/><Relationship Id="rId22" Type="http://schemas.openxmlformats.org/officeDocument/2006/relationships/tags" Target="../tags/tag201.xml"/><Relationship Id="rId21" Type="http://schemas.openxmlformats.org/officeDocument/2006/relationships/tags" Target="../tags/tag200.xml"/><Relationship Id="rId20" Type="http://schemas.openxmlformats.org/officeDocument/2006/relationships/tags" Target="../tags/tag199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98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5" Type="http://schemas.openxmlformats.org/officeDocument/2006/relationships/theme" Target="../theme/theme3.xml"/><Relationship Id="rId24" Type="http://schemas.openxmlformats.org/officeDocument/2006/relationships/tags" Target="../tags/tag347.xml"/><Relationship Id="rId23" Type="http://schemas.openxmlformats.org/officeDocument/2006/relationships/tags" Target="../tags/tag346.xml"/><Relationship Id="rId22" Type="http://schemas.openxmlformats.org/officeDocument/2006/relationships/tags" Target="../tags/tag345.xml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342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汉仪旗黑-85S" panose="00020600040101010101" pitchFamily="18" charset="-122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353.xml"/><Relationship Id="rId8" Type="http://schemas.openxmlformats.org/officeDocument/2006/relationships/tags" Target="../tags/tag352.xml"/><Relationship Id="rId7" Type="http://schemas.openxmlformats.org/officeDocument/2006/relationships/tags" Target="../tags/tag35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tags" Target="../tags/tag350.xml"/><Relationship Id="rId3" Type="http://schemas.openxmlformats.org/officeDocument/2006/relationships/image" Target="../media/image17.png"/><Relationship Id="rId2" Type="http://schemas.openxmlformats.org/officeDocument/2006/relationships/tags" Target="../tags/tag349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54.xml"/><Relationship Id="rId1" Type="http://schemas.openxmlformats.org/officeDocument/2006/relationships/tags" Target="../tags/tag3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29.svg"/><Relationship Id="rId7" Type="http://schemas.openxmlformats.org/officeDocument/2006/relationships/image" Target="../media/image28.png"/><Relationship Id="rId6" Type="http://schemas.openxmlformats.org/officeDocument/2006/relationships/tags" Target="../tags/tag39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00.xml"/><Relationship Id="rId11" Type="http://schemas.openxmlformats.org/officeDocument/2006/relationships/tags" Target="../tags/tag399.xml"/><Relationship Id="rId10" Type="http://schemas.openxmlformats.org/officeDocument/2006/relationships/tags" Target="../tags/tag398.xml"/><Relationship Id="rId1" Type="http://schemas.openxmlformats.org/officeDocument/2006/relationships/tags" Target="../tags/tag39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08.xml"/><Relationship Id="rId8" Type="http://schemas.openxmlformats.org/officeDocument/2006/relationships/tags" Target="../tags/tag407.xml"/><Relationship Id="rId7" Type="http://schemas.openxmlformats.org/officeDocument/2006/relationships/tags" Target="../tags/tag406.xml"/><Relationship Id="rId6" Type="http://schemas.openxmlformats.org/officeDocument/2006/relationships/tags" Target="../tags/tag405.xml"/><Relationship Id="rId5" Type="http://schemas.openxmlformats.org/officeDocument/2006/relationships/tags" Target="../tags/tag404.xml"/><Relationship Id="rId4" Type="http://schemas.openxmlformats.org/officeDocument/2006/relationships/image" Target="../media/image20.png"/><Relationship Id="rId3" Type="http://schemas.openxmlformats.org/officeDocument/2006/relationships/tags" Target="../tags/tag403.xml"/><Relationship Id="rId2" Type="http://schemas.openxmlformats.org/officeDocument/2006/relationships/tags" Target="../tags/tag402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409.xml"/><Relationship Id="rId1" Type="http://schemas.openxmlformats.org/officeDocument/2006/relationships/tags" Target="../tags/tag4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image" Target="../media/image19.png"/><Relationship Id="rId1" Type="http://schemas.openxmlformats.org/officeDocument/2006/relationships/tags" Target="../tags/tag4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image" Target="../media/image19.png"/><Relationship Id="rId1" Type="http://schemas.openxmlformats.org/officeDocument/2006/relationships/tags" Target="../tags/tag4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23.xml"/><Relationship Id="rId5" Type="http://schemas.openxmlformats.org/officeDocument/2006/relationships/image" Target="../media/image30.png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image" Target="../media/image19.png"/><Relationship Id="rId1" Type="http://schemas.openxmlformats.org/officeDocument/2006/relationships/tags" Target="../tags/tag42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427.xml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image" Target="../media/image19.png"/><Relationship Id="rId1" Type="http://schemas.openxmlformats.org/officeDocument/2006/relationships/tags" Target="../tags/tag4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1.xml"/><Relationship Id="rId5" Type="http://schemas.openxmlformats.org/officeDocument/2006/relationships/image" Target="../media/image31.png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image" Target="../media/image19.png"/><Relationship Id="rId1" Type="http://schemas.openxmlformats.org/officeDocument/2006/relationships/tags" Target="../tags/tag42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436.xml"/><Relationship Id="rId5" Type="http://schemas.openxmlformats.org/officeDocument/2006/relationships/tags" Target="../tags/tag435.xml"/><Relationship Id="rId4" Type="http://schemas.openxmlformats.org/officeDocument/2006/relationships/tags" Target="../tags/tag434.xml"/><Relationship Id="rId3" Type="http://schemas.openxmlformats.org/officeDocument/2006/relationships/tags" Target="../tags/tag433.xml"/><Relationship Id="rId2" Type="http://schemas.openxmlformats.org/officeDocument/2006/relationships/image" Target="../media/image19.png"/><Relationship Id="rId1" Type="http://schemas.openxmlformats.org/officeDocument/2006/relationships/tags" Target="../tags/tag43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0.xml"/><Relationship Id="rId3" Type="http://schemas.openxmlformats.org/officeDocument/2006/relationships/tags" Target="../tags/tag439.xml"/><Relationship Id="rId2" Type="http://schemas.openxmlformats.org/officeDocument/2006/relationships/tags" Target="../tags/tag438.xml"/><Relationship Id="rId1" Type="http://schemas.openxmlformats.org/officeDocument/2006/relationships/tags" Target="../tags/tag43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tags" Target="../tags/tag361.xml"/><Relationship Id="rId7" Type="http://schemas.openxmlformats.org/officeDocument/2006/relationships/tags" Target="../tags/tag360.xml"/><Relationship Id="rId6" Type="http://schemas.openxmlformats.org/officeDocument/2006/relationships/tags" Target="../tags/tag359.xml"/><Relationship Id="rId5" Type="http://schemas.openxmlformats.org/officeDocument/2006/relationships/tags" Target="../tags/tag358.xml"/><Relationship Id="rId4" Type="http://schemas.openxmlformats.org/officeDocument/2006/relationships/image" Target="../media/image20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363.xml"/><Relationship Id="rId1" Type="http://schemas.openxmlformats.org/officeDocument/2006/relationships/tags" Target="../tags/tag35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19.png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73.xml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image" Target="../media/image19.png"/><Relationship Id="rId1" Type="http://schemas.openxmlformats.org/officeDocument/2006/relationships/tags" Target="../tags/tag36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tags" Target="../tags/tag377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3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81.xml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image" Target="../media/image19.png"/><Relationship Id="rId1" Type="http://schemas.openxmlformats.org/officeDocument/2006/relationships/tags" Target="../tags/tag37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5.xml"/><Relationship Id="rId5" Type="http://schemas.openxmlformats.org/officeDocument/2006/relationships/image" Target="../media/image24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image" Target="../media/image19.png"/><Relationship Id="rId1" Type="http://schemas.openxmlformats.org/officeDocument/2006/relationships/tags" Target="../tags/tag38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tags" Target="../tags/tag389.xml"/><Relationship Id="rId5" Type="http://schemas.openxmlformats.org/officeDocument/2006/relationships/image" Target="../media/image25.png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image" Target="../media/image19.png"/><Relationship Id="rId1" Type="http://schemas.openxmlformats.org/officeDocument/2006/relationships/tags" Target="../tags/tag38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9.xml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image" Target="../media/image19.png"/><Relationship Id="rId1" Type="http://schemas.openxmlformats.org/officeDocument/2006/relationships/tags" Target="../tags/tag3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198880" y="3674110"/>
            <a:ext cx="9952990" cy="838200"/>
          </a:xfrm>
        </p:spPr>
        <p:txBody>
          <a:bodyPr>
            <a:noAutofit/>
          </a:bodyPr>
          <a:lstStyle/>
          <a:p>
            <a:r>
              <a:rPr>
                <a:sym typeface="+mn-ea"/>
              </a:rPr>
              <a:t>基于多因素解耦的多</a:t>
            </a:r>
            <a:r>
              <a:rPr lang="zh-CN">
                <a:sym typeface="+mn-ea"/>
              </a:rPr>
              <a:t>说话</a:t>
            </a:r>
            <a:r>
              <a:rPr>
                <a:sym typeface="+mn-ea"/>
              </a:rPr>
              <a:t>人表达语音合成</a:t>
            </a:r>
            <a:endParaRPr>
              <a:sym typeface="+mn-ea"/>
            </a:endParaRP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-635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Zhu X, Lei Y, Song K, et al. Multi-speaker expressive speech synthesis via multiple factors decoupling[C]//ICASSP 2023-2023 IEEE International Conference on Acoustics, Speech and Signal Processing (ICASSP). IEEE, 2023: 1-5.</a:t>
            </a:r>
            <a:endParaRPr lang="en-US" altLang="zh-CN" sz="1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Multi-Speaker Expressive Speech Synthesis via Multiple Factors Decoupling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122045"/>
            <a:ext cx="9799320" cy="2362835"/>
          </a:xfrm>
        </p:spPr>
        <p:txBody>
          <a:bodyPr>
            <a:noAutofit/>
          </a:bodyPr>
          <a:lstStyle/>
          <a:p>
            <a:pPr algn="ctr"/>
            <a:r>
              <a:rPr sz="3200">
                <a:latin typeface="等线" panose="02010600030101010101" charset="-122"/>
                <a:ea typeface="等线" panose="02010600030101010101" charset="-122"/>
                <a:sym typeface="+mn-ea"/>
              </a:rPr>
              <a:t>LightGrad: Lightweight Diffusion Probabilistic Model for Text-to-Speech</a:t>
            </a:r>
            <a:endParaRPr lang="en-US" altLang="zh-CN" sz="32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674110"/>
            <a:ext cx="9799320" cy="838200"/>
          </a:xfrm>
        </p:spPr>
        <p:txBody>
          <a:bodyPr>
            <a:normAutofit lnSpcReduction="20000"/>
          </a:bodyPr>
          <a:lstStyle/>
          <a:p>
            <a:r>
              <a:rPr lang="en-US" altLang="zh-CN">
                <a:sym typeface="+mn-ea"/>
              </a:rPr>
              <a:t>LightGrad</a:t>
            </a:r>
            <a:r>
              <a:rPr lang="zh-CN" altLang="en-US">
                <a:sym typeface="+mn-ea"/>
              </a:rPr>
              <a:t>：基于扩散概率模型的轻量化语音合成</a:t>
            </a:r>
          </a:p>
        </p:txBody>
      </p:sp>
      <p:pic>
        <p:nvPicPr>
          <p:cNvPr id="7" name="图片 6" descr="3b333633333731363bd4b2bdc7bed8d0c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4115" y="4713605"/>
            <a:ext cx="2077085" cy="914400"/>
          </a:xfrm>
          <a:prstGeom prst="rect">
            <a:avLst/>
          </a:prstGeom>
        </p:spPr>
      </p:pic>
      <p:pic>
        <p:nvPicPr>
          <p:cNvPr id="8" name="图片 7" descr="3b333633333731363bd4b2bdc7bed8d0c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12965" y="4713605"/>
            <a:ext cx="2077085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62225" y="4986655"/>
            <a:ext cx="1897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</a:t>
            </a:r>
            <a:r>
              <a:rPr lang="zh-CN" altLang="en-US"/>
              <a:t>年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31</a:t>
            </a:r>
            <a:r>
              <a:rPr lang="zh-CN" altLang="en-US"/>
              <a:t>日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12965" y="4986655"/>
            <a:ext cx="185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朱涛</a:t>
            </a:r>
            <a:endParaRPr lang="zh-CN" altLang="en-US" b="1"/>
          </a:p>
        </p:txBody>
      </p:sp>
      <p:pic>
        <p:nvPicPr>
          <p:cNvPr id="11" name="图片 10" descr="新疆大学校徽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0" y="6140450"/>
            <a:ext cx="12192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Chen J, Song X, Peng Z, et al. LightGrad: Lightweight Diffusion Probabilistic Model for Text-to-Speech[C]//ICASSP 2023-2023 IEEE International Conference on Acoustics, Speech and Signal Processing (ICASSP). IEEE, 2023: 1-5.</a:t>
            </a:r>
            <a:endParaRPr lang="zh-CN" altLang="en-US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1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现有扩散概率模型（DPMs）不够轻量化，难以部署在资源受限的设备上</a:t>
            </a:r>
            <a:r>
              <a:rPr lang="en-US" altLang="zh-CN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目前的扩散概率模型用于语音合成时，模型参数较大，无法在边缘设备上进行高效部署。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DPMs在推理阶段需要多次去噪，导致高推理延迟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：扩散概率模型通常需要许多去噪步骤来生成高质量的语音，这导致推理时间过长，延迟较高。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云端部署的隐私问题与高延迟要求</a:t>
            </a: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：在云端部署TTS模型时，传输数据可能会泄露用户隐私，且在网络不稳定的情况下会增加用户感知的延迟。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02653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作者提出了LightGrad模型，使用轻量化的U-Net解码器，将常规卷积替换为深度可分离卷积（depthwise separable convolutions），显著减少了模型参数和计算量，从而使其适合部署在边缘设备上。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作者采用了一种无需训练的快速采样技术（DPM-Solver），用于加速推理过程，减少去噪步骤。通过这种方法，LightGrad在推理过程中显著降低了延迟，同时保持了与原始模型相似的语音质量。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作者通过对LightGrad进行边缘设备部署，并加入流式推理（streaming inference）技术，将解码器输入分割成较小的块来处理，以降低运行内存使用和用户感知的延迟，从而实现低延迟、隐私保护的边缘设备语音合成。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Lightweight U-Net"/>
          <p:cNvPicPr>
            <a:picLocks noChangeAspect="1"/>
          </p:cNvPicPr>
          <p:nvPr/>
        </p:nvPicPr>
        <p:blipFill>
          <a:blip r:embed="rId5"/>
          <a:srcRect l="2060" b="2146"/>
          <a:stretch>
            <a:fillRect/>
          </a:stretch>
        </p:blipFill>
        <p:spPr>
          <a:xfrm>
            <a:off x="737235" y="1593850"/>
            <a:ext cx="10717530" cy="45751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3773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508000" fontAlgn="auto">
              <a:lnSpc>
                <a:spcPct val="150000"/>
              </a:lnSpc>
            </a:pPr>
            <a:r>
              <a:rPr lang="en-US">
                <a:sym typeface="+mn-ea"/>
              </a:rPr>
              <a:t>在中文和英文数据集上评估了LightGrad。对于中文，使用</a:t>
            </a:r>
            <a:r>
              <a:rPr lang="zh-CN" altLang="en-US">
                <a:sym typeface="+mn-ea"/>
              </a:rPr>
              <a:t>了</a:t>
            </a:r>
            <a:r>
              <a:rPr lang="en-US">
                <a:sym typeface="+mn-ea"/>
              </a:rPr>
              <a:t>一个公开的语音数据集，包含10,000个音频剪辑，总长度接近12小时。用于训练、验证和测试的样本数量分别是9,600个、200个和200个。对于英文，使用</a:t>
            </a:r>
            <a:r>
              <a:rPr lang="zh-CN" altLang="en-US">
                <a:sym typeface="+mn-ea"/>
              </a:rPr>
              <a:t>的是</a:t>
            </a:r>
            <a:r>
              <a:rPr lang="en-US">
                <a:sym typeface="+mn-ea"/>
              </a:rPr>
              <a:t>LJSpeech</a:t>
            </a:r>
            <a:r>
              <a:rPr lang="en-US" baseline="30000">
                <a:sym typeface="+mn-ea"/>
              </a:rPr>
              <a:t>[2]</a:t>
            </a:r>
            <a:r>
              <a:rPr lang="en-US">
                <a:sym typeface="+mn-ea"/>
              </a:rPr>
              <a:t>，它包含13,100个英文音频剪辑，总长度接近24小时。用于训练、验证和测试的样本数量分别是12,229个、348个和523个。</a:t>
            </a:r>
            <a:endParaRPr lang="en-US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>
                <a:sym typeface="+mn-ea"/>
              </a:rPr>
              <a:t>这两个数据集中的音频都被重新采样到22,050Hz，并且被转换成80维的梅尔频谱图，帧大小为1,024，跳跃大小为256。</a:t>
            </a:r>
            <a:endParaRPr lang="en-US"/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en-US">
                <a:sym typeface="+mn-ea"/>
              </a:rPr>
              <a:t>LightGrad在单个GPU上训练了1.7M次迭代，批量大小为16，选择Adam作为优化器，学习率为0.0001。</a:t>
            </a:r>
            <a:endParaRPr lang="en-US" sz="2000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模型比较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8" y="1570355"/>
            <a:ext cx="11294745" cy="42513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587375" y="1503680"/>
            <a:ext cx="10703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ym typeface="+mn-ea"/>
              </a:rPr>
              <a:t>作者</a:t>
            </a:r>
            <a:r>
              <a:rPr lang="en-US" altLang="zh-CN" sz="2000">
                <a:sym typeface="+mn-ea"/>
              </a:rPr>
              <a:t>提出了 LightGrad，一种用于 TTS 的轻量级 DPM。 LightGrad 配备了轻量级 U-Net 解码器、快速采样技术和流式推理，参数减少了 62.2%，延迟减少了 65.7%，并且可以使用 4 个步骤去噪来合成质量相当的中英文语音。</a:t>
            </a:r>
            <a:endParaRPr lang="en-US" sz="2000" dirty="0">
              <a:effectLst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谢谢聆听</a:t>
            </a:r>
            <a:endParaRPr lang="zh-CN" altLang="en-US" dirty="0"/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6497320"/>
            <a:ext cx="12191365" cy="360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6163310" y="1746886"/>
            <a:ext cx="38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6222999" y="783590"/>
            <a:ext cx="1713807" cy="887709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400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目录</a:t>
            </a:r>
            <a:endParaRPr lang="zh-CN" altLang="en-US" sz="4400" spc="3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pic>
        <p:nvPicPr>
          <p:cNvPr id="4" name="图片 3" descr="新疆大学校徽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163310" y="308292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02.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研究方法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6163310" y="384048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03.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实验和结果分析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6163310" y="4559300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04.</a:t>
            </a:r>
            <a:r>
              <a:rPr lang="zh-CN" altLang="en-US" sz="2800" b="1" spc="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总结</a:t>
            </a:r>
            <a:endParaRPr lang="zh-CN" altLang="en-US" sz="2800" b="1" spc="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6163310" y="2292985"/>
            <a:ext cx="3763010" cy="7899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8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01.</a:t>
            </a:r>
            <a:r>
              <a:rPr lang="zh-CN" altLang="en-US" sz="2800" b="1" spc="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研究背景</a:t>
            </a:r>
            <a:endParaRPr lang="zh-CN" altLang="en-US" sz="2800" b="1" spc="200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9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14718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存在问题</a:t>
            </a:r>
            <a:endParaRPr lang="zh-CN" altLang="en-US" dirty="0">
              <a:solidFill>
                <a:schemeClr val="tx1"/>
              </a:solidFill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多因子（说话风格、情感、说话人音色）高度耦合的难题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：说话风格、情感和说话人的音色在语音信号中高度耦合，导致很难分离这些因素，以实现跨说话人的风格或情感迁移。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缺乏标注数据的问题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：对于情感和风格的表达，标注数据难以获得，尤其是在需要同时标注情感和风格的多说话人场景中，数据稀缺性成为一个问题。</a:t>
            </a:r>
            <a:endParaRPr lang="en-US" altLang="zh-CN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非平行迁移中的参考信号匹配问题</a:t>
            </a:r>
            <a:r>
              <a:rPr lang="en-US" altLang="zh-CN" dirty="0">
                <a:solidFill>
                  <a:schemeClr val="tx1"/>
                </a:solidFill>
                <a:effectLst/>
              </a:rPr>
              <a:t>：在非平行的风格或情感迁移场景中，由于推理阶段的新文本内容与训练阶段选择的参考信号不同，可能会导致性能下降，即存在参考信号与推理文本之间的不匹配问题。</a:t>
            </a:r>
            <a:endParaRPr lang="en-US" altLang="zh-CN" dirty="0"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研究背景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638175" y="1449705"/>
            <a:ext cx="10838180" cy="4733925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800100" lvl="7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dirty="0">
                <a:solidFill>
                  <a:schemeClr val="tx1"/>
                </a:solidFill>
                <a:effectLst/>
              </a:rPr>
              <a:t>作者的解决方案</a:t>
            </a:r>
            <a:endParaRPr lang="zh-CN" altLang="en-US" dirty="0"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作者提出了一个两阶段的框架，分为文本到风格和情感的模块（Text2SE）以及风格和情感到波形的模块（SE2Wave），通过神经瓶颈（BN）特征来连接两个模块。此外，采用了多标签二进制向量（MBV）和互信息最小化（MI）的方法，分别对提取的嵌入进行离散化，并在Text2SE和SE2Wave模块中解耦这些高度耦合的因素，从而有效地分离情感、风格和说话人音色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作者引入了半监督训练策略，利用具有情感标注的数据、风格标注的数据和未标注的数据。这种方法有效地扩展了可用数据，提高了模型的泛化能力和表现效果。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  <a:p>
            <a:pPr marL="342900" lvl="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>
                <a:ln/>
                <a:solidFill>
                  <a:schemeClr val="tx1"/>
                </a:solidFill>
                <a:effectLst/>
              </a:rPr>
              <a:t>为了减少这种不匹配带来的性能退化，作者提出了一种基于注意力的参考选择方法，并引入了参考候选池（reference-candidate pool），通过注意力机制在推理时选择最合适的参考嵌入。这种方法能够保留参考信号的细粒度韵律信息，避免手动选择参考的困难，提高了模型在推理阶段的稳定性和表达能力。</a:t>
            </a:r>
            <a:endParaRPr lang="en-US" altLang="zh-CN" dirty="0">
              <a:ln/>
              <a:solidFill>
                <a:schemeClr val="tx1"/>
              </a:solidFill>
              <a:effectLst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研究方法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截图 2024-11-05 1143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9305" y="398780"/>
            <a:ext cx="4732020" cy="1325880"/>
          </a:xfrm>
          <a:prstGeom prst="rect">
            <a:avLst/>
          </a:prstGeom>
        </p:spPr>
      </p:pic>
      <p:pic>
        <p:nvPicPr>
          <p:cNvPr id="3" name="图片 2" descr="屏幕截图 2024-11-05 1143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665" y="2218055"/>
            <a:ext cx="4259580" cy="3832860"/>
          </a:xfrm>
          <a:prstGeom prst="rect">
            <a:avLst/>
          </a:prstGeom>
        </p:spPr>
      </p:pic>
      <p:pic>
        <p:nvPicPr>
          <p:cNvPr id="6" name="图片 5" descr="屏幕截图 2024-11-05 1143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300" y="2281555"/>
            <a:ext cx="3916680" cy="38862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实验设置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8000" y="1419860"/>
            <a:ext cx="10786110" cy="3928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/>
              <a:t>数据</a:t>
            </a:r>
            <a:r>
              <a:rPr lang="zh-CN" altLang="en-US" sz="2000" dirty="0"/>
              <a:t>集</a:t>
            </a:r>
            <a:endParaRPr lang="zh-CN" altLang="en-US" sz="2000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文章中涉及到三个内部的普通话语料库进行实验：</a:t>
            </a:r>
            <a:endParaRPr lang="en-US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数据集 M30S3：包含30位说话者，总时长为18.5小时，每位说话者有1到3种风格，包括诗歌朗诵、故事讲述（童话）和故事讲述（小说）。</a:t>
            </a:r>
            <a:endParaRPr lang="en-US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数据集 M3E6：包含3位说话者，总时长为21.1小时，每位说话者有六种情感，包括愤怒、恐惧、快乐、悲伤、惊讶和中性。</a:t>
            </a:r>
            <a:endParaRPr lang="en-US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数据集 M30U：包含30位说话者，没有风格标签或情感标签，总时长为18.2小时。</a:t>
            </a:r>
            <a:endParaRPr lang="en-US" dirty="0"/>
          </a:p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dirty="0"/>
              <a:t>对于所有录音，采样率被转换为24 kHz。神经瓶颈（BN）特征通过一个经过训练的TDNN-F模型提取，具有12.5毫秒的跳步和256维度，该模型训练于3万小时的普通话语音数据。</a:t>
            </a:r>
            <a:endParaRPr lang="en-US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性能评估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截图 2024-11-05 1152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65" y="2715260"/>
            <a:ext cx="9113520" cy="13411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实验和结果分析</a:t>
            </a: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---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消融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研究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屏幕截图 2024-11-05 1152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270" y="2438400"/>
            <a:ext cx="5450840" cy="22390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新疆大学校徽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2933700" cy="868680"/>
          </a:xfrm>
          <a:prstGeom prst="rect">
            <a:avLst/>
          </a:prstGeom>
        </p:spPr>
      </p:pic>
      <p:sp>
        <p:nvSpPr>
          <p:cNvPr id="9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6635" y="798265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ysClr val="windowText" lastClr="000000">
                    <a:lumMod val="85000"/>
                    <a:lumOff val="15000"/>
                  </a:sys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总结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0" y="6724015"/>
            <a:ext cx="12191365" cy="13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471930"/>
            <a:ext cx="10786110" cy="2120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 dirty="0"/>
              <a:t>作者</a:t>
            </a:r>
            <a:r>
              <a:rPr lang="en-US" sz="2000" dirty="0"/>
              <a:t>提出了一种两阶段框架，用于多说话人情感和风格的语音合成。主要通过文本到风格与情感（Text2SE）模块以及风格与情感到波形（SE2Wave）模块，将说话风格、情感和说话人音色解耦。通过引入多标签二进制向量（MBV）、互信息最小化（MI）和半监督训练策略，成功实现了多因子分离和跨说话人风格、情感迁移。实验表明，这种方法在语音自然度、情感和风格相似度方面优于其他基准模型，展示了其在多样化语音生成任务中的有效性和灵活性。</a:t>
            </a:r>
            <a:endParaRPr lang="en-US" sz="20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1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TEMPLATE_THUMBS_INDEX" val="1、4、7、9、11、16、19、20、22、25、27、32、33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13"/>
</p:tagLst>
</file>

<file path=ppt/tags/tag20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31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31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1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32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32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2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66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47.xml><?xml version="1.0" encoding="utf-8"?>
<p:tagLst xmlns:p="http://schemas.openxmlformats.org/presentationml/2006/main">
  <p:tag name="KSO_WM_TEMPLATE_THUMBS_INDEX" val="1、4、7、9、11、12、16、19、20、21、22、23、26、31、35、37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4660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5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356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59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364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69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3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4613_4*i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402.xml><?xml version="1.0" encoding="utf-8"?>
<p:tagLst xmlns:p="http://schemas.openxmlformats.org/presentationml/2006/main">
  <p:tag name="KSO_WM_UNIT_ISCONTENTSTITLE" val="1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4613_4*a*1"/>
  <p:tag name="KSO_WM_TEMPLATE_CATEGORY" val="custom"/>
  <p:tag name="KSO_WM_TEMPLATE_INDEX" val="20204613"/>
  <p:tag name="KSO_WM_UNIT_LAYERLEVEL" val="1"/>
  <p:tag name="KSO_WM_TAG_VERSION" val="1.0"/>
  <p:tag name="KSO_WM_BEAUTIFY_FLAG" val="#wm#"/>
  <p:tag name="KSO_WM_UNIT_PRESET_TEXT" val="目录"/>
  <p:tag name="KSO_WM_UNIT_TEXT_FILL_FORE_SCHEMECOLOR_INDEX" val="13"/>
  <p:tag name="KSO_WM_UNIT_TEXT_FILL_TYPE" val="1"/>
  <p:tag name="KSO_WM_UNIT_USESOURCEFORMAT_APPLY" val="1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6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7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4613_4*l_h_f*1_1_1"/>
  <p:tag name="KSO_WM_TEMPLATE_CATEGORY" val="custom"/>
  <p:tag name="KSO_WM_TEMPLATE_INDEX" val="20204613"/>
  <p:tag name="KSO_WM_UNIT_LAYERLEVEL" val="1_1_1"/>
  <p:tag name="KSO_WM_TAG_VERSION" val="1.0"/>
  <p:tag name="KSO_WM_BEAUTIFY_FLAG" val=""/>
  <p:tag name="KSO_WM_UNIT_PRESET_TEXT" val="单击此处添加标题，文字是您思想的提炼"/>
  <p:tag name="KSO_WM_UNIT_TEXT_FILL_FORE_SCHEMECOLOR_INDEX_BRIGHTNESS" val="0.35"/>
  <p:tag name="KSO_WM_UNIT_TEXT_FILL_FORE_SCHEMECOLOR_INDEX" val="13"/>
  <p:tag name="KSO_WM_UNIT_TEXT_FILL_TYPE" val="1"/>
  <p:tag name="KSO_WM_UNIT_USESOURCEFORMAT_APPLY" val="1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SLIDE_ID" val="custom20204613_4"/>
  <p:tag name="KSO_WM_TEMPLATE_SUBCATEGORY" val="0"/>
  <p:tag name="KSO_WM_TEMPLATE_MASTER_TYPE" val="1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4613"/>
  <p:tag name="KSO_WM_SLIDE_LAYOUT" val="a_l"/>
  <p:tag name="KSO_WM_SLIDE_LAYOUT_CNT" val="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15.xml><?xml version="1.0" encoding="utf-8"?>
<p:tagLst xmlns:p="http://schemas.openxmlformats.org/presentationml/2006/main">
  <p:tag name="KSO_WM_BEAUTIFY_FLAG" val=""/>
  <p:tag name="KSO_WM_UNIT_PLACING_PICTURE_USER_VIEWPORT" val="{&quot;height&quot;:1368,&quot;width&quot;:4620}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#wm#"/>
  <p:tag name="KSO_WM_TEMPLATE_CATEGORY" val="custom"/>
  <p:tag name="KSO_WM_TEMPLATE_INDEX" val="20204613"/>
</p:tagLst>
</file>

<file path=ppt/tags/tag437.xml><?xml version="1.0" encoding="utf-8"?>
<p:tagLst xmlns:p="http://schemas.openxmlformats.org/presentationml/2006/main">
  <p:tag name="KSO_WM_UNIT_ISCONTENTS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660_37*a*1"/>
  <p:tag name="KSO_WM_TEMPLATE_CATEGORY" val="custom"/>
  <p:tag name="KSO_WM_TEMPLATE_INDEX" val="20204660"/>
  <p:tag name="KSO_WM_UNIT_LAYERLEVEL" val="1"/>
  <p:tag name="KSO_WM_TAG_VERSION" val="1.0"/>
  <p:tag name="KSO_WM_BEAUTIFY_FLAG" val="#wm#"/>
  <p:tag name="KSO_WM_UNIT_PRESET_TEXT" val="谢谢聆听"/>
  <p:tag name="KSO_WM_UNIT_ISNUMDGMTITLE" val="0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SLIDE_ID" val="custom20204660_37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37"/>
  <p:tag name="KSO_WM_TAG_VERSION" val="1.0"/>
  <p:tag name="KSO_WM_BEAUTIFY_FLAG" val="#wm#"/>
  <p:tag name="KSO_WM_TEMPLATE_CATEGORY" val="custom"/>
  <p:tag name="KSO_WM_TEMPLATE_INDEX" val="20204660"/>
  <p:tag name="KSO_WM_SLIDE_LAYOUT" val="a_b"/>
  <p:tag name="KSO_WM_SLIDE_LAYOUT_CNT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COMMONDATA" val="eyJoZGlkIjoiZmVkMjkyZWJhMzIxYTIyMjczMDE5M2M3ZWEyNGQyMDgifQ=="/>
  <p:tag name="commondata" val="eyJoZGlkIjoiNmY3NGU3NWQ4ZDEzMjIwM2IyNTA5YTFjNzg2NzA4ZWIifQ==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1413">
      <a:dk1>
        <a:sysClr val="windowText" lastClr="000000"/>
      </a:dk1>
      <a:lt1>
        <a:sysClr val="window" lastClr="FFFFFF"/>
      </a:lt1>
      <a:dk2>
        <a:srgbClr val="EAEDEF"/>
      </a:dk2>
      <a:lt2>
        <a:srgbClr val="FFFFFF"/>
      </a:lt2>
      <a:accent1>
        <a:srgbClr val="14B6F0"/>
      </a:accent1>
      <a:accent2>
        <a:srgbClr val="3796C9"/>
      </a:accent2>
      <a:accent3>
        <a:srgbClr val="5B76A2"/>
      </a:accent3>
      <a:accent4>
        <a:srgbClr val="7E577C"/>
      </a:accent4>
      <a:accent5>
        <a:srgbClr val="A23755"/>
      </a:accent5>
      <a:accent6>
        <a:srgbClr val="C5172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WPS主题色">
      <a:dk1>
        <a:srgbClr val="000000"/>
      </a:dk1>
      <a:lt1>
        <a:srgbClr val="FFFFFF"/>
      </a:lt1>
      <a:dk2>
        <a:srgbClr val="E9EFF0"/>
      </a:dk2>
      <a:lt2>
        <a:srgbClr val="FBFCFC"/>
      </a:lt2>
      <a:accent1>
        <a:srgbClr val="66CDE1"/>
      </a:accent1>
      <a:accent2>
        <a:srgbClr val="62BBF7"/>
      </a:accent2>
      <a:accent3>
        <a:srgbClr val="73A5FD"/>
      </a:accent3>
      <a:accent4>
        <a:srgbClr val="978DEC"/>
      </a:accent4>
      <a:accent5>
        <a:srgbClr val="C176C3"/>
      </a:accent5>
      <a:accent6>
        <a:srgbClr val="E1648E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2948</Words>
  <Application>WPS 演示</Application>
  <PresentationFormat>宽屏</PresentationFormat>
  <Paragraphs>104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汉仪旗黑-85S</vt:lpstr>
      <vt:lpstr>黑体</vt:lpstr>
      <vt:lpstr>Arial Unicode MS</vt:lpstr>
      <vt:lpstr>Calibri</vt:lpstr>
      <vt:lpstr>等线</vt:lpstr>
      <vt:lpstr>WPS</vt:lpstr>
      <vt:lpstr>1_Office 主题​​</vt:lpstr>
      <vt:lpstr>2_Office 主题​​</vt:lpstr>
      <vt:lpstr>NaturalSpeech 3: Zero-Shot Speech Synthesis with Factorized Codec and Diffusion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Controlling Emotion in Text-to-Speech with Natural Language Prompts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朱涛</cp:lastModifiedBy>
  <cp:revision>391</cp:revision>
  <dcterms:created xsi:type="dcterms:W3CDTF">2019-06-19T02:08:00Z</dcterms:created>
  <dcterms:modified xsi:type="dcterms:W3CDTF">2024-11-05T04:11:16Z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9487E3C3C9A744EAABECD45CC6F59D78_13</vt:lpwstr>
  </property>
</Properties>
</file>