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27.svg" ContentType="image/svg+xml"/>
  <Override PartName="/ppt/media/image2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6"/>
  </p:notesMasterIdLst>
  <p:handoutMasterIdLst>
    <p:handoutMasterId r:id="rId25"/>
  </p:handoutMasterIdLst>
  <p:sldIdLst>
    <p:sldId id="715" r:id="rId5"/>
    <p:sldId id="716" r:id="rId7"/>
    <p:sldId id="718" r:id="rId8"/>
    <p:sldId id="939" r:id="rId9"/>
    <p:sldId id="791" r:id="rId10"/>
    <p:sldId id="964" r:id="rId11"/>
    <p:sldId id="725" r:id="rId12"/>
    <p:sldId id="727" r:id="rId13"/>
    <p:sldId id="965" r:id="rId14"/>
    <p:sldId id="728" r:id="rId15"/>
    <p:sldId id="256" r:id="rId16"/>
    <p:sldId id="290" r:id="rId17"/>
    <p:sldId id="961" r:id="rId18"/>
    <p:sldId id="963" r:id="rId19"/>
    <p:sldId id="824" r:id="rId20"/>
    <p:sldId id="908" r:id="rId21"/>
    <p:sldId id="573" r:id="rId22"/>
    <p:sldId id="267" r:id="rId23"/>
    <p:sldId id="276" r:id="rId24"/>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8" userDrawn="1">
          <p15:clr>
            <a:srgbClr val="A4A3A4"/>
          </p15:clr>
        </p15:guide>
        <p15:guide id="2" pos="381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82" autoAdjust="0"/>
    <p:restoredTop sz="94689" autoAdjust="0"/>
  </p:normalViewPr>
  <p:slideViewPr>
    <p:cSldViewPr snapToGrid="0" showGuides="1">
      <p:cViewPr varScale="1">
        <p:scale>
          <a:sx n="110" d="100"/>
          <a:sy n="110" d="100"/>
        </p:scale>
        <p:origin x="140" y="76"/>
      </p:cViewPr>
      <p:guideLst>
        <p:guide orient="horz" pos="2118"/>
        <p:guide pos="3815"/>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0" Type="http://schemas.openxmlformats.org/officeDocument/2006/relationships/tags" Target="tags/tag444.xml"/><Relationship Id="rId3" Type="http://schemas.openxmlformats.org/officeDocument/2006/relationships/slideMaster" Target="slideMasters/slideMaster2.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indent="457200" fontAlgn="auto">
              <a:lnSpc>
                <a:spcPct val="150000"/>
              </a:lnSpc>
              <a:buFont typeface="Wingdings" panose="05000000000000000000" charset="0"/>
              <a:buNone/>
            </a:pPr>
            <a:r>
              <a:rPr lang="zh-CN" altLang="en-US"/>
              <a:t>随机选择情绪提示：</a:t>
            </a:r>
            <a:endParaRPr lang="zh-CN" altLang="en-US"/>
          </a:p>
          <a:p>
            <a:pPr marL="0" lvl="2" indent="457200" fontAlgn="auto">
              <a:lnSpc>
                <a:spcPct val="150000"/>
              </a:lnSpc>
              <a:buFont typeface="Wingdings" panose="05000000000000000000" charset="0"/>
              <a:buNone/>
            </a:pPr>
            <a:endParaRPr lang="zh-CN" altLang="en-US"/>
          </a:p>
          <a:p>
            <a:pPr marL="0" lvl="2" indent="457200" fontAlgn="auto">
              <a:lnSpc>
                <a:spcPct val="150000"/>
              </a:lnSpc>
              <a:buFont typeface="Wingdings" panose="05000000000000000000" charset="0"/>
              <a:buNone/>
            </a:pPr>
            <a:r>
              <a:rPr lang="zh-CN" altLang="en-US"/>
              <a:t>在训练中，模型从大量可用的情绪提示中随机选择，用于生成语音。这种随机选择的方式确保了模型接触到多样化的提示，进一步增强了生成过程中的灵活性和泛化能力，从而使其在推理阶段能够应对任意的提示。</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indent="457200" fontAlgn="auto">
              <a:lnSpc>
                <a:spcPct val="150000"/>
              </a:lnSpc>
              <a:buFont typeface="Wingdings" panose="05000000000000000000" charset="0"/>
              <a:buNone/>
            </a:pP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indent="457200" fontAlgn="auto">
              <a:lnSpc>
                <a:spcPct val="150000"/>
              </a:lnSpc>
              <a:buFont typeface="Wingdings" panose="05000000000000000000" charset="0"/>
              <a:buNone/>
            </a:pP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indent="457200" fontAlgn="auto">
              <a:lnSpc>
                <a:spcPct val="150000"/>
              </a:lnSpc>
              <a:buFont typeface="Wingdings" panose="05000000000000000000" charset="0"/>
              <a:buNone/>
            </a:pP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9.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77.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76.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9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9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103.xml"/><Relationship Id="rId4" Type="http://schemas.openxmlformats.org/officeDocument/2006/relationships/image" Target="file:///C:\Users\1V994W2\Documents\Tencent%20Files\574576071\FileRecv\&#25340;&#35013;&#32032;&#26448;\forright\\07\subject_holdright_31,150,215_0_staid_full_0.png" TargetMode="External"/><Relationship Id="rId3" Type="http://schemas.openxmlformats.org/officeDocument/2006/relationships/image" Target="../media/image6.png"/><Relationship Id="rId2" Type="http://schemas.openxmlformats.org/officeDocument/2006/relationships/tags" Target="../tags/tag102.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1.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9.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26.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32.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39.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4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46.xml"/><Relationship Id="rId2" Type="http://schemas.openxmlformats.org/officeDocument/2006/relationships/tags" Target="../tags/tag145.xml"/><Relationship Id="rId13" Type="http://schemas.openxmlformats.org/officeDocument/2006/relationships/tags" Target="../tags/tag15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54.xml"/><Relationship Id="rId2" Type="http://schemas.openxmlformats.org/officeDocument/2006/relationships/tags" Target="../tags/tag153.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6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62.xml"/><Relationship Id="rId2" Type="http://schemas.openxmlformats.org/officeDocument/2006/relationships/tags" Target="../tags/tag161.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7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71.xml"/><Relationship Id="rId2" Type="http://schemas.openxmlformats.org/officeDocument/2006/relationships/tags" Target="../tags/tag170.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8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80.xml"/><Relationship Id="rId2" Type="http://schemas.openxmlformats.org/officeDocument/2006/relationships/tags" Target="../tags/tag179.xml"/><Relationship Id="rId16" Type="http://schemas.openxmlformats.org/officeDocument/2006/relationships/tags" Target="../tags/tag189.xml"/><Relationship Id="rId15" Type="http://schemas.openxmlformats.org/officeDocument/2006/relationships/tags" Target="../tags/tag188.xml"/><Relationship Id="rId14" Type="http://schemas.openxmlformats.org/officeDocument/2006/relationships/tags" Target="../tags/tag187.xml"/><Relationship Id="rId13" Type="http://schemas.openxmlformats.org/officeDocument/2006/relationships/tags" Target="../tags/tag186.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9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91.xml"/><Relationship Id="rId2" Type="http://schemas.openxmlformats.org/officeDocument/2006/relationships/tags" Target="../tags/tag190.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image" Target="file:///C:\Users\1V994W2\PycharmProjects\PPT_Background_Generation/pic_temp/pic_sup.png" TargetMode="External"/><Relationship Id="rId5" Type="http://schemas.openxmlformats.org/officeDocument/2006/relationships/image" Target="../media/image9.png"/><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3" Type="http://schemas.openxmlformats.org/officeDocument/2006/relationships/tags" Target="../tags/tag213.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1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14.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13.png"/><Relationship Id="rId5" Type="http://schemas.openxmlformats.org/officeDocument/2006/relationships/tags" Target="../tags/tag222.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12.png"/><Relationship Id="rId2" Type="http://schemas.openxmlformats.org/officeDocument/2006/relationships/tags" Target="../tags/tag221.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28.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3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36.xml"/><Relationship Id="rId15" Type="http://schemas.openxmlformats.org/officeDocument/2006/relationships/tags" Target="../tags/tag245.xml"/><Relationship Id="rId14" Type="http://schemas.openxmlformats.org/officeDocument/2006/relationships/tags" Target="../tags/tag244.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10.png"/><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image" Target="file:///C:\Users\1V994W2\Documents\Tencent%20Files\574576071\FileRecv\&#25340;&#35013;&#32032;&#26448;\forright\\34\subject_holdleft_102,205,226_0_staid_full_0.png" TargetMode="External"/><Relationship Id="rId3" Type="http://schemas.openxmlformats.org/officeDocument/2006/relationships/image" Target="../media/image14.png"/><Relationship Id="rId2" Type="http://schemas.openxmlformats.org/officeDocument/2006/relationships/tags" Target="../tags/tag246.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5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56.xml"/><Relationship Id="rId13" Type="http://schemas.openxmlformats.org/officeDocument/2006/relationships/tags" Target="../tags/tag263.xml"/><Relationship Id="rId12" Type="http://schemas.openxmlformats.org/officeDocument/2006/relationships/tags" Target="../tags/tag262.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64.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7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71.xml"/><Relationship Id="rId11" Type="http://schemas.openxmlformats.org/officeDocument/2006/relationships/tags" Target="../tags/tag276.xml"/><Relationship Id="rId10" Type="http://schemas.openxmlformats.org/officeDocument/2006/relationships/tags" Target="../tags/tag275.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9.png"/><Relationship Id="rId2" Type="http://schemas.openxmlformats.org/officeDocument/2006/relationships/tags" Target="../tags/tag277.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8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83.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29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0.xml"/><Relationship Id="rId2" Type="http://schemas.openxmlformats.org/officeDocument/2006/relationships/tags" Target="../tags/tag289.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tags" Target="../tags/tag301.xml"/><Relationship Id="rId7" Type="http://schemas.openxmlformats.org/officeDocument/2006/relationships/tags" Target="../tags/tag300.xml"/><Relationship Id="rId6" Type="http://schemas.openxmlformats.org/officeDocument/2006/relationships/tags" Target="../tags/tag29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8.xml"/><Relationship Id="rId2" Type="http://schemas.openxmlformats.org/officeDocument/2006/relationships/tags" Target="../tags/tag297.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0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06.xml"/><Relationship Id="rId2" Type="http://schemas.openxmlformats.org/officeDocument/2006/relationships/tags" Target="../tags/tag305.xml"/><Relationship Id="rId14" Type="http://schemas.openxmlformats.org/officeDocument/2006/relationships/tags" Target="../tags/tag313.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15.xml"/><Relationship Id="rId2" Type="http://schemas.openxmlformats.org/officeDocument/2006/relationships/tags" Target="../tags/tag314.xml"/><Relationship Id="rId14" Type="http://schemas.openxmlformats.org/officeDocument/2006/relationships/tags" Target="../tags/tag322.xml"/><Relationship Id="rId13" Type="http://schemas.openxmlformats.org/officeDocument/2006/relationships/tags" Target="../tags/tag321.xml"/><Relationship Id="rId12" Type="http://schemas.openxmlformats.org/officeDocument/2006/relationships/tags" Target="../tags/tag320.xml"/><Relationship Id="rId11" Type="http://schemas.openxmlformats.org/officeDocument/2006/relationships/tags" Target="../tags/tag319.xml"/><Relationship Id="rId10" Type="http://schemas.openxmlformats.org/officeDocument/2006/relationships/tags" Target="../tags/tag31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24.xml"/><Relationship Id="rId2" Type="http://schemas.openxmlformats.org/officeDocument/2006/relationships/tags" Target="../tags/tag323.xml"/><Relationship Id="rId16" Type="http://schemas.openxmlformats.org/officeDocument/2006/relationships/tags" Target="../tags/tag333.xml"/><Relationship Id="rId15" Type="http://schemas.openxmlformats.org/officeDocument/2006/relationships/tags" Target="../tags/tag332.xml"/><Relationship Id="rId14" Type="http://schemas.openxmlformats.org/officeDocument/2006/relationships/tags" Target="../tags/tag331.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6.png"/><Relationship Id="rId6" Type="http://schemas.openxmlformats.org/officeDocument/2006/relationships/tags" Target="../tags/tag33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5.png"/><Relationship Id="rId3" Type="http://schemas.openxmlformats.org/officeDocument/2006/relationships/tags" Target="../tags/tag335.xml"/><Relationship Id="rId2" Type="http://schemas.openxmlformats.org/officeDocument/2006/relationships/tags" Target="../tags/tag334.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761799" y="2351314"/>
            <a:ext cx="5197972" cy="1333864"/>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72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6761797" y="3831591"/>
            <a:ext cx="5197971" cy="479152"/>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1397000"/>
            <a:ext cx="3612445" cy="4064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579555" y="1397000"/>
            <a:ext cx="3612445" cy="4064000"/>
          </a:xfrm>
          <a:prstGeom prst="rect">
            <a:avLst/>
          </a:prstGeom>
        </p:spPr>
      </p:pic>
      <p:sp>
        <p:nvSpPr>
          <p:cNvPr id="7" name="矩形 6"/>
          <p:cNvSpPr/>
          <p:nvPr userDrawn="1">
            <p:custDataLst>
              <p:tags r:id="rId8"/>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2"/>
            </p:custDataLst>
          </p:nvPr>
        </p:nvSpPr>
        <p:spPr>
          <a:xfrm>
            <a:off x="4131946" y="278511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4131946" y="382397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6175668"/>
            <a:ext cx="720090" cy="682332"/>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10142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9"/>
            </p:custDataLst>
          </p:nvPr>
        </p:nvSpPr>
        <p:spPr>
          <a:xfrm>
            <a:off x="6640829" y="3819526"/>
            <a:ext cx="4359909" cy="536574"/>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8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0"/>
            </p:custDataLst>
          </p:nvPr>
        </p:nvSpPr>
        <p:spPr>
          <a:xfrm>
            <a:off x="6640830" y="2562542"/>
            <a:ext cx="4359910" cy="1172210"/>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8262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50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175375"/>
            <a:ext cx="720090" cy="68262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46495"/>
            <a:ext cx="720090" cy="61150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322570"/>
            <a:ext cx="1619885" cy="153543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482590"/>
            <a:ext cx="1619885" cy="137541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41275" y="539115"/>
            <a:ext cx="12232640" cy="63614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custDataLst>
              <p:tags r:id="rId3"/>
            </p:custDataLst>
          </p:nvPr>
        </p:nvCxnSpPr>
        <p:spPr>
          <a:xfrm>
            <a:off x="6592253" y="4122738"/>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图片 4"/>
          <p:cNvPicPr/>
          <p:nvPr userDrawn="1">
            <p:custDataLst>
              <p:tags r:id="rId4"/>
            </p:custDataLst>
          </p:nvPr>
        </p:nvPicPr>
        <p:blipFill>
          <a:blip r:embed="rId5" r:link="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10"/>
            </p:custDataLst>
          </p:nvPr>
        </p:nvSpPr>
        <p:spPr>
          <a:xfrm>
            <a:off x="6592254" y="4318318"/>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1"/>
            </p:custDataLst>
          </p:nvPr>
        </p:nvSpPr>
        <p:spPr>
          <a:xfrm>
            <a:off x="6592254" y="4793297"/>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2"/>
            </p:custDataLst>
          </p:nvPr>
        </p:nvSpPr>
        <p:spPr>
          <a:xfrm>
            <a:off x="6615749" y="239236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6615748" y="3567748"/>
            <a:ext cx="48260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1"/>
            </p:custDataLst>
          </p:nvPr>
        </p:nvSpPr>
        <p:spPr>
          <a:xfrm>
            <a:off x="4667569" y="2730183"/>
            <a:ext cx="4633595" cy="83566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20204" pitchFamily="34" charset="0"/>
              <a:buNone/>
              <a:defRPr sz="40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4667569" y="3769044"/>
            <a:ext cx="4633595" cy="32194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矩形 6"/>
          <p:cNvSpPr/>
          <p:nvPr userDrawn="1">
            <p:custDataLst>
              <p:tags r:id="rId5"/>
            </p:custDataLst>
          </p:nvPr>
        </p:nvSpPr>
        <p:spPr>
          <a:xfrm>
            <a:off x="0" y="0"/>
            <a:ext cx="73152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46700"/>
            <a:ext cx="720090" cy="611299"/>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730982" y="3932238"/>
            <a:ext cx="4572036"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730982" y="2555558"/>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46700"/>
            <a:ext cx="720090" cy="611299"/>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75668"/>
            <a:ext cx="720090"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0571797" y="5482576"/>
            <a:ext cx="1620202" cy="1375424"/>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5322752"/>
            <a:ext cx="1620202"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3.xml"/><Relationship Id="rId23" Type="http://schemas.openxmlformats.org/officeDocument/2006/relationships/tags" Target="../tags/tag202.xml"/><Relationship Id="rId22" Type="http://schemas.openxmlformats.org/officeDocument/2006/relationships/tags" Target="../tags/tag201.xml"/><Relationship Id="rId21" Type="http://schemas.openxmlformats.org/officeDocument/2006/relationships/tags" Target="../tags/tag200.xml"/><Relationship Id="rId20" Type="http://schemas.openxmlformats.org/officeDocument/2006/relationships/tags" Target="../tags/tag199.xml"/><Relationship Id="rId2" Type="http://schemas.openxmlformats.org/officeDocument/2006/relationships/slideLayout" Target="../slideLayouts/slideLayout13.xml"/><Relationship Id="rId19" Type="http://schemas.openxmlformats.org/officeDocument/2006/relationships/tags" Target="../tags/tag198.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347.xml"/><Relationship Id="rId23" Type="http://schemas.openxmlformats.org/officeDocument/2006/relationships/tags" Target="../tags/tag346.xml"/><Relationship Id="rId22" Type="http://schemas.openxmlformats.org/officeDocument/2006/relationships/tags" Target="../tags/tag345.xml"/><Relationship Id="rId21" Type="http://schemas.openxmlformats.org/officeDocument/2006/relationships/tags" Target="../tags/tag344.xml"/><Relationship Id="rId20" Type="http://schemas.openxmlformats.org/officeDocument/2006/relationships/tags" Target="../tags/tag343.xml"/><Relationship Id="rId2" Type="http://schemas.openxmlformats.org/officeDocument/2006/relationships/slideLayout" Target="../slideLayouts/slideLayout31.xml"/><Relationship Id="rId19" Type="http://schemas.openxmlformats.org/officeDocument/2006/relationships/tags" Target="../tags/tag342.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353.xml"/><Relationship Id="rId8" Type="http://schemas.openxmlformats.org/officeDocument/2006/relationships/tags" Target="../tags/tag352.xml"/><Relationship Id="rId7" Type="http://schemas.openxmlformats.org/officeDocument/2006/relationships/tags" Target="../tags/tag35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tags" Target="../tags/tag350.xml"/><Relationship Id="rId3" Type="http://schemas.openxmlformats.org/officeDocument/2006/relationships/image" Target="../media/image17.png"/><Relationship Id="rId2" Type="http://schemas.openxmlformats.org/officeDocument/2006/relationships/tags" Target="../tags/tag349.xml"/><Relationship Id="rId12" Type="http://schemas.openxmlformats.org/officeDocument/2006/relationships/notesSlide" Target="../notesSlides/notesSlide1.xml"/><Relationship Id="rId11" Type="http://schemas.openxmlformats.org/officeDocument/2006/relationships/slideLayout" Target="../slideLayouts/slideLayout1.xml"/><Relationship Id="rId10" Type="http://schemas.openxmlformats.org/officeDocument/2006/relationships/tags" Target="../tags/tag354.xml"/><Relationship Id="rId1" Type="http://schemas.openxmlformats.org/officeDocument/2006/relationships/tags" Target="../tags/tag348.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397.xml"/><Relationship Id="rId4" Type="http://schemas.openxmlformats.org/officeDocument/2006/relationships/tags" Target="../tags/tag396.xml"/><Relationship Id="rId3" Type="http://schemas.openxmlformats.org/officeDocument/2006/relationships/tags" Target="../tags/tag395.xml"/><Relationship Id="rId2" Type="http://schemas.openxmlformats.org/officeDocument/2006/relationships/image" Target="../media/image19.png"/><Relationship Id="rId1" Type="http://schemas.openxmlformats.org/officeDocument/2006/relationships/tags" Target="../tags/tag394.xml"/></Relationships>
</file>

<file path=ppt/slides/_rels/slide11.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29.svg"/><Relationship Id="rId7" Type="http://schemas.openxmlformats.org/officeDocument/2006/relationships/image" Target="../media/image28.png"/><Relationship Id="rId6" Type="http://schemas.openxmlformats.org/officeDocument/2006/relationships/tags" Target="../tags/tag401.xml"/><Relationship Id="rId5" Type="http://schemas.openxmlformats.org/officeDocument/2006/relationships/image" Target="../media/image27.svg"/><Relationship Id="rId4" Type="http://schemas.openxmlformats.org/officeDocument/2006/relationships/image" Target="../media/image26.png"/><Relationship Id="rId3" Type="http://schemas.openxmlformats.org/officeDocument/2006/relationships/tags" Target="../tags/tag400.xml"/><Relationship Id="rId2" Type="http://schemas.openxmlformats.org/officeDocument/2006/relationships/tags" Target="../tags/tag399.xml"/><Relationship Id="rId14" Type="http://schemas.openxmlformats.org/officeDocument/2006/relationships/notesSlide" Target="../notesSlides/notesSlide7.xml"/><Relationship Id="rId13" Type="http://schemas.openxmlformats.org/officeDocument/2006/relationships/slideLayout" Target="../slideLayouts/slideLayout1.xml"/><Relationship Id="rId12" Type="http://schemas.openxmlformats.org/officeDocument/2006/relationships/tags" Target="../tags/tag404.xml"/><Relationship Id="rId11" Type="http://schemas.openxmlformats.org/officeDocument/2006/relationships/tags" Target="../tags/tag403.xml"/><Relationship Id="rId10" Type="http://schemas.openxmlformats.org/officeDocument/2006/relationships/tags" Target="../tags/tag402.xml"/><Relationship Id="rId1" Type="http://schemas.openxmlformats.org/officeDocument/2006/relationships/tags" Target="../tags/tag398.xml"/></Relationships>
</file>

<file path=ppt/slides/_rels/slide12.xml.rels><?xml version="1.0" encoding="UTF-8" standalone="yes"?>
<Relationships xmlns="http://schemas.openxmlformats.org/package/2006/relationships"><Relationship Id="rId9" Type="http://schemas.openxmlformats.org/officeDocument/2006/relationships/tags" Target="../tags/tag412.xml"/><Relationship Id="rId8" Type="http://schemas.openxmlformats.org/officeDocument/2006/relationships/tags" Target="../tags/tag411.xml"/><Relationship Id="rId7" Type="http://schemas.openxmlformats.org/officeDocument/2006/relationships/tags" Target="../tags/tag410.xml"/><Relationship Id="rId6" Type="http://schemas.openxmlformats.org/officeDocument/2006/relationships/tags" Target="../tags/tag409.xml"/><Relationship Id="rId5" Type="http://schemas.openxmlformats.org/officeDocument/2006/relationships/tags" Target="../tags/tag408.xml"/><Relationship Id="rId4" Type="http://schemas.openxmlformats.org/officeDocument/2006/relationships/image" Target="../media/image20.png"/><Relationship Id="rId3" Type="http://schemas.openxmlformats.org/officeDocument/2006/relationships/tags" Target="../tags/tag407.xml"/><Relationship Id="rId2" Type="http://schemas.openxmlformats.org/officeDocument/2006/relationships/tags" Target="../tags/tag406.xml"/><Relationship Id="rId12" Type="http://schemas.openxmlformats.org/officeDocument/2006/relationships/notesSlide" Target="../notesSlides/notesSlide8.xml"/><Relationship Id="rId11" Type="http://schemas.openxmlformats.org/officeDocument/2006/relationships/slideLayout" Target="../slideLayouts/slideLayout17.xml"/><Relationship Id="rId10" Type="http://schemas.openxmlformats.org/officeDocument/2006/relationships/tags" Target="../tags/tag413.xml"/><Relationship Id="rId1" Type="http://schemas.openxmlformats.org/officeDocument/2006/relationships/tags" Target="../tags/tag405.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19.xml"/><Relationship Id="rId6" Type="http://schemas.openxmlformats.org/officeDocument/2006/relationships/tags" Target="../tags/tag418.xml"/><Relationship Id="rId5" Type="http://schemas.openxmlformats.org/officeDocument/2006/relationships/tags" Target="../tags/tag417.xml"/><Relationship Id="rId4" Type="http://schemas.openxmlformats.org/officeDocument/2006/relationships/tags" Target="../tags/tag416.xml"/><Relationship Id="rId3" Type="http://schemas.openxmlformats.org/officeDocument/2006/relationships/tags" Target="../tags/tag415.xml"/><Relationship Id="rId2" Type="http://schemas.openxmlformats.org/officeDocument/2006/relationships/image" Target="../media/image19.png"/><Relationship Id="rId1" Type="http://schemas.openxmlformats.org/officeDocument/2006/relationships/tags" Target="../tags/tag414.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19.xml"/><Relationship Id="rId6" Type="http://schemas.openxmlformats.org/officeDocument/2006/relationships/tags" Target="../tags/tag423.xml"/><Relationship Id="rId5" Type="http://schemas.openxmlformats.org/officeDocument/2006/relationships/tags" Target="../tags/tag422.xml"/><Relationship Id="rId4" Type="http://schemas.openxmlformats.org/officeDocument/2006/relationships/tags" Target="../tags/tag421.xml"/><Relationship Id="rId3" Type="http://schemas.openxmlformats.org/officeDocument/2006/relationships/tags" Target="../tags/tag420.xml"/><Relationship Id="rId2" Type="http://schemas.openxmlformats.org/officeDocument/2006/relationships/image" Target="../media/image19.png"/><Relationship Id="rId1" Type="http://schemas.openxmlformats.org/officeDocument/2006/relationships/tags" Target="../tags/tag419.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19.xml"/><Relationship Id="rId6" Type="http://schemas.openxmlformats.org/officeDocument/2006/relationships/tags" Target="../tags/tag427.xml"/><Relationship Id="rId5" Type="http://schemas.openxmlformats.org/officeDocument/2006/relationships/image" Target="../media/image30.png"/><Relationship Id="rId4" Type="http://schemas.openxmlformats.org/officeDocument/2006/relationships/tags" Target="../tags/tag426.xml"/><Relationship Id="rId3" Type="http://schemas.openxmlformats.org/officeDocument/2006/relationships/tags" Target="../tags/tag425.xml"/><Relationship Id="rId2" Type="http://schemas.openxmlformats.org/officeDocument/2006/relationships/image" Target="../media/image19.png"/><Relationship Id="rId1" Type="http://schemas.openxmlformats.org/officeDocument/2006/relationships/tags" Target="../tags/tag424.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431.xml"/><Relationship Id="rId4" Type="http://schemas.openxmlformats.org/officeDocument/2006/relationships/tags" Target="../tags/tag430.xml"/><Relationship Id="rId3" Type="http://schemas.openxmlformats.org/officeDocument/2006/relationships/tags" Target="../tags/tag429.xml"/><Relationship Id="rId2" Type="http://schemas.openxmlformats.org/officeDocument/2006/relationships/image" Target="../media/image19.png"/><Relationship Id="rId1" Type="http://schemas.openxmlformats.org/officeDocument/2006/relationships/tags" Target="../tags/tag428.xml"/></Relationships>
</file>

<file path=ppt/slides/_rels/slide17.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19.xml"/><Relationship Id="rId7" Type="http://schemas.openxmlformats.org/officeDocument/2006/relationships/tags" Target="../tags/tag435.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tags" Target="../tags/tag434.xml"/><Relationship Id="rId3" Type="http://schemas.openxmlformats.org/officeDocument/2006/relationships/tags" Target="../tags/tag433.xml"/><Relationship Id="rId2" Type="http://schemas.openxmlformats.org/officeDocument/2006/relationships/image" Target="../media/image19.png"/><Relationship Id="rId1" Type="http://schemas.openxmlformats.org/officeDocument/2006/relationships/tags" Target="../tags/tag432.xml"/></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40.xml"/><Relationship Id="rId5" Type="http://schemas.openxmlformats.org/officeDocument/2006/relationships/tags" Target="../tags/tag439.xml"/><Relationship Id="rId4" Type="http://schemas.openxmlformats.org/officeDocument/2006/relationships/tags" Target="../tags/tag438.xml"/><Relationship Id="rId3" Type="http://schemas.openxmlformats.org/officeDocument/2006/relationships/tags" Target="../tags/tag437.xml"/><Relationship Id="rId2" Type="http://schemas.openxmlformats.org/officeDocument/2006/relationships/image" Target="../media/image19.png"/><Relationship Id="rId1" Type="http://schemas.openxmlformats.org/officeDocument/2006/relationships/tags" Target="../tags/tag436.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40.xml"/><Relationship Id="rId3" Type="http://schemas.openxmlformats.org/officeDocument/2006/relationships/tags" Target="../tags/tag443.xml"/><Relationship Id="rId2" Type="http://schemas.openxmlformats.org/officeDocument/2006/relationships/tags" Target="../tags/tag442.xml"/><Relationship Id="rId1" Type="http://schemas.openxmlformats.org/officeDocument/2006/relationships/tags" Target="../tags/tag441.xml"/></Relationships>
</file>

<file path=ppt/slides/_rels/slide2.xml.rels><?xml version="1.0" encoding="UTF-8" standalone="yes"?>
<Relationships xmlns="http://schemas.openxmlformats.org/package/2006/relationships"><Relationship Id="rId9" Type="http://schemas.openxmlformats.org/officeDocument/2006/relationships/tags" Target="../tags/tag362.xml"/><Relationship Id="rId8" Type="http://schemas.openxmlformats.org/officeDocument/2006/relationships/tags" Target="../tags/tag361.xml"/><Relationship Id="rId7" Type="http://schemas.openxmlformats.org/officeDocument/2006/relationships/tags" Target="../tags/tag360.xml"/><Relationship Id="rId6" Type="http://schemas.openxmlformats.org/officeDocument/2006/relationships/tags" Target="../tags/tag359.xml"/><Relationship Id="rId5" Type="http://schemas.openxmlformats.org/officeDocument/2006/relationships/tags" Target="../tags/tag358.xml"/><Relationship Id="rId4" Type="http://schemas.openxmlformats.org/officeDocument/2006/relationships/image" Target="../media/image20.png"/><Relationship Id="rId3" Type="http://schemas.openxmlformats.org/officeDocument/2006/relationships/tags" Target="../tags/tag357.xml"/><Relationship Id="rId2" Type="http://schemas.openxmlformats.org/officeDocument/2006/relationships/tags" Target="../tags/tag356.xml"/><Relationship Id="rId12" Type="http://schemas.openxmlformats.org/officeDocument/2006/relationships/notesSlide" Target="../notesSlides/notesSlide2.xml"/><Relationship Id="rId11" Type="http://schemas.openxmlformats.org/officeDocument/2006/relationships/slideLayout" Target="../slideLayouts/slideLayout17.xml"/><Relationship Id="rId10" Type="http://schemas.openxmlformats.org/officeDocument/2006/relationships/tags" Target="../tags/tag363.xml"/><Relationship Id="rId1" Type="http://schemas.openxmlformats.org/officeDocument/2006/relationships/tags" Target="../tags/tag355.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9.xml"/><Relationship Id="rId6" Type="http://schemas.openxmlformats.org/officeDocument/2006/relationships/tags" Target="../tags/tag368.xml"/><Relationship Id="rId5" Type="http://schemas.openxmlformats.org/officeDocument/2006/relationships/tags" Target="../tags/tag367.xml"/><Relationship Id="rId4" Type="http://schemas.openxmlformats.org/officeDocument/2006/relationships/tags" Target="../tags/tag366.xml"/><Relationship Id="rId3" Type="http://schemas.openxmlformats.org/officeDocument/2006/relationships/tags" Target="../tags/tag365.xml"/><Relationship Id="rId2" Type="http://schemas.openxmlformats.org/officeDocument/2006/relationships/image" Target="../media/image19.png"/><Relationship Id="rId1" Type="http://schemas.openxmlformats.org/officeDocument/2006/relationships/tags" Target="../tags/tag364.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9.xml"/><Relationship Id="rId6" Type="http://schemas.openxmlformats.org/officeDocument/2006/relationships/tags" Target="../tags/tag373.xml"/><Relationship Id="rId5" Type="http://schemas.openxmlformats.org/officeDocument/2006/relationships/tags" Target="../tags/tag372.xml"/><Relationship Id="rId4" Type="http://schemas.openxmlformats.org/officeDocument/2006/relationships/tags" Target="../tags/tag371.xml"/><Relationship Id="rId3" Type="http://schemas.openxmlformats.org/officeDocument/2006/relationships/tags" Target="../tags/tag370.xml"/><Relationship Id="rId2" Type="http://schemas.openxmlformats.org/officeDocument/2006/relationships/image" Target="../media/image19.png"/><Relationship Id="rId1" Type="http://schemas.openxmlformats.org/officeDocument/2006/relationships/tags" Target="../tags/tag369.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19.xml"/><Relationship Id="rId7" Type="http://schemas.openxmlformats.org/officeDocument/2006/relationships/tags" Target="../tags/tag377.xml"/><Relationship Id="rId6" Type="http://schemas.openxmlformats.org/officeDocument/2006/relationships/image" Target="../media/image22.png"/><Relationship Id="rId5" Type="http://schemas.openxmlformats.org/officeDocument/2006/relationships/tags" Target="../tags/tag376.xml"/><Relationship Id="rId4" Type="http://schemas.openxmlformats.org/officeDocument/2006/relationships/tags" Target="../tags/tag375.xml"/><Relationship Id="rId3" Type="http://schemas.openxmlformats.org/officeDocument/2006/relationships/image" Target="../media/image19.png"/><Relationship Id="rId2" Type="http://schemas.openxmlformats.org/officeDocument/2006/relationships/tags" Target="../tags/tag374.xml"/><Relationship Id="rId1" Type="http://schemas.openxmlformats.org/officeDocument/2006/relationships/image" Target="../media/image21.png"/></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19.xml"/><Relationship Id="rId7" Type="http://schemas.openxmlformats.org/officeDocument/2006/relationships/tags" Target="../tags/tag381.xml"/><Relationship Id="rId6" Type="http://schemas.openxmlformats.org/officeDocument/2006/relationships/tags" Target="../tags/tag380.xml"/><Relationship Id="rId5" Type="http://schemas.openxmlformats.org/officeDocument/2006/relationships/tags" Target="../tags/tag379.xml"/><Relationship Id="rId4" Type="http://schemas.openxmlformats.org/officeDocument/2006/relationships/image" Target="../media/image19.png"/><Relationship Id="rId3" Type="http://schemas.openxmlformats.org/officeDocument/2006/relationships/tags" Target="../tags/tag378.xml"/><Relationship Id="rId2" Type="http://schemas.openxmlformats.org/officeDocument/2006/relationships/image" Target="../media/image23.png"/><Relationship Id="rId1" Type="http://schemas.openxmlformats.org/officeDocument/2006/relationships/image" Target="../media/image22.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385.xml"/><Relationship Id="rId4" Type="http://schemas.openxmlformats.org/officeDocument/2006/relationships/tags" Target="../tags/tag384.xml"/><Relationship Id="rId3" Type="http://schemas.openxmlformats.org/officeDocument/2006/relationships/tags" Target="../tags/tag383.xml"/><Relationship Id="rId2" Type="http://schemas.openxmlformats.org/officeDocument/2006/relationships/image" Target="../media/image19.png"/><Relationship Id="rId1" Type="http://schemas.openxmlformats.org/officeDocument/2006/relationships/tags" Target="../tags/tag382.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389.xml"/><Relationship Id="rId5" Type="http://schemas.openxmlformats.org/officeDocument/2006/relationships/image" Target="../media/image24.png"/><Relationship Id="rId4" Type="http://schemas.openxmlformats.org/officeDocument/2006/relationships/tags" Target="../tags/tag388.xml"/><Relationship Id="rId3" Type="http://schemas.openxmlformats.org/officeDocument/2006/relationships/tags" Target="../tags/tag387.xml"/><Relationship Id="rId2" Type="http://schemas.openxmlformats.org/officeDocument/2006/relationships/image" Target="../media/image19.png"/><Relationship Id="rId1" Type="http://schemas.openxmlformats.org/officeDocument/2006/relationships/tags" Target="../tags/tag386.xml"/></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393.xml"/><Relationship Id="rId5" Type="http://schemas.openxmlformats.org/officeDocument/2006/relationships/image" Target="../media/image25.png"/><Relationship Id="rId4" Type="http://schemas.openxmlformats.org/officeDocument/2006/relationships/tags" Target="../tags/tag392.xml"/><Relationship Id="rId3" Type="http://schemas.openxmlformats.org/officeDocument/2006/relationships/tags" Target="../tags/tag391.xml"/><Relationship Id="rId2" Type="http://schemas.openxmlformats.org/officeDocument/2006/relationships/image" Target="../media/image19.png"/><Relationship Id="rId1" Type="http://schemas.openxmlformats.org/officeDocument/2006/relationships/tags" Target="../tags/tag39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3674110"/>
            <a:ext cx="9952990" cy="838200"/>
          </a:xfrm>
        </p:spPr>
        <p:txBody>
          <a:bodyPr>
            <a:noAutofit/>
          </a:bodyPr>
          <a:lstStyle/>
          <a:p>
            <a:r>
              <a:rPr>
                <a:sym typeface="+mn-ea"/>
              </a:rPr>
              <a:t>NaturalSpeech 3: 基于因式分解编解码器和扩散模型的零样本语音合成</a:t>
            </a:r>
            <a:endParaRPr>
              <a:sym typeface="+mn-ea"/>
            </a:endParaRPr>
          </a:p>
        </p:txBody>
      </p:sp>
      <p:pic>
        <p:nvPicPr>
          <p:cNvPr id="7" name="图片 6" descr="3b333633333731363bd4b2bdc7bed8d0ce"/>
          <p:cNvPicPr>
            <a:picLocks noChangeAspect="1"/>
          </p:cNvPicPr>
          <p:nvPr>
            <p:custDataLst>
              <p:tags r:id="rId2"/>
            </p:custDataLst>
          </p:nvPr>
        </p:nvPicPr>
        <p:blipFill>
          <a:blip r:embed="rId3"/>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4"/>
            </p:custDataLst>
          </p:nvPr>
        </p:nvPicPr>
        <p:blipFill>
          <a:blip r:embed="rId5"/>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10</a:t>
            </a:r>
            <a:r>
              <a:rPr lang="zh-CN" altLang="en-US"/>
              <a:t>月</a:t>
            </a:r>
            <a:r>
              <a:rPr lang="en-US" altLang="zh-CN"/>
              <a:t>10</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lstStyle/>
          <a:p>
            <a:pPr algn="ctr"/>
            <a:r>
              <a:rPr lang="zh-CN" altLang="en-US" b="1"/>
              <a:t>朱涛</a:t>
            </a:r>
            <a:endParaRPr lang="zh-CN" altLang="en-US" b="1"/>
          </a:p>
        </p:txBody>
      </p:sp>
      <p:pic>
        <p:nvPicPr>
          <p:cNvPr id="11" name="图片 10" descr="新疆大学校徽"/>
          <p:cNvPicPr>
            <a:picLocks noChangeAspect="1"/>
          </p:cNvPicPr>
          <p:nvPr/>
        </p:nvPicPr>
        <p:blipFill>
          <a:blip r:embed="rId6"/>
          <a:stretch>
            <a:fillRect/>
          </a:stretch>
        </p:blipFill>
        <p:spPr>
          <a:xfrm>
            <a:off x="0" y="0"/>
            <a:ext cx="2933700" cy="868680"/>
          </a:xfrm>
          <a:prstGeom prst="rect">
            <a:avLst/>
          </a:prstGeom>
        </p:spPr>
      </p:pic>
      <p:sp>
        <p:nvSpPr>
          <p:cNvPr id="5" name="文本框 4"/>
          <p:cNvSpPr txBox="1"/>
          <p:nvPr>
            <p:custDataLst>
              <p:tags r:id="rId7"/>
            </p:custDataLst>
          </p:nvPr>
        </p:nvSpPr>
        <p:spPr>
          <a:xfrm>
            <a:off x="-635" y="6140450"/>
            <a:ext cx="12192000" cy="583565"/>
          </a:xfrm>
          <a:prstGeom prst="rect">
            <a:avLst/>
          </a:prstGeom>
          <a:noFill/>
        </p:spPr>
        <p:txBody>
          <a:bodyPr wrap="square" rtlCol="0">
            <a:spAutoFit/>
          </a:bodyPr>
          <a:lstStyle/>
          <a:p>
            <a:r>
              <a:rPr lang="en-US" altLang="zh-CN" sz="1600" dirty="0">
                <a:effectLst>
                  <a:outerShdw blurRad="38100" dist="19050" dir="2700000" algn="tl" rotWithShape="0">
                    <a:schemeClr val="dk1">
                      <a:alpha val="40000"/>
                    </a:schemeClr>
                  </a:outerShdw>
                </a:effectLst>
                <a:sym typeface="+mn-ea"/>
              </a:rPr>
              <a:t>Ju Z, Wang Y, Shen K, et al. NaturalSpeech 3: Zero-Shot Speech Synthesis with Factorized Codec and Diffusion Models[C]//Forty-first International Conference on Machine Learning.</a:t>
            </a:r>
            <a:endParaRPr lang="en-US" altLang="zh-CN" sz="1600" dirty="0">
              <a:effectLst>
                <a:outerShdw blurRad="38100" dist="19050" dir="2700000" algn="tl" rotWithShape="0">
                  <a:schemeClr val="dk1">
                    <a:alpha val="40000"/>
                  </a:schemeClr>
                </a:outerShdw>
              </a:effectLst>
              <a:sym typeface="+mn-ea"/>
            </a:endParaRPr>
          </a:p>
        </p:txBody>
      </p:sp>
      <p:sp>
        <p:nvSpPr>
          <p:cNvPr id="6" name="矩形 5"/>
          <p:cNvSpPr/>
          <p:nvPr>
            <p:custDataLst>
              <p:tags r:id="rId8"/>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 name="标题 3"/>
          <p:cNvSpPr>
            <a:spLocks noGrp="1"/>
          </p:cNvSpPr>
          <p:nvPr>
            <p:ph type="ctrTitle"/>
            <p:custDataLst>
              <p:tags r:id="rId9"/>
            </p:custDataLst>
          </p:nvPr>
        </p:nvSpPr>
        <p:spPr>
          <a:xfrm>
            <a:off x="1198880" y="1122045"/>
            <a:ext cx="9799320" cy="2362835"/>
          </a:xfrm>
        </p:spPr>
        <p:txBody>
          <a:bodyPr>
            <a:noAutofit/>
          </a:bodyPr>
          <a:p>
            <a:pPr algn="ctr"/>
            <a:r>
              <a:rPr lang="en-US" altLang="zh-CN" sz="3200" dirty="0">
                <a:solidFill>
                  <a:schemeClr val="tx1"/>
                </a:solidFill>
                <a:effectLst>
                  <a:outerShdw blurRad="38100" dist="19050" dir="2700000" algn="tl" rotWithShape="0">
                    <a:schemeClr val="dk1">
                      <a:alpha val="40000"/>
                    </a:schemeClr>
                  </a:outerShdw>
                </a:effectLst>
                <a:sym typeface="+mn-ea"/>
              </a:rPr>
              <a:t>NaturalSpeech 3: Zero-Shot Speech Synthesis with Factorized Codec and Diffusion Models</a:t>
            </a:r>
            <a:endParaRPr lang="en-US" altLang="zh-CN" sz="3200" dirty="0">
              <a:solidFill>
                <a:schemeClr val="tx1"/>
              </a:solidFill>
              <a:effectLst>
                <a:outerShdw blurRad="38100" dist="19050" dir="2700000" algn="tl" rotWithShape="0">
                  <a:schemeClr val="dk1">
                    <a:alpha val="40000"/>
                  </a:schemeClr>
                </a:outerShdw>
              </a:effectLst>
              <a:sym typeface="+mn-ea"/>
            </a:endParaRPr>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nvSpPr>
        <p:spPr>
          <a:xfrm>
            <a:off x="565150" y="1471930"/>
            <a:ext cx="10786110" cy="2120265"/>
          </a:xfrm>
          <a:prstGeom prst="rect">
            <a:avLst/>
          </a:prstGeom>
          <a:noFill/>
        </p:spPr>
        <p:txBody>
          <a:bodyPr wrap="square" rtlCol="0">
            <a:noAutofit/>
          </a:bodyPr>
          <a:lstStyle/>
          <a:p>
            <a:pPr indent="457200" fontAlgn="auto">
              <a:lnSpc>
                <a:spcPct val="150000"/>
              </a:lnSpc>
              <a:buFont typeface="Wingdings" panose="05000000000000000000" charset="0"/>
              <a:buNone/>
            </a:pPr>
            <a:r>
              <a:rPr lang="zh-CN" altLang="en-US" sz="2000" dirty="0"/>
              <a:t>作者</a:t>
            </a:r>
            <a:r>
              <a:rPr lang="en-US" sz="2000" dirty="0"/>
              <a:t>开发了一个文本到语音（TTS）系统，该系统包含以下两个创新部分：</a:t>
            </a:r>
            <a:endParaRPr lang="en-US" sz="2000" dirty="0"/>
          </a:p>
          <a:p>
            <a:pPr indent="457200" fontAlgn="auto">
              <a:lnSpc>
                <a:spcPct val="150000"/>
              </a:lnSpc>
              <a:buFont typeface="Wingdings" panose="05000000000000000000" charset="0"/>
              <a:buNone/>
            </a:pPr>
            <a:r>
              <a:rPr lang="en-US" sz="2000" dirty="0">
                <a:solidFill>
                  <a:schemeClr val="accent1"/>
                </a:solidFill>
                <a:effectLst>
                  <a:outerShdw blurRad="38100" dist="25400" dir="5400000" algn="ctr" rotWithShape="0">
                    <a:srgbClr val="6E747A">
                      <a:alpha val="43000"/>
                    </a:srgbClr>
                  </a:outerShdw>
                </a:effectLst>
              </a:rPr>
              <a:t>新型神经语音编解码器（FACodec）</a:t>
            </a:r>
            <a:r>
              <a:rPr lang="en-US" sz="2000" dirty="0"/>
              <a:t>：通过因式分解矢量量化，将语音波形分解为内容、韵律、声学细节和音色的独立子空间。</a:t>
            </a:r>
            <a:endParaRPr lang="en-US" sz="2000" dirty="0"/>
          </a:p>
          <a:p>
            <a:pPr indent="457200" fontAlgn="auto">
              <a:lnSpc>
                <a:spcPct val="150000"/>
              </a:lnSpc>
              <a:buFont typeface="Wingdings" panose="05000000000000000000" charset="0"/>
              <a:buNone/>
            </a:pPr>
            <a:r>
              <a:rPr lang="en-US" sz="2000" dirty="0">
                <a:solidFill>
                  <a:schemeClr val="accent1"/>
                </a:solidFill>
                <a:effectLst>
                  <a:outerShdw blurRad="38100" dist="25400" dir="5400000" algn="ctr" rotWithShape="0">
                    <a:srgbClr val="6E747A">
                      <a:alpha val="43000"/>
                    </a:srgbClr>
                  </a:outerShdw>
                </a:effectLst>
              </a:rPr>
              <a:t>新型因式分解扩散模型</a:t>
            </a:r>
            <a:r>
              <a:rPr lang="en-US" sz="2000" dirty="0"/>
              <a:t>：通过在子空间中应用离散扩散生成语音属性来合成语音。</a:t>
            </a:r>
            <a:endParaRPr lang="en-US" sz="2000" dirty="0"/>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122045"/>
            <a:ext cx="9799320" cy="2362835"/>
          </a:xfrm>
        </p:spPr>
        <p:txBody>
          <a:bodyPr>
            <a:noAutofit/>
          </a:bodyPr>
          <a:lstStyle/>
          <a:p>
            <a:pPr algn="ctr"/>
            <a:r>
              <a:rPr lang="en-US" altLang="zh-CN" sz="3200" dirty="0">
                <a:solidFill>
                  <a:schemeClr val="tx1"/>
                </a:solidFill>
                <a:effectLst>
                  <a:outerShdw blurRad="38100" dist="19050" dir="2700000" algn="tl" rotWithShape="0">
                    <a:schemeClr val="dk1">
                      <a:alpha val="40000"/>
                    </a:schemeClr>
                  </a:outerShdw>
                </a:effectLst>
                <a:sym typeface="+mn-ea"/>
              </a:rPr>
              <a:t>Controlling Emotion in Text-to-Speech with Natural Language Prompts</a:t>
            </a:r>
            <a:endParaRPr lang="en-US" altLang="zh-CN" sz="3200" dirty="0">
              <a:solidFill>
                <a:schemeClr val="tx1"/>
              </a:solidFill>
              <a:effectLst>
                <a:outerShdw blurRad="38100" dist="19050" dir="2700000" algn="tl" rotWithShape="0">
                  <a:schemeClr val="dk1">
                    <a:alpha val="40000"/>
                  </a:schemeClr>
                </a:outerShdw>
              </a:effectLst>
              <a:sym typeface="+mn-ea"/>
            </a:endParaRPr>
          </a:p>
        </p:txBody>
      </p:sp>
      <p:sp>
        <p:nvSpPr>
          <p:cNvPr id="3" name="副标题 2"/>
          <p:cNvSpPr>
            <a:spLocks noGrp="1"/>
          </p:cNvSpPr>
          <p:nvPr>
            <p:ph type="subTitle" idx="1"/>
            <p:custDataLst>
              <p:tags r:id="rId2"/>
            </p:custDataLst>
          </p:nvPr>
        </p:nvSpPr>
        <p:spPr>
          <a:xfrm>
            <a:off x="1198880" y="3674110"/>
            <a:ext cx="9799320" cy="838200"/>
          </a:xfrm>
        </p:spPr>
        <p:txBody>
          <a:bodyPr>
            <a:normAutofit lnSpcReduction="20000"/>
          </a:bodyPr>
          <a:lstStyle/>
          <a:p>
            <a:r>
              <a:t>通过自然语言提示控制情绪化语音合成</a:t>
            </a:r>
          </a:p>
        </p:txBody>
      </p:sp>
      <p:pic>
        <p:nvPicPr>
          <p:cNvPr id="7" name="图片 6" descr="3b333633333731363bd4b2bdc7bed8d0ce"/>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10</a:t>
            </a:r>
            <a:r>
              <a:rPr lang="zh-CN" altLang="en-US"/>
              <a:t>月</a:t>
            </a:r>
            <a:r>
              <a:rPr lang="en-US" altLang="zh-CN"/>
              <a:t>10</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lstStyle/>
          <a:p>
            <a:pPr algn="ctr"/>
            <a:r>
              <a:rPr lang="zh-CN" altLang="en-US" b="1"/>
              <a:t>朱涛</a:t>
            </a:r>
            <a:endParaRPr lang="zh-CN" altLang="en-US" b="1"/>
          </a:p>
        </p:txBody>
      </p:sp>
      <p:pic>
        <p:nvPicPr>
          <p:cNvPr id="11" name="图片 10" descr="新疆大学校徽"/>
          <p:cNvPicPr>
            <a:picLocks noChangeAspect="1"/>
          </p:cNvPicPr>
          <p:nvPr/>
        </p:nvPicPr>
        <p:blipFill>
          <a:blip r:embed="rId9"/>
          <a:stretch>
            <a:fillRect/>
          </a:stretch>
        </p:blipFill>
        <p:spPr>
          <a:xfrm>
            <a:off x="0" y="0"/>
            <a:ext cx="2933700" cy="868680"/>
          </a:xfrm>
          <a:prstGeom prst="rect">
            <a:avLst/>
          </a:prstGeom>
        </p:spPr>
      </p:pic>
      <p:sp>
        <p:nvSpPr>
          <p:cNvPr id="5" name="文本框 4"/>
          <p:cNvSpPr txBox="1"/>
          <p:nvPr>
            <p:custDataLst>
              <p:tags r:id="rId10"/>
            </p:custDataLst>
          </p:nvPr>
        </p:nvSpPr>
        <p:spPr>
          <a:xfrm>
            <a:off x="0" y="6140450"/>
            <a:ext cx="12192000" cy="583565"/>
          </a:xfrm>
          <a:prstGeom prst="rect">
            <a:avLst/>
          </a:prstGeom>
          <a:noFill/>
        </p:spPr>
        <p:txBody>
          <a:bodyPr wrap="square" rtlCol="0">
            <a:spAutoFit/>
          </a:bodyPr>
          <a:lstStyle/>
          <a:p>
            <a:r>
              <a:rPr lang="zh-CN" altLang="en-US" sz="1600">
                <a:solidFill>
                  <a:schemeClr val="tx1"/>
                </a:solidFill>
                <a:effectLst>
                  <a:outerShdw blurRad="38100" dist="19050" dir="2700000" algn="tl" rotWithShape="0">
                    <a:schemeClr val="dk1">
                      <a:alpha val="40000"/>
                    </a:schemeClr>
                  </a:outerShdw>
                </a:effectLst>
                <a:sym typeface="+mn-ea"/>
              </a:rPr>
              <a:t> Bott, T., Lux, F., Vu, N.T. (2024) Controlling Emotion in Text-to-Speech with Natural Language Prompts. Proc. Interspeech 2024, 1795-1799, doi: 10.21437/Interspeech.2024-1337</a:t>
            </a:r>
            <a:endParaRPr lang="zh-CN" altLang="en-US" sz="160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11"/>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2" name="文本框 1"/>
          <p:cNvSpPr txBox="1"/>
          <p:nvPr>
            <p:custDataLst>
              <p:tags r:id="rId5"/>
            </p:custDataLst>
          </p:nvPr>
        </p:nvSpPr>
        <p:spPr>
          <a:xfrm>
            <a:off x="6163310" y="308292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6"/>
            </p:custDataLst>
          </p:nvPr>
        </p:nvSpPr>
        <p:spPr>
          <a:xfrm>
            <a:off x="6163310" y="384048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7"/>
            </p:custDataLst>
          </p:nvPr>
        </p:nvSpPr>
        <p:spPr>
          <a:xfrm>
            <a:off x="6163310" y="455930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8"/>
            </p:custDataLst>
          </p:nvPr>
        </p:nvSpPr>
        <p:spPr>
          <a:xfrm>
            <a:off x="6163310" y="229298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638175" y="1449705"/>
            <a:ext cx="10838180" cy="4147185"/>
          </a:xfrm>
          <a:prstGeom prst="rect">
            <a:avLst/>
          </a:prstGeom>
          <a:noFill/>
        </p:spPr>
        <p:txBody>
          <a:bodyPr wrap="square" rtlCol="0" anchor="t" anchorCtr="0">
            <a:noAutofit/>
          </a:bodyPr>
          <a:lstStyle/>
          <a:p>
            <a:pPr marL="800100" lvl="7" indent="-342900" fontAlgn="auto">
              <a:lnSpc>
                <a:spcPct val="150000"/>
              </a:lnSpc>
              <a:buFont typeface="Wingdings" panose="05000000000000000000" charset="0"/>
              <a:buChar char="l"/>
            </a:pPr>
            <a:r>
              <a:rPr lang="zh-CN" altLang="en-US" dirty="0">
                <a:solidFill>
                  <a:schemeClr val="tx1"/>
                </a:solidFill>
              </a:rPr>
              <a:t>存在问题</a:t>
            </a:r>
            <a:endParaRPr lang="zh-CN" altLang="en-US" dirty="0">
              <a:solidFill>
                <a:schemeClr val="tx1"/>
              </a:solidFill>
            </a:endParaRPr>
          </a:p>
          <a:p>
            <a:pPr marL="342900" lvl="0" indent="-342900" fontAlgn="auto">
              <a:lnSpc>
                <a:spcPct val="150000"/>
              </a:lnSpc>
              <a:buFont typeface="Wingdings" panose="05000000000000000000" charset="0"/>
              <a:buChar char="Ø"/>
            </a:pPr>
            <a:r>
              <a:rPr lang="zh-CN" altLang="en-US" dirty="0">
                <a:ln/>
                <a:solidFill>
                  <a:schemeClr val="accent1"/>
                </a:solidFill>
                <a:effectLst>
                  <a:outerShdw blurRad="38100" dist="25400" dir="5400000" algn="ctr" rotWithShape="0">
                    <a:srgbClr val="6E747A">
                      <a:alpha val="43000"/>
                    </a:srgbClr>
                  </a:outerShdw>
                </a:effectLst>
              </a:rPr>
              <a:t>一对多映射问题</a:t>
            </a:r>
            <a:r>
              <a:rPr lang="zh-CN" altLang="en-US" dirty="0">
                <a:solidFill>
                  <a:schemeClr val="tx1"/>
                </a:solidFill>
                <a:effectLst/>
              </a:rPr>
              <a:t>：对于相同的文本输入，存在无限多种可能的语音表现方式（如语调、节奏、重音等），这是文本到语音合成中的一个基本挑战。</a:t>
            </a:r>
            <a:endParaRPr lang="zh-CN" altLang="en-US" dirty="0">
              <a:solidFill>
                <a:schemeClr val="tx1"/>
              </a:solidFill>
              <a:effectLst/>
            </a:endParaRPr>
          </a:p>
          <a:p>
            <a:pPr marL="342900" lvl="0" indent="-342900" fontAlgn="auto">
              <a:lnSpc>
                <a:spcPct val="150000"/>
              </a:lnSpc>
              <a:buFont typeface="Wingdings" panose="05000000000000000000" charset="0"/>
              <a:buChar char="Ø"/>
            </a:pPr>
            <a:r>
              <a:rPr lang="zh-CN" altLang="en-US" dirty="0">
                <a:ln/>
                <a:solidFill>
                  <a:schemeClr val="accent1"/>
                </a:solidFill>
                <a:effectLst>
                  <a:outerShdw blurRad="38100" dist="25400" dir="5400000" algn="ctr" rotWithShape="0">
                    <a:srgbClr val="6E747A">
                      <a:alpha val="43000"/>
                    </a:srgbClr>
                  </a:outerShdw>
                </a:effectLst>
              </a:rPr>
              <a:t>依赖参考音频的问题</a:t>
            </a:r>
            <a:r>
              <a:rPr lang="zh-CN" altLang="en-US" dirty="0">
                <a:solidFill>
                  <a:schemeClr val="tx1"/>
                </a:solidFill>
                <a:effectLst/>
              </a:rPr>
              <a:t>：许多现有的方法需要用户在推理过程中提供参考音频，以便实现所需的说话风格。然而，参考音频并不总是可用或容易获取。</a:t>
            </a:r>
            <a:endParaRPr lang="zh-CN" altLang="en-US" dirty="0">
              <a:solidFill>
                <a:schemeClr val="tx1"/>
              </a:solidFill>
              <a:effectLst/>
            </a:endParaRPr>
          </a:p>
          <a:p>
            <a:pPr marL="342900" lvl="0" indent="-342900" fontAlgn="auto">
              <a:lnSpc>
                <a:spcPct val="150000"/>
              </a:lnSpc>
              <a:buFont typeface="Wingdings" panose="05000000000000000000" charset="0"/>
              <a:buChar char="Ø"/>
            </a:pPr>
            <a:r>
              <a:rPr lang="zh-CN" altLang="en-US" dirty="0">
                <a:ln/>
                <a:solidFill>
                  <a:schemeClr val="accent1"/>
                </a:solidFill>
                <a:effectLst>
                  <a:outerShdw blurRad="38100" dist="25400" dir="5400000" algn="ctr" rotWithShape="0">
                    <a:srgbClr val="6E747A">
                      <a:alpha val="43000"/>
                    </a:srgbClr>
                  </a:outerShdw>
                </a:effectLst>
              </a:rPr>
              <a:t>风格描述数据集的昂贵成本</a:t>
            </a:r>
            <a:r>
              <a:rPr lang="zh-CN" altLang="en-US" dirty="0">
                <a:solidFill>
                  <a:schemeClr val="tx1"/>
                </a:solidFill>
                <a:effectLst/>
              </a:rPr>
              <a:t>：基于自然语言描述控制韵律特征的现有方法通常需要带有风格描述的语音数据集，这些数据集创建成本高昂，且手动描述的风格往往有限，难以覆盖所有场景。</a:t>
            </a:r>
            <a:endParaRPr lang="zh-CN" altLang="en-US" dirty="0">
              <a:solidFill>
                <a:schemeClr val="tx1"/>
              </a:solidFill>
              <a:effectLst/>
            </a:endParaRPr>
          </a:p>
          <a:p>
            <a:pPr marL="342900" lvl="0" indent="-342900" fontAlgn="auto">
              <a:lnSpc>
                <a:spcPct val="150000"/>
              </a:lnSpc>
              <a:buFont typeface="Wingdings" panose="05000000000000000000" charset="0"/>
              <a:buChar char="Ø"/>
            </a:pPr>
            <a:r>
              <a:rPr lang="zh-CN" altLang="en-US" dirty="0">
                <a:ln/>
                <a:solidFill>
                  <a:schemeClr val="accent1"/>
                </a:solidFill>
                <a:effectLst>
                  <a:outerShdw blurRad="38100" dist="25400" dir="5400000" algn="ctr" rotWithShape="0">
                    <a:srgbClr val="6E747A">
                      <a:alpha val="43000"/>
                    </a:srgbClr>
                  </a:outerShdw>
                </a:effectLst>
              </a:rPr>
              <a:t>情绪控制的精细度和泛化能力问题</a:t>
            </a:r>
            <a:r>
              <a:rPr lang="zh-CN" altLang="en-US" dirty="0">
                <a:solidFill>
                  <a:schemeClr val="tx1"/>
                </a:solidFill>
                <a:effectLst/>
              </a:rPr>
              <a:t>：基于情绪标签的语音生成方法对于情绪的控制有限，且可能面临模型过拟合于特定提示或情绪标签的问题，影响泛化能力。</a:t>
            </a:r>
            <a:endParaRPr lang="zh-CN" altLang="en-US" dirty="0">
              <a:solidFill>
                <a:schemeClr val="tx1"/>
              </a:solidFill>
              <a:effectLst/>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638175" y="1449705"/>
            <a:ext cx="10838180" cy="4733925"/>
          </a:xfrm>
          <a:prstGeom prst="rect">
            <a:avLst/>
          </a:prstGeom>
          <a:noFill/>
        </p:spPr>
        <p:txBody>
          <a:bodyPr wrap="square" rtlCol="0" anchor="t" anchorCtr="0">
            <a:noAutofit/>
          </a:bodyPr>
          <a:lstStyle/>
          <a:p>
            <a:pPr marL="800100" lvl="7" indent="-342900" fontAlgn="auto">
              <a:lnSpc>
                <a:spcPct val="150000"/>
              </a:lnSpc>
              <a:buFont typeface="Wingdings" panose="05000000000000000000" charset="0"/>
              <a:buChar char="l"/>
            </a:pPr>
            <a:r>
              <a:rPr lang="zh-CN" altLang="en-US" dirty="0">
                <a:solidFill>
                  <a:schemeClr val="tx1"/>
                </a:solidFill>
                <a:effectLst/>
              </a:rPr>
              <a:t>作者的解决方案</a:t>
            </a:r>
            <a:endParaRPr lang="zh-CN" altLang="en-US" dirty="0">
              <a:solidFill>
                <a:schemeClr val="tx1"/>
              </a:solidFill>
              <a:effectLst/>
            </a:endParaRPr>
          </a:p>
          <a:p>
            <a:pPr marL="342900" lvl="0" indent="-342900" fontAlgn="auto">
              <a:lnSpc>
                <a:spcPct val="150000"/>
              </a:lnSpc>
              <a:buFont typeface="Wingdings" panose="05000000000000000000" charset="0"/>
              <a:buChar char="Ø"/>
            </a:pPr>
            <a:r>
              <a:rPr lang="zh-CN" altLang="en-US" dirty="0">
                <a:ln/>
                <a:solidFill>
                  <a:schemeClr val="accent1"/>
                </a:solidFill>
                <a:effectLst>
                  <a:outerShdw blurRad="38100" dist="25400" dir="5400000" algn="ctr" rotWithShape="0">
                    <a:srgbClr val="6E747A">
                      <a:alpha val="43000"/>
                    </a:srgbClr>
                  </a:outerShdw>
                </a:effectLst>
              </a:rPr>
              <a:t>自然语言提示条件的情绪化语音合成</a:t>
            </a:r>
            <a:r>
              <a:rPr lang="zh-CN" altLang="en-US" dirty="0">
                <a:solidFill>
                  <a:schemeClr val="tx1"/>
                </a:solidFill>
                <a:effectLst/>
              </a:rPr>
              <a:t>：作者提出使用自然语言提示来控制语音生成的韵律特征，通过情绪丰富的文本生成嵌入向量，并将这些嵌入向量作为提示来指导语音合成。这种方式无需参考音频，使用户更容易控制语音的风格和情绪。</a:t>
            </a:r>
            <a:endParaRPr lang="zh-CN" altLang="en-US" dirty="0">
              <a:solidFill>
                <a:schemeClr val="tx1"/>
              </a:solidFill>
              <a:effectLst/>
            </a:endParaRPr>
          </a:p>
          <a:p>
            <a:pPr marL="342900" lvl="0" indent="-342900" fontAlgn="auto">
              <a:lnSpc>
                <a:spcPct val="150000"/>
              </a:lnSpc>
              <a:buFont typeface="Wingdings" panose="05000000000000000000" charset="0"/>
              <a:buChar char="Ø"/>
            </a:pPr>
            <a:r>
              <a:rPr lang="zh-CN" altLang="en-US" dirty="0">
                <a:ln/>
                <a:solidFill>
                  <a:schemeClr val="accent1"/>
                </a:solidFill>
                <a:effectLst>
                  <a:outerShdw blurRad="38100" dist="25400" dir="5400000" algn="ctr" rotWithShape="0">
                    <a:srgbClr val="6E747A">
                      <a:alpha val="43000"/>
                    </a:srgbClr>
                  </a:outerShdw>
                </a:effectLst>
              </a:rPr>
              <a:t>提示与说话人嵌入的结合</a:t>
            </a:r>
            <a:r>
              <a:rPr lang="zh-CN" altLang="en-US" dirty="0">
                <a:solidFill>
                  <a:schemeClr val="tx1"/>
                </a:solidFill>
                <a:effectLst/>
              </a:rPr>
              <a:t>：在模型架构上，作者将提示嵌入与说话人嵌入结合，通过"压缩与激励"模块建模它们之间的特征依赖性，并将其整合到编码器和解码器中。这种方式使得韵律和音色的控制更为精确，同时保持说话人身份的清晰度。</a:t>
            </a:r>
            <a:endParaRPr lang="zh-CN" altLang="en-US" dirty="0">
              <a:solidFill>
                <a:schemeClr val="tx1"/>
              </a:solidFill>
              <a:effectLst/>
            </a:endParaRPr>
          </a:p>
          <a:p>
            <a:pPr marL="342900" lvl="0" indent="-342900" fontAlgn="auto">
              <a:lnSpc>
                <a:spcPct val="150000"/>
              </a:lnSpc>
              <a:buFont typeface="Wingdings" panose="05000000000000000000" charset="0"/>
              <a:buChar char="Ø"/>
            </a:pPr>
            <a:r>
              <a:rPr lang="zh-CN" altLang="en-US" dirty="0">
                <a:ln/>
                <a:solidFill>
                  <a:schemeClr val="accent1"/>
                </a:solidFill>
                <a:effectLst>
                  <a:outerShdw blurRad="38100" dist="25400" dir="5400000" algn="ctr" rotWithShape="0">
                    <a:srgbClr val="6E747A">
                      <a:alpha val="43000"/>
                    </a:srgbClr>
                  </a:outerShdw>
                </a:effectLst>
              </a:rPr>
              <a:t>课程学习的训练策略</a:t>
            </a:r>
            <a:r>
              <a:rPr lang="zh-CN" altLang="en-US" dirty="0">
                <a:solidFill>
                  <a:schemeClr val="tx1"/>
                </a:solidFill>
                <a:effectLst/>
              </a:rPr>
              <a:t>：作者采用了两阶段的课程学习策略。在第一阶段使用大量无情绪标签的语音数据集，帮助模型学习到稳健的语音生成能力；在第二阶段仅使用情绪化语音数据集，使模型专注于学习情绪提示与语音之间的关系。这种训练方式提高了模型的泛化能力，减少了对特定提示或情绪标签的过拟合风险。</a:t>
            </a:r>
            <a:endParaRPr lang="zh-CN" altLang="en-US" dirty="0">
              <a:solidFill>
                <a:schemeClr val="tx1"/>
              </a:solidFill>
              <a:effectLst/>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屏幕截图 2024-10-10 105758"/>
          <p:cNvPicPr>
            <a:picLocks noChangeAspect="1"/>
          </p:cNvPicPr>
          <p:nvPr/>
        </p:nvPicPr>
        <p:blipFill>
          <a:blip r:embed="rId5"/>
          <a:stretch>
            <a:fillRect/>
          </a:stretch>
        </p:blipFill>
        <p:spPr>
          <a:xfrm>
            <a:off x="1082040" y="1715135"/>
            <a:ext cx="9679940" cy="417576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08000" y="1419860"/>
            <a:ext cx="10786110" cy="4449445"/>
          </a:xfrm>
          <a:prstGeom prst="rect">
            <a:avLst/>
          </a:prstGeom>
          <a:noFill/>
        </p:spPr>
        <p:txBody>
          <a:bodyPr wrap="square" rtlCol="0">
            <a:noAutofit/>
          </a:bodyPr>
          <a:lstStyle/>
          <a:p>
            <a:pPr marL="342900" indent="-342900" fontAlgn="auto">
              <a:lnSpc>
                <a:spcPct val="150000"/>
              </a:lnSpc>
              <a:buFont typeface="Wingdings" panose="05000000000000000000" charset="0"/>
              <a:buChar char="l"/>
            </a:pPr>
            <a:r>
              <a:rPr lang="zh-CN" altLang="en-US" sz="2000" dirty="0"/>
              <a:t>数据</a:t>
            </a:r>
            <a:r>
              <a:rPr lang="zh-CN" altLang="en-US" sz="2000" dirty="0"/>
              <a:t>集</a:t>
            </a:r>
            <a:endParaRPr lang="zh-CN" altLang="en-US" sz="2000" dirty="0"/>
          </a:p>
          <a:p>
            <a:pPr indent="457200" fontAlgn="auto">
              <a:lnSpc>
                <a:spcPct val="150000"/>
              </a:lnSpc>
              <a:buFont typeface="Wingdings" panose="05000000000000000000" charset="0"/>
              <a:buNone/>
            </a:pPr>
            <a:r>
              <a:rPr lang="en-US" dirty="0"/>
              <a:t>选择了两个没有情绪标注的数据集，分别是 LJSpeech（单一说话人，24小时）和 LibriTTS-R （2,456位说话人，585小时），以及三个包含每个语句情绪标签的数据集：情绪语音数据库（Emotional Speech Database, ESD）、瑞尔森视听情绪语音与歌曲数据库（RAVDESS）、多伦多情绪语音集（TESS）。</a:t>
            </a:r>
            <a:endParaRPr lang="en-US" dirty="0"/>
          </a:p>
          <a:p>
            <a:pPr indent="457200" fontAlgn="auto">
              <a:lnSpc>
                <a:spcPct val="150000"/>
              </a:lnSpc>
              <a:buFont typeface="Wingdings" panose="05000000000000000000" charset="0"/>
              <a:buNone/>
            </a:pPr>
            <a:r>
              <a:rPr lang="en-US" dirty="0"/>
              <a:t>为了获得非描述性的情绪提示，从带有情绪标签的文本数据集中提取句子。训练过程中，使用了 Yelp 开放数据集的一个子集，该子集包含65万条关于企业和餐馆的评论，这些评论来自不同作者，文本情绪非常强烈。为每个情绪类别提取了1万条提示，并通过辅助情绪分类模型确认情绪标签。</a:t>
            </a:r>
            <a:endParaRPr lang="en-US" dirty="0"/>
          </a:p>
          <a:p>
            <a:pPr indent="457200" fontAlgn="auto">
              <a:lnSpc>
                <a:spcPct val="150000"/>
              </a:lnSpc>
              <a:buFont typeface="Wingdings" panose="05000000000000000000" charset="0"/>
              <a:buNone/>
            </a:pPr>
            <a:endParaRPr lang="en-US" sz="2000" dirty="0"/>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屏幕截图 2024-10-10 111708"/>
          <p:cNvPicPr>
            <a:picLocks noChangeAspect="1"/>
          </p:cNvPicPr>
          <p:nvPr/>
        </p:nvPicPr>
        <p:blipFill>
          <a:blip r:embed="rId5"/>
          <a:stretch>
            <a:fillRect/>
          </a:stretch>
        </p:blipFill>
        <p:spPr>
          <a:xfrm>
            <a:off x="2327275" y="1708150"/>
            <a:ext cx="5103495" cy="1932305"/>
          </a:xfrm>
          <a:prstGeom prst="rect">
            <a:avLst/>
          </a:prstGeom>
        </p:spPr>
      </p:pic>
      <p:pic>
        <p:nvPicPr>
          <p:cNvPr id="3" name="图片 2" descr="屏幕截图 2024-10-10 111725"/>
          <p:cNvPicPr>
            <a:picLocks noChangeAspect="1"/>
          </p:cNvPicPr>
          <p:nvPr/>
        </p:nvPicPr>
        <p:blipFill>
          <a:blip r:embed="rId6"/>
          <a:stretch>
            <a:fillRect/>
          </a:stretch>
        </p:blipFill>
        <p:spPr>
          <a:xfrm>
            <a:off x="2746375" y="3783965"/>
            <a:ext cx="5208905" cy="2430145"/>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custDataLst>
              <p:tags r:id="rId5"/>
            </p:custDataLst>
          </p:nvPr>
        </p:nvSpPr>
        <p:spPr>
          <a:xfrm>
            <a:off x="587375" y="1503680"/>
            <a:ext cx="10703560" cy="1938020"/>
          </a:xfrm>
          <a:prstGeom prst="rect">
            <a:avLst/>
          </a:prstGeom>
          <a:noFill/>
        </p:spPr>
        <p:txBody>
          <a:bodyPr wrap="square" rtlCol="0">
            <a:spAutoFit/>
          </a:bodyPr>
          <a:p>
            <a:pPr indent="457200" fontAlgn="auto">
              <a:lnSpc>
                <a:spcPct val="150000"/>
              </a:lnSpc>
              <a:buFont typeface="Wingdings" panose="05000000000000000000" charset="0"/>
              <a:buNone/>
            </a:pPr>
            <a:r>
              <a:rPr lang="zh-CN" altLang="en-US" sz="2000" dirty="0">
                <a:effectLst/>
                <a:sym typeface="+mn-ea"/>
              </a:rPr>
              <a:t>作者</a:t>
            </a:r>
            <a:r>
              <a:rPr lang="en-US" sz="2000" dirty="0">
                <a:effectLst/>
                <a:sym typeface="+mn-ea"/>
              </a:rPr>
              <a:t>提出了一种文本转语音系统，该系统以从自然语言提示中提取的嵌入为条件，这使得生成的语音的韵律参数可以直观有效的方式控制。 提示嵌入与说话人嵌入连接起来，并作为模型编码器、解码器和韵律预测器的输入提供。 此外，所提出的训练策略融合了情感语音和文本数据集，以获得每次迭代中变化的相关提示，提高了泛化能力并降低了过度拟合的风险。</a:t>
            </a:r>
            <a:endParaRPr lang="en-US" sz="2000" dirty="0">
              <a:effectLst/>
              <a:sym typeface="+mn-ea"/>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3"/>
            <p:custDataLst>
              <p:tags r:id="rId1"/>
            </p:custDataLst>
          </p:nvPr>
        </p:nvSpPr>
        <p:spPr/>
        <p:txBody>
          <a:bodyPr/>
          <a:lstStyle/>
          <a:p>
            <a:r>
              <a:rPr lang="zh-CN" altLang="en-US" dirty="0"/>
              <a:t>谢谢聆听</a:t>
            </a:r>
            <a:endParaRPr lang="zh-CN" altLang="en-US" dirty="0"/>
          </a:p>
        </p:txBody>
      </p:sp>
      <p:sp>
        <p:nvSpPr>
          <p:cNvPr id="8" name="矩形 7"/>
          <p:cNvSpPr/>
          <p:nvPr>
            <p:custDataLst>
              <p:tags r:id="rId2"/>
            </p:custDataLst>
          </p:nvPr>
        </p:nvSpPr>
        <p:spPr>
          <a:xfrm>
            <a:off x="0" y="6497320"/>
            <a:ext cx="12191365" cy="360680"/>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2" name="文本框 1"/>
          <p:cNvSpPr txBox="1"/>
          <p:nvPr>
            <p:custDataLst>
              <p:tags r:id="rId5"/>
            </p:custDataLst>
          </p:nvPr>
        </p:nvSpPr>
        <p:spPr>
          <a:xfrm>
            <a:off x="6163310" y="308292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6"/>
            </p:custDataLst>
          </p:nvPr>
        </p:nvSpPr>
        <p:spPr>
          <a:xfrm>
            <a:off x="6163310" y="384048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7"/>
            </p:custDataLst>
          </p:nvPr>
        </p:nvSpPr>
        <p:spPr>
          <a:xfrm>
            <a:off x="6163310" y="455930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8"/>
            </p:custDataLst>
          </p:nvPr>
        </p:nvSpPr>
        <p:spPr>
          <a:xfrm>
            <a:off x="6163310" y="229298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638175" y="1449705"/>
            <a:ext cx="10838180" cy="4147185"/>
          </a:xfrm>
          <a:prstGeom prst="rect">
            <a:avLst/>
          </a:prstGeom>
          <a:noFill/>
        </p:spPr>
        <p:txBody>
          <a:bodyPr wrap="square" rtlCol="0" anchor="t" anchorCtr="0">
            <a:noAutofit/>
          </a:bodyPr>
          <a:lstStyle/>
          <a:p>
            <a:pPr marL="800100" lvl="7" indent="-342900" fontAlgn="auto">
              <a:lnSpc>
                <a:spcPct val="150000"/>
              </a:lnSpc>
              <a:buFont typeface="Wingdings" panose="05000000000000000000" charset="0"/>
              <a:buChar char="l"/>
            </a:pPr>
            <a:r>
              <a:rPr lang="zh-CN" altLang="en-US" dirty="0">
                <a:solidFill>
                  <a:schemeClr val="tx1"/>
                </a:solidFill>
              </a:rPr>
              <a:t>存在问题</a:t>
            </a:r>
            <a:endParaRPr lang="zh-CN" altLang="en-US" dirty="0">
              <a:solidFill>
                <a:schemeClr val="tx1"/>
              </a:solidFill>
            </a:endParaRPr>
          </a:p>
          <a:p>
            <a:pPr marL="342900" lvl="0" indent="-342900" fontAlgn="auto">
              <a:lnSpc>
                <a:spcPct val="150000"/>
              </a:lnSpc>
              <a:buFont typeface="Wingdings" panose="05000000000000000000" charset="0"/>
              <a:buChar char="Ø"/>
            </a:pPr>
            <a:r>
              <a:rPr lang="zh-CN" altLang="en-US" dirty="0">
                <a:solidFill>
                  <a:schemeClr val="accent1"/>
                </a:solidFill>
                <a:effectLst>
                  <a:outerShdw blurRad="38100" dist="25400" dir="5400000" algn="ctr" rotWithShape="0">
                    <a:srgbClr val="6E747A">
                      <a:alpha val="43000"/>
                    </a:srgbClr>
                  </a:outerShdw>
                </a:effectLst>
              </a:rPr>
              <a:t>复杂语音属性的解耦问题</a:t>
            </a:r>
            <a:r>
              <a:rPr lang="zh-CN" altLang="en-US" dirty="0">
                <a:solidFill>
                  <a:schemeClr val="tx1"/>
                </a:solidFill>
                <a:effectLst/>
              </a:rPr>
              <a:t>：语音包含多个复杂的属性，如内容、韵律、音色和声学细节，这些属性在生成过程中容易相互干扰，导致语音质量、韵律和相似性不足。</a:t>
            </a:r>
            <a:endParaRPr lang="zh-CN" altLang="en-US" dirty="0">
              <a:solidFill>
                <a:schemeClr val="tx1"/>
              </a:solidFill>
              <a:effectLst/>
            </a:endParaRPr>
          </a:p>
          <a:p>
            <a:pPr marL="342900" lvl="0" indent="-342900" fontAlgn="auto">
              <a:lnSpc>
                <a:spcPct val="150000"/>
              </a:lnSpc>
              <a:buFont typeface="Wingdings" panose="05000000000000000000" charset="0"/>
              <a:buChar char="Ø"/>
            </a:pPr>
            <a:r>
              <a:rPr lang="zh-CN" altLang="en-US" dirty="0">
                <a:solidFill>
                  <a:schemeClr val="accent1"/>
                </a:solidFill>
                <a:effectLst>
                  <a:outerShdw blurRad="38100" dist="25400" dir="5400000" algn="ctr" rotWithShape="0">
                    <a:srgbClr val="6E747A">
                      <a:alpha val="43000"/>
                    </a:srgbClr>
                  </a:outerShdw>
                </a:effectLst>
              </a:rPr>
              <a:t>现有TTS系统的局限性</a:t>
            </a:r>
            <a:r>
              <a:rPr lang="zh-CN" altLang="en-US" dirty="0">
                <a:solidFill>
                  <a:schemeClr val="tx1"/>
                </a:solidFill>
                <a:effectLst/>
              </a:rPr>
              <a:t>：传统TTS系统在零样本语音合成中的表现欠佳，无法高效地生成高质量、自然的语音，尤其是在处理未见过的说话人时。</a:t>
            </a:r>
            <a:endParaRPr lang="zh-CN" altLang="en-US" dirty="0">
              <a:solidFill>
                <a:schemeClr val="tx1"/>
              </a:solidFill>
              <a:effectLst/>
            </a:endParaRPr>
          </a:p>
          <a:p>
            <a:pPr marL="342900" lvl="0" indent="-342900" fontAlgn="auto">
              <a:lnSpc>
                <a:spcPct val="150000"/>
              </a:lnSpc>
              <a:buFont typeface="Wingdings" panose="05000000000000000000" charset="0"/>
              <a:buChar char="Ø"/>
            </a:pPr>
            <a:r>
              <a:rPr lang="zh-CN" altLang="en-US" dirty="0">
                <a:solidFill>
                  <a:schemeClr val="accent1"/>
                </a:solidFill>
                <a:effectLst>
                  <a:outerShdw blurRad="38100" dist="25400" dir="5400000" algn="ctr" rotWithShape="0">
                    <a:srgbClr val="6E747A">
                      <a:alpha val="43000"/>
                    </a:srgbClr>
                  </a:outerShdw>
                </a:effectLst>
              </a:rPr>
              <a:t>非自回归生成的局限</a:t>
            </a:r>
            <a:r>
              <a:rPr lang="zh-CN" altLang="en-US" dirty="0">
                <a:solidFill>
                  <a:schemeClr val="tx1"/>
                </a:solidFill>
                <a:effectLst/>
              </a:rPr>
              <a:t>：虽然非自回归生成模型速度快，但在表现力和细节捕捉上存在不足。如何平衡生成速度与生成质量之间的关系是一个挑战。</a:t>
            </a:r>
            <a:endParaRPr lang="zh-CN" altLang="en-US" dirty="0">
              <a:solidFill>
                <a:schemeClr val="tx1"/>
              </a:solidFill>
              <a:effectLst/>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638175" y="1449705"/>
            <a:ext cx="10838180" cy="4733925"/>
          </a:xfrm>
          <a:prstGeom prst="rect">
            <a:avLst/>
          </a:prstGeom>
          <a:noFill/>
        </p:spPr>
        <p:txBody>
          <a:bodyPr wrap="square" rtlCol="0" anchor="t" anchorCtr="0">
            <a:noAutofit/>
          </a:bodyPr>
          <a:lstStyle/>
          <a:p>
            <a:pPr marL="800100" lvl="7" indent="-342900" fontAlgn="auto">
              <a:lnSpc>
                <a:spcPct val="150000"/>
              </a:lnSpc>
              <a:buFont typeface="Wingdings" panose="05000000000000000000" charset="0"/>
              <a:buChar char="l"/>
            </a:pPr>
            <a:r>
              <a:rPr lang="zh-CN" altLang="en-US" dirty="0">
                <a:solidFill>
                  <a:schemeClr val="tx1"/>
                </a:solidFill>
                <a:effectLst/>
              </a:rPr>
              <a:t>作者的解决方案</a:t>
            </a:r>
            <a:endParaRPr lang="zh-CN" altLang="en-US" dirty="0">
              <a:solidFill>
                <a:schemeClr val="tx1"/>
              </a:solidFill>
              <a:effectLst/>
            </a:endParaRPr>
          </a:p>
          <a:p>
            <a:pPr marL="342900" lvl="0" indent="-342900" fontAlgn="auto">
              <a:lnSpc>
                <a:spcPct val="150000"/>
              </a:lnSpc>
              <a:buFont typeface="Wingdings" panose="05000000000000000000" charset="0"/>
              <a:buChar char="Ø"/>
            </a:pPr>
            <a:r>
              <a:rPr lang="zh-CN" altLang="en-US" dirty="0">
                <a:solidFill>
                  <a:schemeClr val="accent1"/>
                </a:solidFill>
                <a:effectLst>
                  <a:outerShdw blurRad="38100" dist="25400" dir="5400000" algn="ctr" rotWithShape="0">
                    <a:srgbClr val="6E747A">
                      <a:alpha val="43000"/>
                    </a:srgbClr>
                  </a:outerShdw>
                </a:effectLst>
              </a:rPr>
              <a:t>因式分解神经编解码器（FACodec）</a:t>
            </a:r>
            <a:r>
              <a:rPr lang="zh-CN" altLang="en-US" dirty="0">
                <a:solidFill>
                  <a:schemeClr val="tx1"/>
                </a:solidFill>
                <a:effectLst/>
              </a:rPr>
              <a:t>：作者提出了FACodec，通过因式分解矢量量化（FVQ）将复杂的语音波形分解为独立的属性子空间（内容、韵律、音色、声学细节等），从而实现更好的属性解耦，减少属性间的信息干扰。通过引入信息瓶颈、监督学习、梯度反转和细节丢弃等技术，增强了各属性的解耦效果，使得模型在生成语音时能更加精准地控制每个属性。</a:t>
            </a:r>
            <a:endParaRPr lang="zh-CN" altLang="en-US" dirty="0">
              <a:solidFill>
                <a:schemeClr val="tx1"/>
              </a:solidFill>
              <a:effectLst/>
            </a:endParaRPr>
          </a:p>
          <a:p>
            <a:pPr marL="342900" lvl="0" indent="-342900" fontAlgn="auto">
              <a:lnSpc>
                <a:spcPct val="150000"/>
              </a:lnSpc>
              <a:buFont typeface="Wingdings" panose="05000000000000000000" charset="0"/>
              <a:buChar char="Ø"/>
            </a:pPr>
            <a:r>
              <a:rPr lang="zh-CN" altLang="en-US" dirty="0">
                <a:solidFill>
                  <a:schemeClr val="accent1"/>
                </a:solidFill>
                <a:effectLst>
                  <a:outerShdw blurRad="38100" dist="25400" dir="5400000" algn="ctr" rotWithShape="0">
                    <a:srgbClr val="6E747A">
                      <a:alpha val="43000"/>
                    </a:srgbClr>
                  </a:outerShdw>
                </a:effectLst>
              </a:rPr>
              <a:t>因式分解扩散模型</a:t>
            </a:r>
            <a:r>
              <a:rPr lang="zh-CN" altLang="en-US" dirty="0">
                <a:solidFill>
                  <a:schemeClr val="tx1"/>
                </a:solidFill>
                <a:effectLst/>
              </a:rPr>
              <a:t>：作者设计了一个因式分解扩散模型，依次生成时长、韵律、内容和声学细节，确保生成的属性相互独立，减少了相互干扰，提升了语音的自然度和相似性。该扩散模型通过分层次地生成语音属性，并结合提示词进行无分类器指导，使得模型能够在零样本条件下生成高质量语音。</a:t>
            </a:r>
            <a:endParaRPr lang="zh-CN" altLang="en-US" dirty="0">
              <a:solidFill>
                <a:schemeClr val="tx1"/>
              </a:solidFill>
              <a:effectLst/>
            </a:endParaRPr>
          </a:p>
          <a:p>
            <a:pPr marL="342900" lvl="0" indent="-342900" fontAlgn="auto">
              <a:lnSpc>
                <a:spcPct val="150000"/>
              </a:lnSpc>
              <a:buFont typeface="Wingdings" panose="05000000000000000000" charset="0"/>
              <a:buChar char="Ø"/>
            </a:pPr>
            <a:r>
              <a:rPr lang="zh-CN" altLang="en-US" dirty="0">
                <a:solidFill>
                  <a:schemeClr val="accent1"/>
                </a:solidFill>
                <a:effectLst>
                  <a:outerShdw blurRad="38100" dist="25400" dir="5400000" algn="ctr" rotWithShape="0">
                    <a:srgbClr val="6E747A">
                      <a:alpha val="43000"/>
                    </a:srgbClr>
                  </a:outerShdw>
                </a:effectLst>
              </a:rPr>
              <a:t>无分类器指导和上下文学习</a:t>
            </a:r>
            <a:r>
              <a:rPr lang="zh-CN" altLang="en-US" dirty="0">
                <a:solidFill>
                  <a:schemeClr val="tx1"/>
                </a:solidFill>
                <a:effectLst/>
              </a:rPr>
              <a:t>：为了增强生成模型的表现力，作者采用了无分类器指导技术，通过在推理过程中控制模型输出的偏移，提高了语音生成的条件性。此外，模型还通过上下文学习机制，利用提示词来更好地指导生成过程，从而生成更自然和连贯的语音。</a:t>
            </a:r>
            <a:endParaRPr lang="zh-CN" altLang="en-US" dirty="0">
              <a:solidFill>
                <a:schemeClr val="tx1"/>
              </a:solidFill>
              <a:effectLst/>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图片 5" descr="屏幕截图 2024-10-09 194404"/>
          <p:cNvPicPr>
            <a:picLocks noChangeAspect="1"/>
          </p:cNvPicPr>
          <p:nvPr/>
        </p:nvPicPr>
        <p:blipFill>
          <a:blip r:embed="rId1"/>
          <a:stretch>
            <a:fillRect/>
          </a:stretch>
        </p:blipFill>
        <p:spPr>
          <a:xfrm>
            <a:off x="3361055" y="147955"/>
            <a:ext cx="8648700" cy="320675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屏幕截图 2024-10-09 194341"/>
          <p:cNvPicPr>
            <a:picLocks noChangeAspect="1"/>
          </p:cNvPicPr>
          <p:nvPr/>
        </p:nvPicPr>
        <p:blipFill>
          <a:blip r:embed="rId6"/>
          <a:stretch>
            <a:fillRect/>
          </a:stretch>
        </p:blipFill>
        <p:spPr>
          <a:xfrm>
            <a:off x="0" y="2977515"/>
            <a:ext cx="4876800" cy="352425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图片 1" descr="屏幕截图 2024-10-09 194341"/>
          <p:cNvPicPr>
            <a:picLocks noChangeAspect="1"/>
          </p:cNvPicPr>
          <p:nvPr/>
        </p:nvPicPr>
        <p:blipFill>
          <a:blip r:embed="rId1"/>
          <a:stretch>
            <a:fillRect/>
          </a:stretch>
        </p:blipFill>
        <p:spPr>
          <a:xfrm>
            <a:off x="0" y="3199765"/>
            <a:ext cx="4876800" cy="3524250"/>
          </a:xfrm>
          <a:prstGeom prst="rect">
            <a:avLst/>
          </a:prstGeom>
        </p:spPr>
      </p:pic>
      <p:pic>
        <p:nvPicPr>
          <p:cNvPr id="8" name="图片 7" descr="屏幕截图 2024-10-09 194452"/>
          <p:cNvPicPr>
            <a:picLocks noChangeAspect="1"/>
          </p:cNvPicPr>
          <p:nvPr/>
        </p:nvPicPr>
        <p:blipFill>
          <a:blip r:embed="rId2"/>
          <a:stretch>
            <a:fillRect/>
          </a:stretch>
        </p:blipFill>
        <p:spPr>
          <a:xfrm>
            <a:off x="2395220" y="921385"/>
            <a:ext cx="9652000" cy="2641600"/>
          </a:xfrm>
          <a:prstGeom prst="rect">
            <a:avLst/>
          </a:prstGeom>
        </p:spPr>
      </p:pic>
      <p:pic>
        <p:nvPicPr>
          <p:cNvPr id="5" name="图片 4"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9" name="标题 3"/>
          <p:cNvSpPr>
            <a:spLocks noGrp="1"/>
          </p:cNvSpPr>
          <p:nvPr>
            <p:custDataLst>
              <p:tags r:id="rId5"/>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6"/>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08000" y="1419860"/>
            <a:ext cx="10786110" cy="2821940"/>
          </a:xfrm>
          <a:prstGeom prst="rect">
            <a:avLst/>
          </a:prstGeom>
          <a:noFill/>
        </p:spPr>
        <p:txBody>
          <a:bodyPr wrap="square" rtlCol="0">
            <a:noAutofit/>
          </a:bodyPr>
          <a:lstStyle/>
          <a:p>
            <a:pPr marL="342900" indent="-342900" fontAlgn="auto">
              <a:lnSpc>
                <a:spcPct val="150000"/>
              </a:lnSpc>
              <a:buFont typeface="Wingdings" panose="05000000000000000000" charset="0"/>
              <a:buChar char="l"/>
            </a:pPr>
            <a:r>
              <a:rPr lang="zh-CN" altLang="en-US" sz="2000" dirty="0"/>
              <a:t>数据</a:t>
            </a:r>
            <a:r>
              <a:rPr lang="zh-CN" altLang="en-US" sz="2000" dirty="0"/>
              <a:t>集</a:t>
            </a:r>
            <a:endParaRPr lang="zh-CN" altLang="en-US" sz="2000" dirty="0"/>
          </a:p>
          <a:p>
            <a:pPr indent="457200" fontAlgn="auto">
              <a:lnSpc>
                <a:spcPct val="150000"/>
              </a:lnSpc>
              <a:buFont typeface="Wingdings" panose="05000000000000000000" charset="0"/>
              <a:buNone/>
            </a:pPr>
            <a:r>
              <a:rPr lang="en-US" dirty="0"/>
              <a:t>使用了Librilight作为训练集，该数据集包含6万小时的16kHz无标签语音数据，约7000位来自LibriVox有声读物的不同说话人。在时长扩散中，每个标记表示每个对应音素的时长（即帧数）。进一步通过使用音素级韵律码进行条件处理来提升性能。具体来说，根据时长对预量化向量进行音素级池化，然后将这些音素级表示输入到编解码器中的韵律量化器，生成音素级韵律码。在推理中，使用了额外的离散扩散来生成这些韵律码。每个扩散过程执行4次迭代。</a:t>
            </a:r>
            <a:endParaRPr lang="en-US" dirty="0"/>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屏幕截图 2024-10-09 210353"/>
          <p:cNvPicPr>
            <a:picLocks noChangeAspect="1"/>
          </p:cNvPicPr>
          <p:nvPr/>
        </p:nvPicPr>
        <p:blipFill>
          <a:blip r:embed="rId5"/>
          <a:stretch>
            <a:fillRect/>
          </a:stretch>
        </p:blipFill>
        <p:spPr>
          <a:xfrm>
            <a:off x="1062355" y="1569720"/>
            <a:ext cx="8920480" cy="453898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dirty="0">
                <a:solidFill>
                  <a:schemeClr val="tx1"/>
                </a:solidFill>
                <a:effectLst>
                  <a:outerShdw blurRad="38100" dist="19050" dir="2700000" algn="tl" rotWithShape="0">
                    <a:schemeClr val="dk1">
                      <a:alpha val="40000"/>
                    </a:schemeClr>
                  </a:outerShdw>
                </a:effectLst>
              </a:rPr>
              <a:t>消融</a:t>
            </a:r>
            <a:r>
              <a:rPr lang="zh-CN" altLang="en-US" sz="2800" dirty="0">
                <a:solidFill>
                  <a:schemeClr val="tx1"/>
                </a:solidFill>
                <a:effectLst>
                  <a:outerShdw blurRad="38100" dist="19050" dir="2700000" algn="tl" rotWithShape="0">
                    <a:schemeClr val="dk1">
                      <a:alpha val="40000"/>
                    </a:schemeClr>
                  </a:outerShdw>
                </a:effectLst>
              </a:rPr>
              <a:t>研究</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7" name="图片 6" descr="屏幕截图 2024-10-09 210421"/>
          <p:cNvPicPr>
            <a:picLocks noChangeAspect="1"/>
          </p:cNvPicPr>
          <p:nvPr/>
        </p:nvPicPr>
        <p:blipFill>
          <a:blip r:embed="rId5"/>
          <a:stretch>
            <a:fillRect/>
          </a:stretch>
        </p:blipFill>
        <p:spPr>
          <a:xfrm>
            <a:off x="1996440" y="2221230"/>
            <a:ext cx="7644130" cy="298704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20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0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2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3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3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3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3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7.xml><?xml version="1.0" encoding="utf-8"?>
<p:tagLst xmlns:p="http://schemas.openxmlformats.org/presentationml/2006/main">
  <p:tag name="KSO_WM_TEMPLATE_THUMBS_INDEX" val="1、4、7、9、11、12、16、19、20、21、22、23、26、31、35、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60"/>
</p:tagLst>
</file>

<file path=ppt/tags/tag34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49.xml><?xml version="1.0" encoding="utf-8"?>
<p:tagLst xmlns:p="http://schemas.openxmlformats.org/presentationml/2006/main">
  <p:tag name="KSO_WM_BEAUTIFY_FLAG" val=""/>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5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356.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5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364.xml><?xml version="1.0" encoding="utf-8"?>
<p:tagLst xmlns:p="http://schemas.openxmlformats.org/presentationml/2006/main">
  <p:tag name="KSO_WM_BEAUTIFY_FLAG" val=""/>
  <p:tag name="KSO_WM_UNIT_PLACING_PICTURE_USER_VIEWPORT" val="{&quot;height&quot;:1368,&quot;width&quot;:4620}"/>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wm#"/>
  <p:tag name="KSO_WM_TEMPLATE_CATEGORY" val="custom"/>
  <p:tag name="KSO_WM_TEMPLATE_INDEX" val="20204613"/>
</p:tagLst>
</file>

<file path=ppt/tags/tag369.xml><?xml version="1.0" encoding="utf-8"?>
<p:tagLst xmlns:p="http://schemas.openxmlformats.org/presentationml/2006/main">
  <p:tag name="KSO_WM_BEAUTIFY_FLAG" val=""/>
  <p:tag name="KSO_WM_UNIT_PLACING_PICTURE_USER_VIEWPORT" val="{&quot;height&quot;:1368,&quot;width&quot;:4620}"/>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wm#"/>
  <p:tag name="KSO_WM_TEMPLATE_CATEGORY" val="custom"/>
  <p:tag name="KSO_WM_TEMPLATE_INDEX" val="20204613"/>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wm#"/>
  <p:tag name="KSO_WM_TEMPLATE_CATEGORY" val="custom"/>
  <p:tag name="KSO_WM_TEMPLATE_INDEX" val="20204613"/>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wm#"/>
  <p:tag name="KSO_WM_TEMPLATE_CATEGORY" val="custom"/>
  <p:tag name="KSO_WM_TEMPLATE_INDEX" val="20204613"/>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wm#"/>
  <p:tag name="KSO_WM_TEMPLATE_CATEGORY" val="custom"/>
  <p:tag name="KSO_WM_TEMPLATE_INDEX" val="20204613"/>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wm#"/>
  <p:tag name="KSO_WM_TEMPLATE_CATEGORY" val="custom"/>
  <p:tag name="KSO_WM_TEMPLATE_INDEX" val="20204613"/>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wm#"/>
  <p:tag name="KSO_WM_TEMPLATE_CATEGORY" val="custom"/>
  <p:tag name="KSO_WM_TEMPLATE_INDEX" val="20204613"/>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wm#"/>
  <p:tag name="KSO_WM_TEMPLATE_CATEGORY" val="custom"/>
  <p:tag name="KSO_WM_TEMPLATE_INDEX" val="20204613"/>
</p:tagLst>
</file>

<file path=ppt/tags/tag39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9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406.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0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1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414.xml><?xml version="1.0" encoding="utf-8"?>
<p:tagLst xmlns:p="http://schemas.openxmlformats.org/presentationml/2006/main">
  <p:tag name="KSO_WM_BEAUTIFY_FLAG" val=""/>
  <p:tag name="KSO_WM_UNIT_PLACING_PICTURE_USER_VIEWPORT" val="{&quot;height&quot;:1368,&quot;width&quot;:4620}"/>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wm#"/>
  <p:tag name="KSO_WM_TEMPLATE_CATEGORY" val="custom"/>
  <p:tag name="KSO_WM_TEMPLATE_INDEX" val="20204613"/>
</p:tagLst>
</file>

<file path=ppt/tags/tag419.xml><?xml version="1.0" encoding="utf-8"?>
<p:tagLst xmlns:p="http://schemas.openxmlformats.org/presentationml/2006/main">
  <p:tag name="KSO_WM_BEAUTIFY_FLAG" val=""/>
  <p:tag name="KSO_WM_UNIT_PLACING_PICTURE_USER_VIEWPORT" val="{&quot;height&quot;:1368,&quot;width&quot;:4620}"/>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wm#"/>
  <p:tag name="KSO_WM_TEMPLATE_CATEGORY" val="custom"/>
  <p:tag name="KSO_WM_TEMPLATE_INDEX" val="20204613"/>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wm#"/>
  <p:tag name="KSO_WM_TEMPLATE_CATEGORY" val="custom"/>
  <p:tag name="KSO_WM_TEMPLATE_INDEX" val="20204613"/>
</p:tagLst>
</file>

<file path=ppt/tags/tag428.xml><?xml version="1.0" encoding="utf-8"?>
<p:tagLst xmlns:p="http://schemas.openxmlformats.org/presentationml/2006/main">
  <p:tag name="KSO_WM_BEAUTIFY_FLAG" val=""/>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BEAUTIFY_FLAG" val="#wm#"/>
  <p:tag name="KSO_WM_TEMPLATE_CATEGORY" val="custom"/>
  <p:tag name="KSO_WM_TEMPLATE_INDEX" val="20204613"/>
</p:tagLst>
</file>

<file path=ppt/tags/tag432.xml><?xml version="1.0" encoding="utf-8"?>
<p:tagLst xmlns:p="http://schemas.openxmlformats.org/presentationml/2006/main">
  <p:tag name="KSO_WM_BEAUTIFY_FLAG" val=""/>
</p:tagLst>
</file>

<file path=ppt/tags/tag433.xml><?xml version="1.0" encoding="utf-8"?>
<p:tagLst xmlns:p="http://schemas.openxmlformats.org/presentationml/2006/main">
  <p:tag name="KSO_WM_BEAUTIFY_FLAG" val=""/>
</p:tagLst>
</file>

<file path=ppt/tags/tag434.xml><?xml version="1.0" encoding="utf-8"?>
<p:tagLst xmlns:p="http://schemas.openxmlformats.org/presentationml/2006/main">
  <p:tag name="KSO_WM_BEAUTIFY_FLAG" val=""/>
</p:tagLst>
</file>

<file path=ppt/tags/tag435.xml><?xml version="1.0" encoding="utf-8"?>
<p:tagLst xmlns:p="http://schemas.openxmlformats.org/presentationml/2006/main">
  <p:tag name="KSO_WM_BEAUTIFY_FLAG" val="#wm#"/>
  <p:tag name="KSO_WM_TEMPLATE_CATEGORY" val="custom"/>
  <p:tag name="KSO_WM_TEMPLATE_INDEX" val="20204613"/>
</p:tagLst>
</file>

<file path=ppt/tags/tag436.xml><?xml version="1.0" encoding="utf-8"?>
<p:tagLst xmlns:p="http://schemas.openxmlformats.org/presentationml/2006/main">
  <p:tag name="KSO_WM_BEAUTIFY_FLAG" val=""/>
</p:tagLst>
</file>

<file path=ppt/tags/tag437.xml><?xml version="1.0" encoding="utf-8"?>
<p:tagLst xmlns:p="http://schemas.openxmlformats.org/presentationml/2006/main">
  <p:tag name="KSO_WM_BEAUTIFY_FLAG" val=""/>
</p:tagLst>
</file>

<file path=ppt/tags/tag438.xml><?xml version="1.0" encoding="utf-8"?>
<p:tagLst xmlns:p="http://schemas.openxmlformats.org/presentationml/2006/main">
  <p:tag name="KSO_WM_BEAUTIFY_FLAG" val=""/>
</p:tagLst>
</file>

<file path=ppt/tags/tag439.xml><?xml version="1.0" encoding="utf-8"?>
<p:tagLst xmlns:p="http://schemas.openxmlformats.org/presentationml/2006/main">
  <p:tag name="KSO_WM_BEAUTIFY_FLAG" val=""/>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KSO_WM_BEAUTIFY_FLAG" val="#wm#"/>
  <p:tag name="KSO_WM_TEMPLATE_CATEGORY" val="custom"/>
  <p:tag name="KSO_WM_TEMPLATE_INDEX" val="20204613"/>
</p:tagLst>
</file>

<file path=ppt/tags/tag441.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60_37*a*1"/>
  <p:tag name="KSO_WM_TEMPLATE_CATEGORY" val="custom"/>
  <p:tag name="KSO_WM_TEMPLATE_INDEX" val="20204660"/>
  <p:tag name="KSO_WM_UNIT_LAYERLEVEL" val="1"/>
  <p:tag name="KSO_WM_TAG_VERSION" val="1.0"/>
  <p:tag name="KSO_WM_BEAUTIFY_FLAG" val="#wm#"/>
  <p:tag name="KSO_WM_UNIT_PRESET_TEXT" val="谢谢聆听"/>
  <p:tag name="KSO_WM_UNIT_ISNUMDGMTITLE" val="0"/>
</p:tagLst>
</file>

<file path=ppt/tags/tag442.xml><?xml version="1.0" encoding="utf-8"?>
<p:tagLst xmlns:p="http://schemas.openxmlformats.org/presentationml/2006/main">
  <p:tag name="KSO_WM_BEAUTIFY_FLAG" val=""/>
</p:tagLst>
</file>

<file path=ppt/tags/tag443.xml><?xml version="1.0" encoding="utf-8"?>
<p:tagLst xmlns:p="http://schemas.openxmlformats.org/presentationml/2006/main">
  <p:tag name="KSO_WM_SLIDE_ID" val="custom2020466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60"/>
  <p:tag name="KSO_WM_SLIDE_LAYOUT" val="a_b"/>
  <p:tag name="KSO_WM_SLIDE_LAYOUT_CNT" val="1_1"/>
</p:tagLst>
</file>

<file path=ppt/tags/tag444.xml><?xml version="1.0" encoding="utf-8"?>
<p:tagLst xmlns:p="http://schemas.openxmlformats.org/presentationml/2006/main">
  <p:tag name="COMMONDATA" val="eyJoZGlkIjoiZmVkMjkyZWJhMzIxYTIyMjczMDE5M2M3ZWEyNGQyMDgifQ=="/>
  <p:tag name="commondata" val="eyJoZGlkIjoiNmY3NGU3NWQ4ZDEzMjIwM2IyNTA5YTFjNzg2NzA4ZWIifQ=="/>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413">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WPS主题色">
      <a:dk1>
        <a:srgbClr val="000000"/>
      </a:dk1>
      <a:lt1>
        <a:srgbClr val="FFFFFF"/>
      </a:lt1>
      <a:dk2>
        <a:srgbClr val="E9EFF0"/>
      </a:dk2>
      <a:lt2>
        <a:srgbClr val="FBFCFC"/>
      </a:lt2>
      <a:accent1>
        <a:srgbClr val="66CDE1"/>
      </a:accent1>
      <a:accent2>
        <a:srgbClr val="62BBF7"/>
      </a:accent2>
      <a:accent3>
        <a:srgbClr val="73A5FD"/>
      </a:accent3>
      <a:accent4>
        <a:srgbClr val="978DEC"/>
      </a:accent4>
      <a:accent5>
        <a:srgbClr val="C176C3"/>
      </a:accent5>
      <a:accent6>
        <a:srgbClr val="E164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2875</Words>
  <Application>WPS 演示</Application>
  <PresentationFormat>宽屏</PresentationFormat>
  <Paragraphs>105</Paragraphs>
  <Slides>19</Slides>
  <Notes>8</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19</vt:i4>
      </vt:variant>
    </vt:vector>
  </HeadingPairs>
  <TitlesOfParts>
    <vt:vector size="31" baseType="lpstr">
      <vt:lpstr>Arial</vt:lpstr>
      <vt:lpstr>宋体</vt:lpstr>
      <vt:lpstr>Wingdings</vt:lpstr>
      <vt:lpstr>Wingdings</vt:lpstr>
      <vt:lpstr>微软雅黑</vt:lpstr>
      <vt:lpstr>汉仪旗黑-85S</vt:lpstr>
      <vt:lpstr>黑体</vt:lpstr>
      <vt:lpstr>Arial Unicode MS</vt:lpstr>
      <vt:lpstr>Calibri</vt:lpstr>
      <vt:lpstr>WPS</vt:lpstr>
      <vt:lpstr>1_Office 主题​​</vt:lpstr>
      <vt:lpstr>2_Office 主题​​</vt:lpstr>
      <vt:lpstr>NaturalSpeech 3: Zero-Shot Speech Synthesis with Factorized Codec and Diffusion Models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Expressive paragraph text-to-speech synthesis with multi-step variational autoencoder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等待</cp:lastModifiedBy>
  <cp:revision>386</cp:revision>
  <dcterms:created xsi:type="dcterms:W3CDTF">2019-06-19T02:08:00Z</dcterms:created>
  <dcterms:modified xsi:type="dcterms:W3CDTF">2024-10-10T03:19:09Z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2052-12.1.0.17857</vt:lpwstr>
  </property>
  <property fmtid="{D5CDD505-2E9C-101B-9397-08002B2CF9AE}" pid="3" name="ICV">
    <vt:lpwstr>9487E3C3C9A744EAABECD45CC6F59D78_13</vt:lpwstr>
  </property>
</Properties>
</file>