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0"/>
  </p:handoutMasterIdLst>
  <p:sldIdLst>
    <p:sldId id="11090172" r:id="rId3"/>
    <p:sldId id="274" r:id="rId4"/>
    <p:sldId id="11090208" r:id="rId5"/>
    <p:sldId id="11090209" r:id="rId6"/>
    <p:sldId id="11089795" r:id="rId7"/>
    <p:sldId id="11090000" r:id="rId8"/>
    <p:sldId id="11090046" r:id="rId10"/>
    <p:sldId id="11090210" r:id="rId11"/>
    <p:sldId id="11090211" r:id="rId12"/>
    <p:sldId id="11090253" r:id="rId13"/>
    <p:sldId id="11089803" r:id="rId14"/>
    <p:sldId id="11089811" r:id="rId15"/>
    <p:sldId id="11090212" r:id="rId16"/>
    <p:sldId id="11090213" r:id="rId17"/>
    <p:sldId id="11090214" r:id="rId18"/>
    <p:sldId id="267"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57"/>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2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tags" Target="../tags/tag10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1.png"/><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image" Target="../media/image23.png"/><Relationship Id="rId3" Type="http://schemas.openxmlformats.org/officeDocument/2006/relationships/image" Target="../media/image11.pn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4.xml"/><Relationship Id="rId4" Type="http://schemas.openxmlformats.org/officeDocument/2006/relationships/image" Target="../media/image24.png"/><Relationship Id="rId3" Type="http://schemas.openxmlformats.org/officeDocument/2006/relationships/image" Target="../media/image11.png"/><Relationship Id="rId2" Type="http://schemas.openxmlformats.org/officeDocument/2006/relationships/tags" Target="../tags/tag11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7.xml"/><Relationship Id="rId4" Type="http://schemas.openxmlformats.org/officeDocument/2006/relationships/image" Target="../media/image25.png"/><Relationship Id="rId3" Type="http://schemas.openxmlformats.org/officeDocument/2006/relationships/image" Target="../media/image11.png"/><Relationship Id="rId2" Type="http://schemas.openxmlformats.org/officeDocument/2006/relationships/tags" Target="../tags/tag116.xml"/><Relationship Id="rId1" Type="http://schemas.openxmlformats.org/officeDocument/2006/relationships/tags" Target="../tags/tag115.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20.xml"/><Relationship Id="rId4" Type="http://schemas.openxmlformats.org/officeDocument/2006/relationships/image" Target="../media/image26.png"/><Relationship Id="rId3" Type="http://schemas.openxmlformats.org/officeDocument/2006/relationships/image" Target="../media/image11.png"/><Relationship Id="rId2" Type="http://schemas.openxmlformats.org/officeDocument/2006/relationships/tags" Target="../tags/tag119.xml"/><Relationship Id="rId1" Type="http://schemas.openxmlformats.org/officeDocument/2006/relationships/tags" Target="../tags/tag1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2.xml"/><Relationship Id="rId1" Type="http://schemas.openxmlformats.org/officeDocument/2006/relationships/tags" Target="../tags/tag12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ags" Target="../tags/tag96.xml"/><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tags" Target="../tags/tag99.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102.xml"/><Relationship Id="rId4" Type="http://schemas.openxmlformats.org/officeDocument/2006/relationships/image" Target="../media/image20.png"/><Relationship Id="rId3"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TalkingGaussian: </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Structure-Persistent 3D Talking</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Head Synthesis via Gaussian Splatting</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 2024.10.31</a:t>
            </a:r>
            <a:endParaRPr lang="en-US" altLang="zh-CN"/>
          </a:p>
        </p:txBody>
      </p:sp>
      <p:sp>
        <p:nvSpPr>
          <p:cNvPr id="2" name="文本框 1"/>
          <p:cNvSpPr txBox="1"/>
          <p:nvPr/>
        </p:nvSpPr>
        <p:spPr>
          <a:xfrm>
            <a:off x="142875" y="6582410"/>
            <a:ext cx="11708130" cy="275590"/>
          </a:xfrm>
          <a:prstGeom prst="rect">
            <a:avLst/>
          </a:prstGeom>
          <a:noFill/>
        </p:spPr>
        <p:txBody>
          <a:bodyPr wrap="square" rtlCol="0">
            <a:spAutoFit/>
          </a:bodyPr>
          <a:p>
            <a:pPr algn="l"/>
            <a:r>
              <a:rPr lang="zh-CN" altLang="en-US" sz="1200" dirty="0">
                <a:latin typeface="宋体" panose="02010600030101010101" pitchFamily="2" charset="-122"/>
                <a:ea typeface="宋体" panose="02010600030101010101" pitchFamily="2" charset="-122"/>
              </a:rPr>
              <a:t>Li J, Zhang J, Bai X, et al. TalkingGaussian: Structure-Persistent 3D Talking Head Synthesis via Gaussian Splatting[J]. </a:t>
            </a:r>
            <a:r>
              <a:rPr lang="en-US" altLang="zh-CN" sz="1200" dirty="0">
                <a:latin typeface="宋体" panose="02010600030101010101" pitchFamily="2" charset="-122"/>
                <a:ea typeface="宋体" panose="02010600030101010101" pitchFamily="2" charset="-122"/>
              </a:rPr>
              <a:t>ECCV 2024</a:t>
            </a:r>
            <a:endParaRPr lang="en-US" altLang="zh-CN" sz="1200" dirty="0">
              <a:latin typeface="宋体" panose="02010600030101010101" pitchFamily="2" charset="-122"/>
              <a:ea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融合</a:t>
            </a:r>
            <a:r>
              <a:rPr lang="zh-CN" altLang="en-US" sz="2800" dirty="0">
                <a:latin typeface="黑体" panose="02010609060101010101" charset="-122"/>
                <a:ea typeface="黑体" panose="02010609060101010101" charset="-122"/>
              </a:rPr>
              <a:t>场</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368300"/>
          </a:xfrm>
          <a:prstGeom prst="rect">
            <a:avLst/>
          </a:prstGeom>
          <a:noFill/>
        </p:spPr>
        <p:txBody>
          <a:bodyPr wrap="square" rtlCol="0">
            <a:spAutoFit/>
          </a:bodyPr>
          <a:p>
            <a:pPr algn="l"/>
            <a:r>
              <a:rPr lang="en-US" altLang="zh-CN" dirty="0"/>
              <a:t>      </a:t>
            </a:r>
            <a:endParaRPr lang="zh-CN" altLang="en-US" dirty="0"/>
          </a:p>
        </p:txBody>
      </p:sp>
      <p:sp>
        <p:nvSpPr>
          <p:cNvPr id="8" name="文本框 7"/>
          <p:cNvSpPr txBox="1"/>
          <p:nvPr/>
        </p:nvSpPr>
        <p:spPr>
          <a:xfrm>
            <a:off x="1053465" y="1891030"/>
            <a:ext cx="4064000" cy="4344035"/>
          </a:xfrm>
          <a:prstGeom prst="rect">
            <a:avLst/>
          </a:prstGeom>
          <a:noFill/>
        </p:spPr>
        <p:txBody>
          <a:bodyPr wrap="square" rtlCol="0">
            <a:noAutofit/>
          </a:bodyPr>
          <a:p>
            <a:pPr algn="l"/>
            <a:r>
              <a:rPr lang="en-US" altLang="zh-CN" dirty="0"/>
              <a:t>       </a:t>
            </a:r>
            <a:r>
              <a:rPr lang="zh-CN" altLang="en-US" dirty="0"/>
              <a:t>将原始参数与偏移量相加得到新的参数，然后利用新的参数进行渲染，渲染完成后进行面部与口部的</a:t>
            </a:r>
            <a:r>
              <a:rPr lang="zh-CN" altLang="en-US" dirty="0"/>
              <a:t>融合</a:t>
            </a:r>
            <a:endParaRPr lang="zh-CN" altLang="en-US" dirty="0"/>
          </a:p>
        </p:txBody>
      </p:sp>
      <p:pic>
        <p:nvPicPr>
          <p:cNvPr id="3" name="图片 2"/>
          <p:cNvPicPr>
            <a:picLocks noChangeAspect="1"/>
          </p:cNvPicPr>
          <p:nvPr/>
        </p:nvPicPr>
        <p:blipFill>
          <a:blip r:embed="rId4"/>
          <a:stretch>
            <a:fillRect/>
          </a:stretch>
        </p:blipFill>
        <p:spPr>
          <a:xfrm>
            <a:off x="6837045" y="1557020"/>
            <a:ext cx="4061460" cy="3403600"/>
          </a:xfrm>
          <a:prstGeom prst="rect">
            <a:avLst/>
          </a:prstGeom>
        </p:spPr>
      </p:pic>
      <p:pic>
        <p:nvPicPr>
          <p:cNvPr id="10" name="图片 9"/>
          <p:cNvPicPr>
            <a:picLocks noChangeAspect="1"/>
          </p:cNvPicPr>
          <p:nvPr/>
        </p:nvPicPr>
        <p:blipFill>
          <a:blip r:embed="rId5"/>
          <a:stretch>
            <a:fillRect/>
          </a:stretch>
        </p:blipFill>
        <p:spPr>
          <a:xfrm>
            <a:off x="287020" y="3513455"/>
            <a:ext cx="5728335" cy="73596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8" name="图片 7"/>
          <p:cNvPicPr>
            <a:picLocks noChangeAspect="1"/>
          </p:cNvPicPr>
          <p:nvPr/>
        </p:nvPicPr>
        <p:blipFill>
          <a:blip r:embed="rId4"/>
          <a:stretch>
            <a:fillRect/>
          </a:stretch>
        </p:blipFill>
        <p:spPr>
          <a:xfrm>
            <a:off x="2575560" y="1960245"/>
            <a:ext cx="6804660" cy="355854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758440" y="2156460"/>
            <a:ext cx="7061835" cy="283527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自我重建设置下的定量结果</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1595120" y="2343150"/>
            <a:ext cx="8476615" cy="304038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唇音同步设置下的定量结果</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426970" y="2152015"/>
            <a:ext cx="7247255" cy="300609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a:xfrm>
            <a:off x="2729865" y="1316351"/>
            <a:ext cx="6731635" cy="2317438"/>
          </a:xfrm>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114550"/>
            <a:ext cx="9312910" cy="209169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NeRF</a:t>
            </a:r>
            <a:r>
              <a:rPr lang="zh-CN" altLang="en-US" sz="2800">
                <a:latin typeface="宋体" panose="02010600030101010101" pitchFamily="2" charset="-122"/>
                <a:ea typeface="宋体" panose="02010600030101010101" pitchFamily="2" charset="-122"/>
                <a:cs typeface="宋体" panose="02010600030101010101" pitchFamily="2" charset="-122"/>
              </a:rPr>
              <a:t>始终是一个连续的平滑厂，由于即使在人脸的相邻区域也可能展现出显著不同的颜色和多种结构</a:t>
            </a:r>
            <a:r>
              <a:rPr lang="en-US" altLang="zh-CN" sz="2800">
                <a:latin typeface="宋体" panose="02010600030101010101" pitchFamily="2" charset="-122"/>
                <a:ea typeface="宋体" panose="02010600030101010101" pitchFamily="2" charset="-122"/>
                <a:cs typeface="宋体" panose="02010600030101010101" pitchFamily="2" charset="-122"/>
              </a:rPr>
              <a:t>,，要准确拟合快速变化的外观以表示面部运动是非常具有挑战性的。这可能导致面部特征出现一些严重的扭曲</a:t>
            </a:r>
            <a:r>
              <a:rPr lang="zh-CN" altLang="en-US"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353310"/>
            <a:ext cx="9312910" cy="353822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1.引入</a:t>
            </a:r>
            <a:r>
              <a:rPr lang="en-US" altLang="zh-CN" sz="2800" dirty="0">
                <a:latin typeface="宋体" panose="02010600030101010101" pitchFamily="2" charset="-122"/>
                <a:ea typeface="宋体" panose="02010600030101010101" pitchFamily="2" charset="-122"/>
                <a:cs typeface="宋体" panose="02010600030101010101" pitchFamily="2" charset="-122"/>
              </a:rPr>
              <a:t>3DGS</a:t>
            </a:r>
            <a:r>
              <a:rPr lang="zh-CN" altLang="en-US" sz="2800" dirty="0">
                <a:latin typeface="宋体" panose="02010600030101010101" pitchFamily="2" charset="-122"/>
                <a:ea typeface="宋体" panose="02010600030101010101" pitchFamily="2" charset="-122"/>
                <a:cs typeface="宋体" panose="02010600030101010101" pitchFamily="2" charset="-122"/>
              </a:rPr>
              <a:t>进行</a:t>
            </a:r>
            <a:r>
              <a:rPr lang="zh-CN" altLang="en-US" sz="2800" dirty="0">
                <a:latin typeface="宋体" panose="02010600030101010101" pitchFamily="2" charset="-122"/>
                <a:ea typeface="宋体" panose="02010600030101010101" pitchFamily="2" charset="-122"/>
                <a:cs typeface="宋体" panose="02010600030101010101" pitchFamily="2" charset="-122"/>
              </a:rPr>
              <a:t>重建</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   2.设置静态场和动态场，通过纯粹的变形表示简化了面</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部运动的学习难度，从而提高了面部保真度和唇音同步的准确性。</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 </a:t>
            </a:r>
            <a:r>
              <a:rPr lang="en-US" altLang="zh-CN" sz="2800" dirty="0">
                <a:latin typeface="宋体" panose="02010600030101010101" pitchFamily="2" charset="-122"/>
                <a:ea typeface="宋体" panose="02010600030101010101" pitchFamily="2" charset="-122"/>
                <a:cs typeface="宋体" panose="02010600030101010101" pitchFamily="2" charset="-122"/>
              </a:rPr>
              <a:t>  3.	通过3DGS模型提供了头部结构的先验知识，使得网络能够更专注于学习面部变形而非从头开始构建复杂的头部外观。</a:t>
            </a:r>
            <a:endParaRPr lang="en-US" altLang="zh-CN" sz="2800" dirty="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4324350" cy="521970"/>
          </a:xfrm>
          <a:prstGeom prst="rect">
            <a:avLst/>
          </a:prstGeom>
          <a:noFill/>
        </p:spPr>
        <p:txBody>
          <a:bodyPr wrap="square" rtlCol="0">
            <a:spAutoFit/>
          </a:bodyPr>
          <a:p>
            <a:r>
              <a:rPr lang="zh-CN" sz="2800">
                <a:latin typeface="宋体" panose="02010600030101010101" pitchFamily="2" charset="-122"/>
                <a:ea typeface="宋体" panose="02010600030101010101" pitchFamily="2" charset="-122"/>
                <a:cs typeface="宋体" panose="02010600030101010101" pitchFamily="2" charset="-122"/>
              </a:rPr>
              <a:t>本文采用的解决</a:t>
            </a:r>
            <a:r>
              <a:rPr lang="zh-CN" sz="2800">
                <a:latin typeface="宋体" panose="02010600030101010101" pitchFamily="2" charset="-122"/>
                <a:ea typeface="宋体" panose="02010600030101010101" pitchFamily="2" charset="-122"/>
                <a:cs typeface="宋体" panose="02010600030101010101" pitchFamily="2" charset="-122"/>
              </a:rPr>
              <a:t>策略</a:t>
            </a:r>
            <a:endParaRPr lang="zh-CN" sz="2800">
              <a:latin typeface="宋体" panose="02010600030101010101" pitchFamily="2" charset="-122"/>
              <a:ea typeface="宋体" panose="02010600030101010101" pitchFamily="2"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3" name="图片 2"/>
          <p:cNvPicPr>
            <a:picLocks noChangeAspect="1"/>
          </p:cNvPicPr>
          <p:nvPr/>
        </p:nvPicPr>
        <p:blipFill>
          <a:blip r:embed="rId5"/>
          <a:stretch>
            <a:fillRect/>
          </a:stretch>
        </p:blipFill>
        <p:spPr>
          <a:xfrm>
            <a:off x="883920" y="1101725"/>
            <a:ext cx="9518015" cy="466788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三平面哈希编码</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922020"/>
          </a:xfrm>
          <a:prstGeom prst="rect">
            <a:avLst/>
          </a:prstGeom>
          <a:noFill/>
        </p:spPr>
        <p:txBody>
          <a:bodyPr wrap="square" rtlCol="0">
            <a:spAutoFit/>
          </a:bodyPr>
          <a:p>
            <a:pPr algn="l"/>
            <a:r>
              <a:rPr lang="en-US" altLang="zh-CN" dirty="0"/>
              <a:t>      </a:t>
            </a:r>
            <a:r>
              <a:rPr lang="zh-CN" altLang="en-US" dirty="0"/>
              <a:t>对于一个坐标</a:t>
            </a:r>
            <a:r>
              <a:rPr lang="en-US" altLang="zh-CN" dirty="0"/>
              <a:t>X=(X,Y,Z)</a:t>
            </a:r>
            <a:r>
              <a:rPr lang="zh-CN" altLang="en-US" dirty="0"/>
              <a:t>，在空间中分别对</a:t>
            </a:r>
            <a:r>
              <a:rPr lang="en-US" altLang="zh-CN" dirty="0"/>
              <a:t>XY</a:t>
            </a:r>
            <a:r>
              <a:rPr lang="zh-CN" altLang="en-US" dirty="0"/>
              <a:t>、</a:t>
            </a:r>
            <a:r>
              <a:rPr lang="en-US" altLang="zh-CN" dirty="0"/>
              <a:t>XZ</a:t>
            </a:r>
            <a:r>
              <a:rPr lang="zh-CN" altLang="en-US" dirty="0"/>
              <a:t>、</a:t>
            </a:r>
            <a:r>
              <a:rPr lang="en-US" altLang="zh-CN" dirty="0"/>
              <a:t>YZ</a:t>
            </a:r>
            <a:r>
              <a:rPr lang="zh-CN" altLang="en-US" dirty="0"/>
              <a:t>进行投影，然后对投影坐标进行多分辨率的哈希编码，通过查找哈希表得到特征，最后将其特征进行拼接得到一个空间的的</a:t>
            </a:r>
            <a:r>
              <a:rPr lang="zh-CN" altLang="en-US" dirty="0"/>
              <a:t>特征。</a:t>
            </a: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879475" y="3832225"/>
                <a:ext cx="10627360" cy="1247140"/>
              </a:xfrm>
              <a:prstGeom prst="rect">
                <a:avLst/>
              </a:prstGeom>
              <a:noFill/>
            </p:spPr>
            <p:txBody>
              <a:bodyPr wrap="square" rtlCol="0">
                <a:spAutoFit/>
              </a:bodyPr>
              <a:p>
                <a:pPr algn="l"/>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𝐻</m:t>
                        </m:r>
                      </m:e>
                      <m:sup>
                        <m:r>
                          <a:rPr lang="en-US" altLang="zh-CN" i="1">
                            <a:latin typeface="Cambria Math" panose="02040503050406030204" pitchFamily="18" charset="0"/>
                          </a:rPr>
                          <m:t>𝐴𝐵</m:t>
                        </m:r>
                      </m:sup>
                    </m:sSup>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𝑎𝑏</m:t>
                        </m:r>
                      </m:sub>
                      <m:sup>
                        <m:r>
                          <a:rPr lang="en-US" altLang="zh-CN" i="1">
                            <a:latin typeface="Cambria Math" panose="02040503050406030204" pitchFamily="18" charset="0"/>
                          </a:rPr>
                          <m:t>𝐴𝐵</m:t>
                        </m:r>
                      </m:sup>
                    </m:sSubSup>
                    <m:r>
                      <a:rPr lang="en-US" altLang="zh-CN" i="1">
                        <a:latin typeface="Cambria Math" panose="02040503050406030204" pitchFamily="18" charset="0"/>
                      </a:rPr>
                      <m:t> </m:t>
                    </m:r>
                  </m:oMath>
                </a14:m>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a:t>
                </a:r>
                <a:r>
                  <a:rPr lang="zh-CN" altLang="zh-CN" dirty="0">
                    <a:ea typeface="宋体" panose="02010600030101010101" pitchFamily="2" charset="-122"/>
                    <a:cs typeface="Times New Roman" panose="02020603050405020304" pitchFamily="18" charset="0"/>
                    <a:sym typeface="+mn-ea"/>
                  </a:rPr>
                  <a:t> </a:t>
                </a:r>
                <a14:m>
                  <m:oMath xmlns:m="http://schemas.openxmlformats.org/officeDocument/2006/math">
                    <m:sSubSup>
                      <m:sSub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a:latin typeface="Cambria Math" panose="02040503050406030204" pitchFamily="18" charset="0"/>
                            <a:ea typeface="宋体" panose="02010600030101010101" pitchFamily="2" charset="-122"/>
                            <a:cs typeface="Times New Roman" panose="02020603050405020304" pitchFamily="18" charset="0"/>
                          </a:rPr>
                          <m:t>𝑎𝑏</m:t>
                        </m:r>
                      </m:sub>
                      <m:sup>
                        <m:r>
                          <a:rPr lang="en-US" altLang="zh-CN">
                            <a:latin typeface="Cambria Math" panose="02040503050406030204" pitchFamily="18" charset="0"/>
                            <a:ea typeface="宋体" panose="02010600030101010101" pitchFamily="2" charset="-122"/>
                            <a:cs typeface="Times New Roman" panose="02020603050405020304" pitchFamily="18" charset="0"/>
                          </a:rPr>
                          <m:t>𝐴𝐵</m:t>
                        </m:r>
                      </m:sup>
                    </m:sSubSup>
                    <m:r>
                      <a:rPr lang="en-US" altLang="zh-CN">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a:latin typeface="Cambria Math" panose="02040503050406030204" pitchFamily="18" charset="0"/>
                            <a:ea typeface="宋体" panose="02010600030101010101" pitchFamily="2" charset="-122"/>
                            <a:cs typeface="Times New Roman" panose="02020603050405020304" pitchFamily="18" charset="0"/>
                          </a:rPr>
                          <m:t>𝐿𝐹</m:t>
                        </m:r>
                      </m:sup>
                    </m:sSup>
                  </m:oMath>
                </a14:m>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𝑔</m:t>
                          </m:r>
                        </m:sub>
                      </m:sSub>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𝑅</m:t>
                          </m:r>
                        </m:e>
                        <m:sup>
                          <m:r>
                            <a:rPr lang="en-US" altLang="zh-CN" b="0" i="1">
                              <a:latin typeface="Cambria Math" panose="02040503050406030204" pitchFamily="18" charset="0"/>
                            </a:rPr>
                            <m:t>3</m:t>
                          </m:r>
                          <m:r>
                            <a:rPr lang="en-US" altLang="zh-CN" b="0" i="1">
                              <a:latin typeface="Cambria Math" panose="02040503050406030204" pitchFamily="18" charset="0"/>
                            </a:rPr>
                            <m:t>×</m:t>
                          </m:r>
                          <m:r>
                            <a:rPr lang="en-US" altLang="zh-CN" b="0" i="1">
                              <a:latin typeface="Cambria Math" panose="02040503050406030204" pitchFamily="18" charset="0"/>
                            </a:rPr>
                            <m:t>𝐿𝐹</m:t>
                          </m:r>
                        </m:sup>
                      </m:sSup>
                      <m:r>
                        <a:rPr lang="en-US" altLang="zh-CN" b="0" i="1">
                          <a:latin typeface="Cambria Math" panose="02040503050406030204" pitchFamily="18" charset="0"/>
                        </a:rPr>
                        <m:t> : </m:t>
                      </m:r>
                      <m:sSub>
                        <m:sSubPr>
                          <m:ctrlPr>
                            <a:rPr lang="zh-CN" altLang="zh-CN"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𝑥</m:t>
                          </m:r>
                        </m:sub>
                      </m:sSub>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 </m:t>
                          </m:r>
                          <m:r>
                            <a:rPr lang="en-US" altLang="zh-CN" b="0" i="1">
                              <a:latin typeface="Cambria Math" panose="02040503050406030204" pitchFamily="18" charset="0"/>
                            </a:rPr>
                            <m:t>𝐻</m:t>
                          </m:r>
                        </m:e>
                        <m:sup>
                          <m:r>
                            <a:rPr lang="en-US" altLang="zh-CN" b="0" i="1">
                              <a:latin typeface="Cambria Math" panose="02040503050406030204" pitchFamily="18" charset="0"/>
                            </a:rPr>
                            <m:t>𝑋𝑌</m:t>
                          </m:r>
                        </m:sup>
                      </m:sSup>
                      <m:r>
                        <a:rPr lang="en-US" altLang="zh-CN" b="0" i="1">
                          <a:latin typeface="Cambria Math" panose="02040503050406030204" pitchFamily="18" charset="0"/>
                        </a:rPr>
                        <m:t> (</m:t>
                      </m:r>
                      <m:r>
                        <a:rPr lang="en-US" altLang="zh-CN" b="0" i="1">
                          <a:latin typeface="Cambria Math" panose="02040503050406030204" pitchFamily="18" charset="0"/>
                        </a:rPr>
                        <m:t>𝑥</m:t>
                      </m:r>
                      <m:r>
                        <a:rPr lang="en-US" altLang="zh-CN" b="0" i="1">
                          <a:latin typeface="Cambria Math" panose="02040503050406030204" pitchFamily="18" charset="0"/>
                        </a:rPr>
                        <m:t>, </m:t>
                      </m:r>
                      <m:r>
                        <a:rPr lang="en-US" altLang="zh-CN" b="0" i="1">
                          <a:latin typeface="Cambria Math" panose="02040503050406030204" pitchFamily="18" charset="0"/>
                        </a:rPr>
                        <m:t>𝑦</m:t>
                      </m:r>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𝐻</m:t>
                          </m:r>
                        </m:e>
                        <m:sup>
                          <m:r>
                            <a:rPr lang="en-US" altLang="zh-CN" b="0" i="1">
                              <a:latin typeface="Cambria Math" panose="02040503050406030204" pitchFamily="18" charset="0"/>
                            </a:rPr>
                            <m:t>𝑌𝑍</m:t>
                          </m:r>
                        </m:sup>
                      </m:sSup>
                      <m:r>
                        <a:rPr lang="en-US" altLang="zh-CN" b="0" i="1">
                          <a:latin typeface="Cambria Math" panose="02040503050406030204" pitchFamily="18" charset="0"/>
                        </a:rPr>
                        <m:t>(</m:t>
                      </m:r>
                      <m:r>
                        <a:rPr lang="en-US" altLang="zh-CN" b="0" i="1">
                          <a:latin typeface="Cambria Math" panose="02040503050406030204" pitchFamily="18" charset="0"/>
                        </a:rPr>
                        <m:t>𝑦</m:t>
                      </m:r>
                      <m:r>
                        <a:rPr lang="en-US" altLang="zh-CN" b="0" i="1">
                          <a:latin typeface="Cambria Math" panose="02040503050406030204" pitchFamily="18" charset="0"/>
                        </a:rPr>
                        <m:t>, </m:t>
                      </m:r>
                      <m:r>
                        <a:rPr lang="en-US" altLang="zh-CN" b="0" i="1">
                          <a:latin typeface="Cambria Math" panose="02040503050406030204" pitchFamily="18" charset="0"/>
                        </a:rPr>
                        <m:t>𝑧</m:t>
                      </m:r>
                      <m:r>
                        <a:rPr lang="en-US" altLang="zh-CN" b="0" i="1">
                          <a:latin typeface="Cambria Math" panose="02040503050406030204" pitchFamily="18" charset="0"/>
                        </a:rPr>
                        <m:t>) ⊕ </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𝐻</m:t>
                          </m:r>
                        </m:e>
                        <m:sup>
                          <m:r>
                            <a:rPr lang="en-US" altLang="zh-CN" b="0" i="1">
                              <a:latin typeface="Cambria Math" panose="02040503050406030204" pitchFamily="18" charset="0"/>
                            </a:rPr>
                            <m:t>𝑋𝑍</m:t>
                          </m:r>
                        </m:sup>
                      </m:sSup>
                      <m:r>
                        <a:rPr lang="en-US" altLang="zh-CN" b="0" i="1">
                          <a:latin typeface="Cambria Math" panose="02040503050406030204" pitchFamily="18" charset="0"/>
                        </a:rPr>
                        <m:t>(</m:t>
                      </m:r>
                      <m:r>
                        <a:rPr lang="en-US" altLang="zh-CN" b="0" i="1">
                          <a:latin typeface="Cambria Math" panose="02040503050406030204" pitchFamily="18" charset="0"/>
                        </a:rPr>
                        <m:t>𝑥</m:t>
                      </m:r>
                      <m:r>
                        <a:rPr lang="en-US" altLang="zh-CN" b="0" i="1">
                          <a:latin typeface="Cambria Math" panose="02040503050406030204" pitchFamily="18" charset="0"/>
                        </a:rPr>
                        <m:t>, </m:t>
                      </m:r>
                      <m:r>
                        <a:rPr lang="en-US" altLang="zh-CN" b="0" i="1">
                          <a:latin typeface="Cambria Math" panose="02040503050406030204" pitchFamily="18" charset="0"/>
                        </a:rPr>
                        <m:t>𝑧</m:t>
                      </m:r>
                      <m:r>
                        <a:rPr lang="en-US" altLang="zh-CN" b="0" i="1">
                          <a:latin typeface="Cambria Math" panose="02040503050406030204" pitchFamily="18" charset="0"/>
                        </a:rPr>
                        <m:t>)</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879475" y="3832225"/>
                <a:ext cx="10627360" cy="124714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5715635"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静态</a:t>
            </a:r>
            <a:r>
              <a:rPr lang="zh-CN" altLang="en-US" sz="2800" dirty="0">
                <a:latin typeface="黑体" panose="02010609060101010101" charset="-122"/>
                <a:ea typeface="黑体" panose="02010609060101010101" charset="-122"/>
              </a:rPr>
              <a:t>场</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918210" y="2146300"/>
            <a:ext cx="7672705" cy="1476375"/>
          </a:xfrm>
          <a:prstGeom prst="rect">
            <a:avLst/>
          </a:prstGeom>
          <a:noFill/>
        </p:spPr>
        <p:txBody>
          <a:bodyPr wrap="square" rtlCol="0">
            <a:spAutoFit/>
          </a:bodyPr>
          <a:p>
            <a:pPr algn="l"/>
            <a:r>
              <a:rPr lang="en-US" altLang="zh-CN" dirty="0"/>
              <a:t>       </a:t>
            </a:r>
            <a:r>
              <a:rPr lang="zh-CN" altLang="en-US" dirty="0"/>
              <a:t>在训练开始，会先进行静态场的训练和优化，该场是一个原始的</a:t>
            </a:r>
            <a:r>
              <a:rPr lang="en-US" altLang="zh-CN" dirty="0"/>
              <a:t>3DGS</a:t>
            </a:r>
            <a:r>
              <a:rPr lang="zh-CN" altLang="en-US" dirty="0"/>
              <a:t>场，由于训练集使用的并非时</a:t>
            </a:r>
            <a:r>
              <a:rPr lang="en-US" altLang="zh-CN" dirty="0"/>
              <a:t>COLMAP</a:t>
            </a:r>
            <a:r>
              <a:rPr lang="zh-CN" altLang="en-US" dirty="0"/>
              <a:t>数据集而实</a:t>
            </a:r>
            <a:r>
              <a:rPr lang="en-US" altLang="zh-CN" dirty="0"/>
              <a:t>NeRF</a:t>
            </a:r>
            <a:r>
              <a:rPr lang="zh-CN" altLang="en-US" dirty="0"/>
              <a:t>的生成数据集，所以并未有粗糙的人物点云，初始阶段是一组随机初始化的点云，然后训练</a:t>
            </a:r>
            <a:r>
              <a:rPr lang="en-US" altLang="zh-CN" dirty="0"/>
              <a:t>3000</a:t>
            </a:r>
            <a:r>
              <a:rPr lang="zh-CN" altLang="en-US" dirty="0"/>
              <a:t>次，得到一个平均的人物头部模型。由于嘴的内部和面部并不总是具有相同的运动，插值会进行干扰，所以分为了两个部分</a:t>
            </a:r>
            <a:r>
              <a:rPr lang="zh-CN" altLang="en-US" dirty="0"/>
              <a:t>单独训练。</a:t>
            </a:r>
            <a:endParaRPr lang="zh-CN" altLang="en-US" dirty="0"/>
          </a:p>
        </p:txBody>
      </p:sp>
      <p:sp>
        <p:nvSpPr>
          <p:cNvPr id="14" name="文本框 13"/>
          <p:cNvSpPr txBox="1"/>
          <p:nvPr/>
        </p:nvSpPr>
        <p:spPr>
          <a:xfrm>
            <a:off x="4946650" y="3941445"/>
            <a:ext cx="3193415" cy="2298700"/>
          </a:xfrm>
          <a:prstGeom prst="rect">
            <a:avLst/>
          </a:prstGeom>
          <a:noFill/>
        </p:spPr>
        <p:txBody>
          <a:bodyPr wrap="square" rtlCol="0">
            <a:noAutofit/>
          </a:bodyPr>
          <a:p>
            <a:pPr algn="just"/>
            <a:endParaRPr lang="zh-CN" altLang="en-US" dirty="0"/>
          </a:p>
        </p:txBody>
      </p:sp>
      <p:pic>
        <p:nvPicPr>
          <p:cNvPr id="3" name="图片 2"/>
          <p:cNvPicPr>
            <a:picLocks noChangeAspect="1"/>
          </p:cNvPicPr>
          <p:nvPr/>
        </p:nvPicPr>
        <p:blipFill>
          <a:blip r:embed="rId4"/>
          <a:stretch>
            <a:fillRect/>
          </a:stretch>
        </p:blipFill>
        <p:spPr>
          <a:xfrm>
            <a:off x="9116060" y="1548130"/>
            <a:ext cx="2529840" cy="4222115"/>
          </a:xfrm>
          <a:prstGeom prst="rect">
            <a:avLst/>
          </a:prstGeom>
        </p:spPr>
      </p:pic>
      <p:pic>
        <p:nvPicPr>
          <p:cNvPr id="10" name="图片 9"/>
          <p:cNvPicPr>
            <a:picLocks noChangeAspect="1"/>
          </p:cNvPicPr>
          <p:nvPr/>
        </p:nvPicPr>
        <p:blipFill>
          <a:blip r:embed="rId5"/>
          <a:stretch>
            <a:fillRect/>
          </a:stretch>
        </p:blipFill>
        <p:spPr>
          <a:xfrm>
            <a:off x="2546985" y="4394200"/>
            <a:ext cx="3549015" cy="98488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动态</a:t>
            </a:r>
            <a:r>
              <a:rPr lang="zh-CN" altLang="en-US" sz="2800" dirty="0">
                <a:latin typeface="黑体" panose="02010609060101010101" charset="-122"/>
                <a:ea typeface="黑体" panose="02010609060101010101" charset="-122"/>
              </a:rPr>
              <a:t>场</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368300"/>
          </a:xfrm>
          <a:prstGeom prst="rect">
            <a:avLst/>
          </a:prstGeom>
          <a:noFill/>
        </p:spPr>
        <p:txBody>
          <a:bodyPr wrap="square" rtlCol="0">
            <a:spAutoFit/>
          </a:bodyPr>
          <a:p>
            <a:pPr algn="l"/>
            <a:r>
              <a:rPr lang="en-US" altLang="zh-CN" dirty="0"/>
              <a:t>      </a:t>
            </a:r>
            <a:endParaRPr lang="zh-CN" altLang="en-US" dirty="0"/>
          </a:p>
        </p:txBody>
      </p:sp>
      <p:sp>
        <p:nvSpPr>
          <p:cNvPr id="8" name="文本框 7"/>
          <p:cNvSpPr txBox="1"/>
          <p:nvPr/>
        </p:nvSpPr>
        <p:spPr>
          <a:xfrm>
            <a:off x="1053465" y="1891030"/>
            <a:ext cx="4064000" cy="4344035"/>
          </a:xfrm>
          <a:prstGeom prst="rect">
            <a:avLst/>
          </a:prstGeom>
          <a:noFill/>
        </p:spPr>
        <p:txBody>
          <a:bodyPr wrap="square" rtlCol="0">
            <a:noAutofit/>
          </a:bodyPr>
          <a:p>
            <a:pPr algn="l"/>
            <a:r>
              <a:rPr lang="en-US" altLang="zh-CN" dirty="0"/>
              <a:t>       </a:t>
            </a:r>
            <a:r>
              <a:rPr lang="zh-CN" altLang="en-US" dirty="0"/>
              <a:t>在静态场训练完成后，会加入动态场进行整个网络的优化，对于动态场，会在训练了</a:t>
            </a:r>
            <a:r>
              <a:rPr lang="en-US" altLang="zh-CN" dirty="0"/>
              <a:t>3000</a:t>
            </a:r>
            <a:r>
              <a:rPr lang="zh-CN" altLang="en-US" dirty="0"/>
              <a:t>次的静态场中取一个点进行三平面的哈希编码得到空间特征，然后将空间特征送入一个多层的</a:t>
            </a:r>
            <a:r>
              <a:rPr lang="en-US" altLang="zh-CN" dirty="0"/>
              <a:t>MLP</a:t>
            </a:r>
            <a:r>
              <a:rPr lang="zh-CN" altLang="en-US" dirty="0"/>
              <a:t>网络获得外部注意力向量，然后乘上音频特征得到音频注意力向量，同样的方法对面部表情特征做处理，这里的面部表情特征由</a:t>
            </a:r>
            <a:r>
              <a:rPr lang="en-US" altLang="zh-CN" dirty="0"/>
              <a:t>AU</a:t>
            </a:r>
            <a:r>
              <a:rPr lang="zh-CN" altLang="en-US" dirty="0"/>
              <a:t>编码得到。然后将各个特征进行拼接送入</a:t>
            </a:r>
            <a:r>
              <a:rPr lang="en-US" altLang="zh-CN" dirty="0"/>
              <a:t>MLP</a:t>
            </a:r>
            <a:r>
              <a:rPr lang="zh-CN" altLang="en-US" dirty="0"/>
              <a:t>网络，得到均值及协方差的变化，这里并不学习球谐函数系数的变化和透明度的变化，这两部分只在静态场进行</a:t>
            </a:r>
            <a:r>
              <a:rPr lang="zh-CN" altLang="en-US" dirty="0"/>
              <a:t>优化。</a:t>
            </a:r>
            <a:endParaRPr lang="zh-CN" altLang="en-US" dirty="0"/>
          </a:p>
        </p:txBody>
      </p:sp>
      <p:pic>
        <p:nvPicPr>
          <p:cNvPr id="5" name="图片 4"/>
          <p:cNvPicPr>
            <a:picLocks noChangeAspect="1"/>
          </p:cNvPicPr>
          <p:nvPr/>
        </p:nvPicPr>
        <p:blipFill>
          <a:blip r:embed="rId4"/>
          <a:stretch>
            <a:fillRect/>
          </a:stretch>
        </p:blipFill>
        <p:spPr>
          <a:xfrm>
            <a:off x="8074660" y="2136140"/>
            <a:ext cx="3070860" cy="333629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LIDE_THEME_ID" val="3318731"/>
  <p:tag name="KSO_WM_SLIDE_THEME_NAME" val="冰蓝色六边形简约风主题"/>
  <p:tag name="KSO_WM_SLIDE_TYPE" val="text"/>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SLIDE_THEME_ID" val="3318731"/>
  <p:tag name="KSO_WM_SLIDE_THEME_NAME" val="冰蓝色六边形简约风主题"/>
  <p:tag name="KSO_WM_SLIDE_TYPE" val="text"/>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0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THEME_ID" val="3318731"/>
  <p:tag name="KSO_WM_SLIDE_THEME_NAME" val="冰蓝色六边形简约风主题"/>
  <p:tag name="KSO_WM_SLIDE_TYPE" val="text"/>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SLIDE_THEME_ID" val="3318731"/>
  <p:tag name="KSO_WM_SLIDE_THEME_NAME" val="冰蓝色六边形简约风主题"/>
  <p:tag name="KSO_WM_SLIDE_TYPE" val="text"/>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THEME_ID" val="3318731"/>
  <p:tag name="KSO_WM_SLIDE_THEME_NAME" val="冰蓝色六边形简约风主题"/>
  <p:tag name="KSO_WM_SLIDE_TYPE" val="text"/>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0.xml><?xml version="1.0" encoding="utf-8"?>
<p:tagLst xmlns:p="http://schemas.openxmlformats.org/presentationml/2006/main">
  <p:tag name="KSO_WM_SLIDE_THEME_ID" val="3318731"/>
  <p:tag name="KSO_WM_SLIDE_THEME_NAME" val="冰蓝色六边形简约风主题"/>
  <p:tag name="KSO_WM_SLIDE_TYPE" val="text"/>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22.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23.xml><?xml version="1.0" encoding="utf-8"?>
<p:tagLst xmlns:p="http://schemas.openxmlformats.org/presentationml/2006/main">
  <p:tag name="commondata" val="eyJoZGlkIjoiZWUwZTY0MzIyNjE0N2I2M2UxODJmZGVkZTg3OTllYTg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THEME_ID" val="3318731"/>
  <p:tag name="KSO_WM_SLIDE_THEME_NAME" val="冰蓝色六边形简约风主题"/>
  <p:tag name="KSO_WM_SLIDE_TYPE" val="text"/>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1431</Words>
  <Application>WPS 演示</Application>
  <PresentationFormat>宽屏</PresentationFormat>
  <Paragraphs>121</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黑体</vt:lpstr>
      <vt:lpstr>Cambria Math</vt:lpstr>
      <vt:lpstr>Times New Roman</vt:lpstr>
      <vt:lpstr>Arial Unicode MS</vt:lpstr>
      <vt:lpstr>等线</vt:lpstr>
      <vt:lpstr>Calibri</vt:lpstr>
      <vt:lpstr>1_Office 主题​​</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PowerPoint 演示文稿</vt:lpstr>
      <vt:lpstr>实验结果分析</vt:lpstr>
      <vt:lpstr>PowerPoint 演示文稿</vt:lpstr>
      <vt:lpstr>PowerPoint 演示文稿</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142</cp:revision>
  <dcterms:created xsi:type="dcterms:W3CDTF">2023-08-17T12:45:00Z</dcterms:created>
  <dcterms:modified xsi:type="dcterms:W3CDTF">2024-10-30T11:30:31Z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D4197AD95C694E0D8D377A3819CEA337_13</vt:lpwstr>
  </property>
  <property fmtid="{D5CDD505-2E9C-101B-9397-08002B2CF9AE}" pid="3" name="KSOProductBuildVer">
    <vt:lpwstr>2052-12.1.0.18608</vt:lpwstr>
  </property>
</Properties>
</file>