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custDataLst>
    <p:tags r:id="rId14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9" name="标题 3073"/>
          <p:cNvSpPr>
            <a:spLocks noGrp="1"/>
          </p:cNvSpPr>
          <p:nvPr>
            <p:ph type="ctrTitle"/>
          </p:nvPr>
        </p:nvSpPr>
        <p:spPr>
          <a:xfrm>
            <a:off x="684213" y="1412875"/>
            <a:ext cx="7772400" cy="1470025"/>
          </a:xfrm>
          <a:ln/>
        </p:spPr>
        <p:txBody>
          <a:bodyPr anchor="ctr" anchorCtr="0"/>
          <a:p>
            <a:pPr defTabSz="914400">
              <a:buClrTx/>
              <a:buSzTx/>
              <a:buFontTx/>
              <a:buNone/>
            </a:pPr>
            <a:r>
              <a:rPr lang="zh-CN" sz="2800" kern="1200" baseline="0">
                <a:latin typeface="Arial" panose="020B0604020202020204" pitchFamily="34" charset="0"/>
                <a:ea typeface="+mj-ea"/>
                <a:cs typeface="+mj-cs"/>
              </a:rPr>
              <a:t>GaussianTalker: Real-Time High-Fidelity Talking Head Synthesis</a:t>
            </a:r>
            <a:endParaRPr lang="zh-CN" sz="2800" kern="1200" baseline="0">
              <a:latin typeface="Arial" panose="020B0604020202020204" pitchFamily="34" charset="0"/>
              <a:ea typeface="+mj-ea"/>
              <a:cs typeface="+mj-cs"/>
            </a:endParaRPr>
          </a:p>
          <a:p>
            <a:pPr defTabSz="914400">
              <a:buClrTx/>
              <a:buSzTx/>
              <a:buFontTx/>
              <a:buNone/>
            </a:pPr>
            <a:r>
              <a:rPr lang="zh-CN" sz="2800" kern="1200" baseline="0">
                <a:latin typeface="Arial" panose="020B0604020202020204" pitchFamily="34" charset="0"/>
                <a:ea typeface="+mj-ea"/>
                <a:cs typeface="+mj-cs"/>
              </a:rPr>
              <a:t>with Audio-Driven 3D Gaussian Splatting</a:t>
            </a:r>
            <a:endParaRPr lang="zh-CN" sz="2800" kern="1200" baseline="0">
              <a:latin typeface="Arial" panose="020B0604020202020204" pitchFamily="34" charset="0"/>
              <a:ea typeface="+mj-ea"/>
              <a:cs typeface="+mj-cs"/>
            </a:endParaRPr>
          </a:p>
        </p:txBody>
      </p:sp>
      <p:sp>
        <p:nvSpPr>
          <p:cNvPr id="2050" name="副标题 3074"/>
          <p:cNvSpPr>
            <a:spLocks noGrp="1"/>
          </p:cNvSpPr>
          <p:nvPr>
            <p:ph type="subTitle" idx="1"/>
          </p:nvPr>
        </p:nvSpPr>
        <p:spPr>
          <a:xfrm>
            <a:off x="1371600" y="3502025"/>
            <a:ext cx="6400800" cy="1752600"/>
          </a:xfrm>
          <a:ln/>
        </p:spPr>
        <p:txBody>
          <a:bodyPr anchor="t" anchorCtr="0"/>
          <a:p>
            <a:pPr defTabSz="914400">
              <a:buClrTx/>
              <a:buSzTx/>
              <a:buFontTx/>
            </a:pPr>
            <a:r>
              <a:rPr lang="en-US" altLang="zh-CN" sz="2800" kern="1200" baseline="0">
                <a:latin typeface="+mn-lt"/>
                <a:ea typeface="+mn-ea"/>
                <a:cs typeface="+mn-cs"/>
              </a:rPr>
              <a:t>2024</a:t>
            </a:r>
            <a:r>
              <a:rPr lang="zh-CN" altLang="en-US" sz="2800" kern="1200" baseline="0">
                <a:latin typeface="+mn-lt"/>
                <a:ea typeface="+mn-ea"/>
                <a:cs typeface="+mn-cs"/>
              </a:rPr>
              <a:t>年</a:t>
            </a:r>
            <a:r>
              <a:rPr lang="en-US" altLang="zh-CN" sz="2800" kern="1200" baseline="0">
                <a:latin typeface="+mn-lt"/>
                <a:ea typeface="+mn-ea"/>
                <a:cs typeface="+mn-cs"/>
              </a:rPr>
              <a:t>8</a:t>
            </a:r>
            <a:r>
              <a:rPr lang="zh-CN" altLang="en-US" sz="2800" kern="1200" baseline="0">
                <a:latin typeface="+mn-lt"/>
                <a:ea typeface="+mn-ea"/>
                <a:cs typeface="+mn-cs"/>
              </a:rPr>
              <a:t>月</a:t>
            </a:r>
            <a:r>
              <a:rPr lang="en-US" altLang="zh-CN" sz="2800" kern="1200" baseline="0">
                <a:latin typeface="+mn-lt"/>
                <a:ea typeface="+mn-ea"/>
                <a:cs typeface="+mn-cs"/>
              </a:rPr>
              <a:t>7</a:t>
            </a:r>
            <a:r>
              <a:rPr lang="zh-CN" altLang="en-US" sz="2800" kern="1200" baseline="0">
                <a:latin typeface="+mn-lt"/>
                <a:ea typeface="+mn-ea"/>
                <a:cs typeface="+mn-cs"/>
              </a:rPr>
              <a:t>日</a:t>
            </a:r>
            <a:endParaRPr lang="zh-CN" altLang="en-US" sz="2800" kern="1200" baseline="0">
              <a:latin typeface="+mn-lt"/>
              <a:ea typeface="+mn-ea"/>
              <a:cs typeface="+mn-cs"/>
            </a:endParaRPr>
          </a:p>
          <a:p>
            <a:pPr defTabSz="914400">
              <a:buClrTx/>
              <a:buSzTx/>
              <a:buFontTx/>
            </a:pPr>
            <a:r>
              <a:rPr lang="zh-CN" altLang="en-US" sz="2800" kern="1200" baseline="0">
                <a:latin typeface="+mn-lt"/>
                <a:ea typeface="+mn-ea"/>
                <a:cs typeface="+mn-cs"/>
              </a:rPr>
              <a:t>陈志伟</a:t>
            </a:r>
            <a:endParaRPr lang="zh-CN" altLang="en-US" sz="2800" kern="1200" baseline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标题 1"/>
          <p:cNvSpPr>
            <a:spLocks noGrp="1"/>
          </p:cNvSpPr>
          <p:nvPr>
            <p:ph type="title"/>
          </p:nvPr>
        </p:nvSpPr>
        <p:spPr>
          <a:xfrm>
            <a:off x="457200" y="331788"/>
            <a:ext cx="8229600" cy="1143000"/>
          </a:xfrm>
          <a:ln/>
        </p:spPr>
        <p:txBody>
          <a:bodyPr anchor="ctr" anchorCtr="0"/>
          <a:p>
            <a:r>
              <a:rPr lang="zh-CN" altLang="en-US"/>
              <a:t>研究现状</a:t>
            </a:r>
            <a:endParaRPr lang="zh-CN" altLang="en-US"/>
          </a:p>
        </p:txBody>
      </p:sp>
      <p:pic>
        <p:nvPicPr>
          <p:cNvPr id="307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71700" y="1701800"/>
            <a:ext cx="4800600" cy="3171825"/>
          </a:xfrm>
          <a:ln w="12700">
            <a:solidFill>
              <a:srgbClr val="89A4A7"/>
            </a:solidFill>
            <a:miter/>
          </a:ln>
        </p:spPr>
      </p:pic>
      <p:sp>
        <p:nvSpPr>
          <p:cNvPr id="3075" name="文本框 4"/>
          <p:cNvSpPr txBox="1"/>
          <p:nvPr/>
        </p:nvSpPr>
        <p:spPr>
          <a:xfrm>
            <a:off x="1547813" y="5302250"/>
            <a:ext cx="57658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圆形的大小代表渲染所需的平均时间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1"/>
          <p:cNvSpPr>
            <a:spLocks noGrp="1"/>
          </p:cNvSpPr>
          <p:nvPr>
            <p:ph type="title"/>
          </p:nvPr>
        </p:nvSpPr>
        <p:spPr>
          <a:xfrm>
            <a:off x="466725" y="547688"/>
            <a:ext cx="8229600" cy="1143000"/>
          </a:xfrm>
          <a:ln/>
        </p:spPr>
        <p:txBody>
          <a:bodyPr anchor="ctr" anchorCtr="0"/>
          <a:p>
            <a:r>
              <a:rPr lang="zh-CN" altLang="en-US" sz="2800"/>
              <a:t>方法创新</a:t>
            </a:r>
            <a:endParaRPr lang="zh-CN" altLang="en-US" sz="2800"/>
          </a:p>
        </p:txBody>
      </p:sp>
      <p:pic>
        <p:nvPicPr>
          <p:cNvPr id="4098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5288" y="1844675"/>
            <a:ext cx="8229600" cy="3362325"/>
          </a:xfrm>
          <a:ln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内容占位符 2"/>
          <p:cNvSpPr>
            <a:spLocks noGrp="1"/>
          </p:cNvSpPr>
          <p:nvPr>
            <p:ph idx="1"/>
          </p:nvPr>
        </p:nvSpPr>
        <p:spPr>
          <a:xfrm>
            <a:off x="466725" y="620713"/>
            <a:ext cx="8229600" cy="4525962"/>
          </a:xfrm>
          <a:ln/>
        </p:spPr>
        <p:txBody>
          <a:bodyPr anchor="t" anchorCtr="0"/>
          <a:p>
            <a:pPr marL="0" indent="0" algn="ctr"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一、</a:t>
            </a:r>
            <a:r>
              <a:rPr lang="en-US" altLang="zh-CN" sz="2800" b="1">
                <a:latin typeface="宋体" panose="02010600030101010101" pitchFamily="2" charset="-122"/>
              </a:rPr>
              <a:t>用三平面表示学习标准的三维高斯分布</a:t>
            </a:r>
            <a:endParaRPr lang="en-US" altLang="zh-CN" sz="2800" b="1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latin typeface="宋体" panose="02010600030101010101" pitchFamily="2" charset="-122"/>
              </a:rPr>
              <a:t>作者修改了3D高斯表示，通过学习一个低维特征表示，该表示可以后期与音频特征结合进行每个高斯的变形。作者设计了一个嵌入空间来编码3D高斯的属性信息，以便在预测其变形偏移时考虑每个高斯的形状和外观。具体来说，作者采用了一种混合3D表示，利用3DGS的显式3D表示，同时利用隐式神经辐射场编码的空间信息。对于每个典型的3D位置 ​从多分辨率三平面表示中提取特征嵌入 𝑓(𝜇c)。这些特征嵌入用于计算每个点的尺度 𝑠𝑐​、旋转 𝑟𝑐、球谐函数 𝑆𝐻𝑐​和不透明度 ​。这些计算出的属性构成了说话人头的典型3D高斯</a:t>
            </a:r>
            <a:endParaRPr lang="en-US" altLang="zh-CN" sz="240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zh-CN" altLang="en-US" sz="2800"/>
              <a:t>关键步骤概述</a:t>
            </a:r>
            <a:endParaRPr lang="zh-CN" altLang="en-US" sz="2800"/>
          </a:p>
        </p:txBody>
      </p:sp>
      <p:sp>
        <p:nvSpPr>
          <p:cNvPr id="6146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 anchorCtr="0"/>
          <a:p>
            <a:pPr marL="0" indent="0">
              <a:buNone/>
            </a:pPr>
            <a:r>
              <a:rPr lang="en-US" altLang="zh-CN" sz="2400"/>
              <a:t>1.</a:t>
            </a:r>
            <a:r>
              <a:rPr lang="zh-CN" altLang="en-US" sz="2400"/>
              <a:t>三平面构建：构建三个正交的二维特征网格 𝑃𝑥𝑦,𝑃𝑦𝑧,𝑃𝑧𝑥。坐标归一化：将3D高斯分布体的坐标值归一化到 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[0,𝑅)。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2.</a:t>
            </a:r>
            <a:r>
              <a:rPr lang="zh-CN" altLang="en-US" sz="2400"/>
              <a:t>插值计算特征：在每个平面的二维网格中进行插值，计算出每个位置的特征。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3.</a:t>
            </a:r>
            <a:r>
              <a:rPr lang="zh-CN" altLang="en-US" sz="2400"/>
              <a:t>特征组合：通过哈达玛乘积和拼接操作，生成最终的特征向量。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4.</a:t>
            </a:r>
            <a:r>
              <a:rPr lang="zh-CN" altLang="en-US" sz="2400"/>
              <a:t>将特征</a:t>
            </a:r>
            <a:r>
              <a:rPr lang="en-US" altLang="zh-CN" sz="2400"/>
              <a:t>f</a:t>
            </a:r>
            <a:r>
              <a:rPr lang="zh-CN" altLang="en-US" sz="2400"/>
              <a:t>过</a:t>
            </a:r>
            <a:r>
              <a:rPr lang="en-US" altLang="zh-CN" sz="2400"/>
              <a:t>MLP</a:t>
            </a:r>
            <a:r>
              <a:rPr lang="zh-CN" altLang="en-US" sz="2400"/>
              <a:t>层后得到</a:t>
            </a:r>
            <a:r>
              <a:rPr lang="en-US" altLang="zh-CN" sz="2400"/>
              <a:t>3D</a:t>
            </a:r>
            <a:r>
              <a:rPr lang="zh-CN" altLang="en-US" sz="2400"/>
              <a:t>高斯特征参数</a:t>
            </a:r>
            <a:endParaRPr lang="zh-CN" altLang="en-US" sz="2400"/>
          </a:p>
        </p:txBody>
      </p:sp>
      <p:pic>
        <p:nvPicPr>
          <p:cNvPr id="6147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9613" y="4581525"/>
            <a:ext cx="4048125" cy="841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zh-CN" altLang="en-US" sz="2800"/>
              <a:t>二、空间</a:t>
            </a:r>
            <a:r>
              <a:rPr lang="en-US" altLang="zh-CN" sz="2800"/>
              <a:t>-</a:t>
            </a:r>
            <a:r>
              <a:rPr lang="zh-CN" altLang="en-US" sz="2800"/>
              <a:t>音频交叉注意力</a:t>
            </a:r>
            <a:r>
              <a:rPr lang="zh-CN" altLang="en-US" sz="2800"/>
              <a:t>机制</a:t>
            </a:r>
            <a:endParaRPr lang="zh-CN" altLang="en-US" sz="2800"/>
          </a:p>
        </p:txBody>
      </p:sp>
      <p:sp>
        <p:nvSpPr>
          <p:cNvPr id="7170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 anchorCtr="0"/>
          <a:p>
            <a:pPr marL="0" indent="0">
              <a:buNone/>
            </a:pPr>
            <a:r>
              <a:rPr lang="en-US" altLang="zh-CN" sz="2400"/>
              <a:t>  </a:t>
            </a:r>
            <a:r>
              <a:rPr lang="zh-CN" altLang="en-US" sz="2000"/>
              <a:t>通过引入空间-音频交叉注意力机制，该方法可以动态地调整3D高斯分布的位置特征，以反映输入语音音频对面部运动的影响。相比于传统方法，它更好地考虑了动态场景中3D点与音频特征之间的关联，提高了模型在处理动态场景时的表现。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提取每个时间帧 𝑛对应的音频特征 </a:t>
            </a:r>
            <a:r>
              <a:rPr lang="en-US" altLang="zh-CN" sz="2000"/>
              <a:t>an</a:t>
            </a:r>
            <a:r>
              <a:rPr lang="zh-CN" altLang="en-US" sz="2000"/>
              <a:t>。这些音频特征描述了输入语音在该时间帧的特性。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空间特征</a:t>
            </a:r>
            <a:r>
              <a:rPr lang="en-US" altLang="zh-CN" sz="2000"/>
              <a:t>fu</a:t>
            </a:r>
            <a:r>
              <a:rPr lang="zh-CN" altLang="en-US" sz="2000"/>
              <a:t>和音频特征</a:t>
            </a:r>
            <a:r>
              <a:rPr lang="en-US" altLang="zh-CN" sz="2000"/>
              <a:t>an</a:t>
            </a:r>
            <a:r>
              <a:rPr lang="zh-CN" altLang="en-US" sz="2000"/>
              <a:t>通过交叉注意力机制进行结合，以捕捉音频输入对3D高斯分布的影响。</a:t>
            </a:r>
            <a:endParaRPr lang="zh-CN" altLang="en-US" sz="2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0350" y="4509135"/>
            <a:ext cx="3543300" cy="11620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zh-CN" altLang="en-US" sz="2800"/>
              <a:t>分离非语音相关的运动</a:t>
            </a:r>
            <a:endParaRPr lang="zh-CN" altLang="en-US" sz="2800"/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457200" y="1268730"/>
            <a:ext cx="8229600" cy="4525963"/>
          </a:xfrm>
          <a:ln/>
        </p:spPr>
        <p:txBody>
          <a:bodyPr anchor="t" anchorCtr="0"/>
          <a:p>
            <a:pPr marL="0" indent="0">
              <a:buNone/>
            </a:pPr>
            <a:r>
              <a:rPr lang="zh-CN" altLang="en-US" sz="1800"/>
              <a:t>在生成一个会说话的虚拟人头时，语音输入并不能解释所有面部细微的动作，比如眨眼、皱纹、头发的摆动和光照变化等。这些动作并不直接和语音相关联。因此，我们需要找到一种方法，把这些非语音的动作从语音相关的动作中分离出来。</a:t>
            </a: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1.</a:t>
            </a:r>
            <a:r>
              <a:rPr lang="zh-CN" altLang="en-US" sz="1800"/>
              <a:t>控制眨眼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使用一种叫做“面部动作编码系统”的技术来描述眨眼的程度，并将其作为额外的输入。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具体来说，用一个特征 𝑒来控制眼睛的眨动。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2. 摄像机视角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考虑摄像机的位置和角度变化，这些变化会影响到视频中的面部显示，比如头发移动和光线变化。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虽然摄像机通常是静止的，但人头在动，所以面部显示会变，这些变化与语音无关。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使用一个额外的特征𝜐来表示摄像机视角，并把它作为输入。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3. 全局一致性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使用一个“空向量” ∅ 作为额外的输入，这个空向量在所有帧中都相同，帮助模型在处理每一帧时保持一致。</a:t>
            </a:r>
            <a:endParaRPr lang="zh-CN" altLang="en-US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052830"/>
            <a:ext cx="8229600" cy="4525963"/>
          </a:xfrm>
        </p:spPr>
        <p:txBody>
          <a:bodyPr/>
          <a:p>
            <a:pPr marL="0" indent="0">
              <a:buNone/>
            </a:pPr>
            <a:r>
              <a:rPr lang="en-US" altLang="zh-CN" sz="1800"/>
              <a:t>1</a:t>
            </a:r>
            <a:r>
              <a:rPr lang="zh-CN" altLang="en-US" sz="1800"/>
              <a:t>、 输入特征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每个3D高斯体内的音频特征已经结合了空间信息，这些特征包含了与语音相关的动态信息以及空间位置的细节。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2. 变形网络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使用一组多层感知器（MLP），记为 F deform来预测每个高斯分布的属性偏移量。这些MLP会根据输入的特征计算出每个3D高斯体的变形。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3. 预测的属性偏移</a:t>
            </a:r>
            <a:endParaRPr lang="zh-CN" altLang="en-US" sz="1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5785" y="4387215"/>
            <a:ext cx="5525135" cy="7683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WM4NmY3YzdiY2YwYjQ4ZTUxMzc0YjQ2ODZmMDU3NjIifQ==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1296</Words>
  <Application>WPS 演示</Application>
  <PresentationFormat/>
  <Paragraphs>50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Arial Unicode MS</vt:lpstr>
      <vt:lpstr>Calibri</vt:lpstr>
      <vt:lpstr>等线 Light</vt:lpstr>
      <vt:lpstr>等线</vt:lpstr>
      <vt:lpstr>Microsoft JhengHei UI</vt:lpstr>
      <vt:lpstr>MS PGothic</vt:lpstr>
      <vt:lpstr>Trebuchet MS</vt:lpstr>
      <vt:lpstr>Sitka Banner</vt:lpstr>
      <vt:lpstr>Segoe UI Light</vt:lpstr>
      <vt:lpstr>Segoe UI Black</vt:lpstr>
      <vt:lpstr>Segoe Script</vt:lpstr>
      <vt:lpstr>Nirmala UI Semilight</vt:lpstr>
      <vt:lpstr>MV Boli</vt:lpstr>
      <vt:lpstr>Microsoft Sans Serif</vt:lpstr>
      <vt:lpstr>Yu Gothic</vt:lpstr>
      <vt:lpstr>黑体</vt:lpstr>
      <vt:lpstr>仿宋</vt:lpstr>
      <vt:lpstr>BatangChe</vt:lpstr>
      <vt:lpstr>Segoe Print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GaussianTalker: Real-Time High-Fidelity Talking Head Synthesiswith Audio-Driven 3D Gaussian Splatting</dc:title>
  <dc:creator>Administrator</dc:creator>
  <cp:lastModifiedBy>honest-</cp:lastModifiedBy>
  <cp:revision>3</cp:revision>
  <dcterms:created xsi:type="dcterms:W3CDTF">2024-08-07T16:53:59Z</dcterms:created>
  <dcterms:modified xsi:type="dcterms:W3CDTF">2024-08-08T07:51:24Z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2052-12.1.0.17827</vt:lpwstr>
  </property>
  <property fmtid="{D5CDD505-2E9C-101B-9397-08002B2CF9AE}" pid="3" name="ICV">
    <vt:lpwstr>4B2AEC99424D4D1381E05B7CC7A77F96_13</vt:lpwstr>
  </property>
</Properties>
</file>