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7"/>
  </p:notesMasterIdLst>
  <p:sldIdLst>
    <p:sldId id="256" r:id="rId3"/>
    <p:sldId id="422" r:id="rId4"/>
    <p:sldId id="429" r:id="rId5"/>
    <p:sldId id="430" r:id="rId6"/>
    <p:sldId id="486" r:id="rId8"/>
    <p:sldId id="487" r:id="rId9"/>
    <p:sldId id="488" r:id="rId10"/>
    <p:sldId id="495" r:id="rId11"/>
    <p:sldId id="496" r:id="rId12"/>
    <p:sldId id="497" r:id="rId13"/>
    <p:sldId id="498" r:id="rId14"/>
    <p:sldId id="499" r:id="rId15"/>
    <p:sldId id="500" r:id="rId16"/>
    <p:sldId id="501" r:id="rId17"/>
    <p:sldId id="502" r:id="rId18"/>
    <p:sldId id="281" r:id="rId19"/>
  </p:sldIdLst>
  <p:sldSz cx="9144000" cy="5143500" type="screen16x9"/>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660"/>
    <a:srgbClr val="961E19"/>
    <a:srgbClr val="E8E8E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49" autoAdjust="0"/>
  </p:normalViewPr>
  <p:slideViewPr>
    <p:cSldViewPr showGuides="1">
      <p:cViewPr varScale="1">
        <p:scale>
          <a:sx n="104" d="100"/>
          <a:sy n="104" d="100"/>
        </p:scale>
        <p:origin x="850" y="58"/>
      </p:cViewPr>
      <p:guideLst>
        <p:guide orient="horz" pos="1802"/>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30.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A1A9A1-B305-43A3-954F-7409640B2C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E4D53A-EBD1-4578-9F09-8A6CB50B917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20.xml"/><Relationship Id="rId4" Type="http://schemas.openxmlformats.org/officeDocument/2006/relationships/image" Target="../media/image12.png"/><Relationship Id="rId3" Type="http://schemas.openxmlformats.org/officeDocument/2006/relationships/tags" Target="../tags/tag19.xml"/><Relationship Id="rId2" Type="http://schemas.openxmlformats.org/officeDocument/2006/relationships/image" Target="../media/image4.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1.xml"/><Relationship Id="rId2" Type="http://schemas.openxmlformats.org/officeDocument/2006/relationships/image" Target="../media/image4.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tags" Target="../tags/tag23.xml"/><Relationship Id="rId4" Type="http://schemas.openxmlformats.org/officeDocument/2006/relationships/image" Target="../media/image13.png"/><Relationship Id="rId3" Type="http://schemas.openxmlformats.org/officeDocument/2006/relationships/tags" Target="../tags/tag22.xml"/><Relationship Id="rId2" Type="http://schemas.openxmlformats.org/officeDocument/2006/relationships/image" Target="../media/image4.pn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tags" Target="../tags/tag25.xml"/><Relationship Id="rId4" Type="http://schemas.openxmlformats.org/officeDocument/2006/relationships/image" Target="../media/image14.png"/><Relationship Id="rId3" Type="http://schemas.openxmlformats.org/officeDocument/2006/relationships/tags" Target="../tags/tag24.xml"/><Relationship Id="rId2" Type="http://schemas.openxmlformats.org/officeDocument/2006/relationships/image" Target="../media/image4.pn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28.xml"/><Relationship Id="rId6" Type="http://schemas.openxmlformats.org/officeDocument/2006/relationships/image" Target="../media/image16.png"/><Relationship Id="rId5" Type="http://schemas.openxmlformats.org/officeDocument/2006/relationships/tags" Target="../tags/tag27.xml"/><Relationship Id="rId4" Type="http://schemas.openxmlformats.org/officeDocument/2006/relationships/image" Target="../media/image15.png"/><Relationship Id="rId3" Type="http://schemas.openxmlformats.org/officeDocument/2006/relationships/tags" Target="../tags/tag26.xml"/><Relationship Id="rId2" Type="http://schemas.openxmlformats.org/officeDocument/2006/relationships/image" Target="../media/image4.pn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tags" Target="../tags/tag1.xml"/><Relationship Id="rId2" Type="http://schemas.openxmlformats.org/officeDocument/2006/relationships/image" Target="../media/image4.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5.xml"/><Relationship Id="rId5" Type="http://schemas.openxmlformats.org/officeDocument/2006/relationships/image" Target="../media/image6.png"/><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9.xml"/><Relationship Id="rId7" Type="http://schemas.openxmlformats.org/officeDocument/2006/relationships/image" Target="../media/image8.png"/><Relationship Id="rId6" Type="http://schemas.openxmlformats.org/officeDocument/2006/relationships/tags" Target="../tags/tag8.xml"/><Relationship Id="rId5" Type="http://schemas.openxmlformats.org/officeDocument/2006/relationships/image" Target="../media/image7.png"/><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image" Target="../media/image4.png"/><Relationship Id="rId10" Type="http://schemas.openxmlformats.org/officeDocument/2006/relationships/notesSlide" Target="../notesSlides/notesSlide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0.png"/><Relationship Id="rId7" Type="http://schemas.openxmlformats.org/officeDocument/2006/relationships/tags" Target="../tags/tag13.xml"/><Relationship Id="rId6" Type="http://schemas.openxmlformats.org/officeDocument/2006/relationships/image" Target="../media/image9.png"/><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image" Target="../media/image4.png"/><Relationship Id="rId10" Type="http://schemas.openxmlformats.org/officeDocument/2006/relationships/notesSlide" Target="../notesSlides/notesSlide3.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image" Target="../media/image4.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tags" Target="../tags/tag16.xml"/><Relationship Id="rId2" Type="http://schemas.openxmlformats.org/officeDocument/2006/relationships/image" Target="../media/image4.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image" Target="../media/image4.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23478"/>
            <a:ext cx="9144000" cy="3600400"/>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0" y="-2128"/>
            <a:ext cx="9144000" cy="3600400"/>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45929" y="1667597"/>
            <a:ext cx="8280920" cy="1053465"/>
          </a:xfrm>
          <a:prstGeom prst="rect">
            <a:avLst/>
          </a:prstGeom>
        </p:spPr>
        <p:txBody>
          <a:bodyPr wrap="square" lIns="68580" tIns="34290" rIns="68580" bIns="3429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工作汇报</a:t>
            </a:r>
            <a:endParaRPr lang="zh-CN" altLang="en-US" sz="44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方向：智慧农场</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遥感语义分割</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椭圆 9"/>
          <p:cNvSpPr/>
          <p:nvPr/>
        </p:nvSpPr>
        <p:spPr>
          <a:xfrm>
            <a:off x="3137461"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860147"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779912" y="4169717"/>
            <a:ext cx="4968553" cy="345440"/>
            <a:chOff x="3779912" y="4169717"/>
            <a:chExt cx="4968553" cy="345440"/>
          </a:xfrm>
        </p:grpSpPr>
        <p:sp>
          <p:nvSpPr>
            <p:cNvPr id="9" name="矩形 8"/>
            <p:cNvSpPr/>
            <p:nvPr/>
          </p:nvSpPr>
          <p:spPr>
            <a:xfrm>
              <a:off x="4040307" y="4169717"/>
              <a:ext cx="4708158" cy="345440"/>
            </a:xfrm>
            <a:prstGeom prst="rect">
              <a:avLst/>
            </a:prstGeom>
          </p:spPr>
          <p:txBody>
            <a:bodyPr wrap="square" lIns="68580" tIns="34290" rIns="68580" bIns="34290">
              <a:spAutoFit/>
            </a:bodyPr>
            <a:lstStyle/>
            <a:p>
              <a:r>
                <a:rPr lang="zh-CN" altLang="en-US" b="1" dirty="0">
                  <a:solidFill>
                    <a:srgbClr val="3A4660"/>
                  </a:solidFill>
                  <a:latin typeface="微软雅黑" panose="020B0503020204020204" pitchFamily="34" charset="-122"/>
                  <a:ea typeface="微软雅黑" panose="020B0503020204020204" pitchFamily="34" charset="-122"/>
                </a:rPr>
                <a:t>汇报人</a:t>
              </a:r>
              <a:r>
                <a:rPr lang="zh-CN" altLang="en-US" dirty="0">
                  <a:solidFill>
                    <a:srgbClr val="3A4660"/>
                  </a:solidFill>
                  <a:latin typeface="微软雅黑" panose="020B0503020204020204" pitchFamily="34" charset="-122"/>
                  <a:ea typeface="微软雅黑" panose="020B0503020204020204" pitchFamily="34" charset="-122"/>
                </a:rPr>
                <a:t>：付嘉豪</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3A4660"/>
                  </a:solidFill>
                  <a:latin typeface="微软雅黑" panose="020B0503020204020204" pitchFamily="34" charset="-122"/>
                  <a:ea typeface="微软雅黑" panose="020B0503020204020204" pitchFamily="34" charset="-122"/>
                </a:rPr>
                <a:t>指导老师</a:t>
              </a:r>
              <a:r>
                <a:rPr lang="zh-CN" altLang="en-US" dirty="0">
                  <a:solidFill>
                    <a:srgbClr val="3A4660"/>
                  </a:solidFill>
                  <a:latin typeface="微软雅黑" panose="020B0503020204020204" pitchFamily="34" charset="-122"/>
                  <a:ea typeface="微软雅黑" panose="020B0503020204020204" pitchFamily="34" charset="-122"/>
                </a:rPr>
                <a:t>：余</a:t>
              </a:r>
              <a:r>
                <a:rPr lang="zh-CN" altLang="en-US" dirty="0">
                  <a:solidFill>
                    <a:srgbClr val="3A4660"/>
                  </a:solidFill>
                  <a:latin typeface="微软雅黑" panose="020B0503020204020204" pitchFamily="34" charset="-122"/>
                  <a:ea typeface="微软雅黑" panose="020B0503020204020204" pitchFamily="34" charset="-122"/>
                </a:rPr>
                <a:t>银峰</a:t>
              </a:r>
              <a:endParaRPr lang="zh-CN" altLang="en-US" dirty="0">
                <a:solidFill>
                  <a:srgbClr val="3A4660"/>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79912" y="4210339"/>
              <a:ext cx="198097" cy="265004"/>
              <a:chOff x="5823704" y="503688"/>
              <a:chExt cx="198097" cy="265004"/>
            </a:xfrm>
            <a:solidFill>
              <a:srgbClr val="3A4660"/>
            </a:solidFill>
          </p:grpSpPr>
          <p:sp>
            <p:nvSpPr>
              <p:cNvPr id="13" name="Oval 33"/>
              <p:cNvSpPr>
                <a:spLocks noChangeArrowheads="1"/>
              </p:cNvSpPr>
              <p:nvPr/>
            </p:nvSpPr>
            <p:spPr bwMode="auto">
              <a:xfrm>
                <a:off x="5872244" y="503688"/>
                <a:ext cx="101016" cy="1075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4"/>
              <p:cNvSpPr/>
              <p:nvPr/>
            </p:nvSpPr>
            <p:spPr bwMode="auto">
              <a:xfrm>
                <a:off x="5823704" y="616511"/>
                <a:ext cx="198097" cy="152181"/>
              </a:xfrm>
              <a:custGeom>
                <a:avLst/>
                <a:gdLst>
                  <a:gd name="T0" fmla="*/ 28 w 37"/>
                  <a:gd name="T1" fmla="*/ 0 h 28"/>
                  <a:gd name="T2" fmla="*/ 19 w 37"/>
                  <a:gd name="T3" fmla="*/ 11 h 28"/>
                  <a:gd name="T4" fmla="*/ 9 w 37"/>
                  <a:gd name="T5" fmla="*/ 0 h 28"/>
                  <a:gd name="T6" fmla="*/ 0 w 37"/>
                  <a:gd name="T7" fmla="*/ 18 h 28"/>
                  <a:gd name="T8" fmla="*/ 1 w 37"/>
                  <a:gd name="T9" fmla="*/ 26 h 28"/>
                  <a:gd name="T10" fmla="*/ 19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1" y="26"/>
                    </a:cubicBezTo>
                    <a:cubicBezTo>
                      <a:pt x="7" y="27"/>
                      <a:pt x="12" y="28"/>
                      <a:pt x="19" y="28"/>
                    </a:cubicBezTo>
                    <a:cubicBezTo>
                      <a:pt x="25" y="28"/>
                      <a:pt x="31" y="27"/>
                      <a:pt x="36" y="26"/>
                    </a:cubicBezTo>
                    <a:cubicBezTo>
                      <a:pt x="37" y="23"/>
                      <a:pt x="37" y="21"/>
                      <a:pt x="37" y="18"/>
                    </a:cubicBezTo>
                    <a:cubicBezTo>
                      <a:pt x="37" y="11"/>
                      <a:pt x="33" y="4"/>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Freeform 504"/>
            <p:cNvSpPr>
              <a:spLocks noEditPoints="1"/>
            </p:cNvSpPr>
            <p:nvPr/>
          </p:nvSpPr>
          <p:spPr bwMode="auto">
            <a:xfrm>
              <a:off x="6076507" y="4210339"/>
              <a:ext cx="233967" cy="265004"/>
            </a:xfrm>
            <a:custGeom>
              <a:avLst/>
              <a:gdLst>
                <a:gd name="T0" fmla="*/ 25 w 255"/>
                <a:gd name="T1" fmla="*/ 19 h 288"/>
                <a:gd name="T2" fmla="*/ 0 w 255"/>
                <a:gd name="T3" fmla="*/ 35 h 288"/>
                <a:gd name="T4" fmla="*/ 25 w 255"/>
                <a:gd name="T5" fmla="*/ 51 h 288"/>
                <a:gd name="T6" fmla="*/ 15 w 255"/>
                <a:gd name="T7" fmla="*/ 62 h 288"/>
                <a:gd name="T8" fmla="*/ 15 w 255"/>
                <a:gd name="T9" fmla="*/ 95 h 288"/>
                <a:gd name="T10" fmla="*/ 25 w 255"/>
                <a:gd name="T11" fmla="*/ 106 h 288"/>
                <a:gd name="T12" fmla="*/ 0 w 255"/>
                <a:gd name="T13" fmla="*/ 122 h 288"/>
                <a:gd name="T14" fmla="*/ 25 w 255"/>
                <a:gd name="T15" fmla="*/ 139 h 288"/>
                <a:gd name="T16" fmla="*/ 25 w 255"/>
                <a:gd name="T17" fmla="*/ 146 h 288"/>
                <a:gd name="T18" fmla="*/ 15 w 255"/>
                <a:gd name="T19" fmla="*/ 150 h 288"/>
                <a:gd name="T20" fmla="*/ 15 w 255"/>
                <a:gd name="T21" fmla="*/ 182 h 288"/>
                <a:gd name="T22" fmla="*/ 25 w 255"/>
                <a:gd name="T23" fmla="*/ 193 h 288"/>
                <a:gd name="T24" fmla="*/ 0 w 255"/>
                <a:gd name="T25" fmla="*/ 210 h 288"/>
                <a:gd name="T26" fmla="*/ 25 w 255"/>
                <a:gd name="T27" fmla="*/ 226 h 288"/>
                <a:gd name="T28" fmla="*/ 15 w 255"/>
                <a:gd name="T29" fmla="*/ 237 h 288"/>
                <a:gd name="T30" fmla="*/ 15 w 255"/>
                <a:gd name="T31" fmla="*/ 270 h 288"/>
                <a:gd name="T32" fmla="*/ 25 w 255"/>
                <a:gd name="T33" fmla="*/ 288 h 288"/>
                <a:gd name="T34" fmla="*/ 255 w 255"/>
                <a:gd name="T35" fmla="*/ 146 h 288"/>
                <a:gd name="T36" fmla="*/ 255 w 255"/>
                <a:gd name="T37" fmla="*/ 0 h 288"/>
                <a:gd name="T38" fmla="*/ 41 w 255"/>
                <a:gd name="T39" fmla="*/ 261 h 288"/>
                <a:gd name="T40" fmla="*/ 9 w 255"/>
                <a:gd name="T41" fmla="*/ 253 h 288"/>
                <a:gd name="T42" fmla="*/ 41 w 255"/>
                <a:gd name="T43" fmla="*/ 246 h 288"/>
                <a:gd name="T44" fmla="*/ 41 w 255"/>
                <a:gd name="T45" fmla="*/ 261 h 288"/>
                <a:gd name="T46" fmla="*/ 15 w 255"/>
                <a:gd name="T47" fmla="*/ 217 h 288"/>
                <a:gd name="T48" fmla="*/ 15 w 255"/>
                <a:gd name="T49" fmla="*/ 202 h 288"/>
                <a:gd name="T50" fmla="*/ 48 w 255"/>
                <a:gd name="T51" fmla="*/ 210 h 288"/>
                <a:gd name="T52" fmla="*/ 41 w 255"/>
                <a:gd name="T53" fmla="*/ 174 h 288"/>
                <a:gd name="T54" fmla="*/ 9 w 255"/>
                <a:gd name="T55" fmla="*/ 166 h 288"/>
                <a:gd name="T56" fmla="*/ 41 w 255"/>
                <a:gd name="T57" fmla="*/ 159 h 288"/>
                <a:gd name="T58" fmla="*/ 41 w 255"/>
                <a:gd name="T59" fmla="*/ 174 h 288"/>
                <a:gd name="T60" fmla="*/ 15 w 255"/>
                <a:gd name="T61" fmla="*/ 130 h 288"/>
                <a:gd name="T62" fmla="*/ 15 w 255"/>
                <a:gd name="T63" fmla="*/ 115 h 288"/>
                <a:gd name="T64" fmla="*/ 48 w 255"/>
                <a:gd name="T65" fmla="*/ 122 h 288"/>
                <a:gd name="T66" fmla="*/ 41 w 255"/>
                <a:gd name="T67" fmla="*/ 86 h 288"/>
                <a:gd name="T68" fmla="*/ 9 w 255"/>
                <a:gd name="T69" fmla="*/ 79 h 288"/>
                <a:gd name="T70" fmla="*/ 41 w 255"/>
                <a:gd name="T71" fmla="*/ 71 h 288"/>
                <a:gd name="T72" fmla="*/ 41 w 255"/>
                <a:gd name="T73" fmla="*/ 86 h 288"/>
                <a:gd name="T74" fmla="*/ 15 w 255"/>
                <a:gd name="T75" fmla="*/ 43 h 288"/>
                <a:gd name="T76" fmla="*/ 15 w 255"/>
                <a:gd name="T77" fmla="*/ 28 h 288"/>
                <a:gd name="T78" fmla="*/ 48 w 255"/>
                <a:gd name="T79" fmla="*/ 35 h 288"/>
                <a:gd name="T80" fmla="*/ 214 w 255"/>
                <a:gd name="T81" fmla="*/ 205 h 288"/>
                <a:gd name="T82" fmla="*/ 76 w 255"/>
                <a:gd name="T83" fmla="*/ 191 h 288"/>
                <a:gd name="T84" fmla="*/ 132 w 255"/>
                <a:gd name="T85" fmla="*/ 159 h 288"/>
                <a:gd name="T86" fmla="*/ 118 w 255"/>
                <a:gd name="T87" fmla="*/ 120 h 288"/>
                <a:gd name="T88" fmla="*/ 145 w 255"/>
                <a:gd name="T89" fmla="*/ 85 h 288"/>
                <a:gd name="T90" fmla="*/ 171 w 255"/>
                <a:gd name="T91" fmla="*/ 120 h 288"/>
                <a:gd name="T92" fmla="*/ 157 w 255"/>
                <a:gd name="T93" fmla="*/ 159 h 288"/>
                <a:gd name="T94" fmla="*/ 214 w 255"/>
                <a:gd name="T95" fmla="*/ 19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5" h="288">
                  <a:moveTo>
                    <a:pt x="25" y="0"/>
                  </a:moveTo>
                  <a:cubicBezTo>
                    <a:pt x="25" y="19"/>
                    <a:pt x="25" y="19"/>
                    <a:pt x="25" y="19"/>
                  </a:cubicBezTo>
                  <a:cubicBezTo>
                    <a:pt x="15" y="19"/>
                    <a:pt x="15" y="19"/>
                    <a:pt x="15" y="19"/>
                  </a:cubicBezTo>
                  <a:cubicBezTo>
                    <a:pt x="6" y="19"/>
                    <a:pt x="0" y="25"/>
                    <a:pt x="0" y="35"/>
                  </a:cubicBezTo>
                  <a:cubicBezTo>
                    <a:pt x="0" y="45"/>
                    <a:pt x="6" y="51"/>
                    <a:pt x="15" y="51"/>
                  </a:cubicBezTo>
                  <a:cubicBezTo>
                    <a:pt x="25" y="51"/>
                    <a:pt x="25" y="51"/>
                    <a:pt x="25" y="51"/>
                  </a:cubicBezTo>
                  <a:cubicBezTo>
                    <a:pt x="25" y="62"/>
                    <a:pt x="25" y="62"/>
                    <a:pt x="25" y="62"/>
                  </a:cubicBezTo>
                  <a:cubicBezTo>
                    <a:pt x="15" y="62"/>
                    <a:pt x="15" y="62"/>
                    <a:pt x="15" y="62"/>
                  </a:cubicBezTo>
                  <a:cubicBezTo>
                    <a:pt x="6" y="62"/>
                    <a:pt x="0" y="68"/>
                    <a:pt x="0" y="79"/>
                  </a:cubicBezTo>
                  <a:cubicBezTo>
                    <a:pt x="0" y="89"/>
                    <a:pt x="6" y="95"/>
                    <a:pt x="15" y="95"/>
                  </a:cubicBezTo>
                  <a:cubicBezTo>
                    <a:pt x="25" y="95"/>
                    <a:pt x="25" y="95"/>
                    <a:pt x="25" y="95"/>
                  </a:cubicBezTo>
                  <a:cubicBezTo>
                    <a:pt x="25" y="106"/>
                    <a:pt x="25" y="106"/>
                    <a:pt x="25" y="106"/>
                  </a:cubicBezTo>
                  <a:cubicBezTo>
                    <a:pt x="15" y="106"/>
                    <a:pt x="15" y="106"/>
                    <a:pt x="15" y="106"/>
                  </a:cubicBezTo>
                  <a:cubicBezTo>
                    <a:pt x="6" y="106"/>
                    <a:pt x="0" y="112"/>
                    <a:pt x="0" y="122"/>
                  </a:cubicBezTo>
                  <a:cubicBezTo>
                    <a:pt x="0" y="132"/>
                    <a:pt x="6" y="139"/>
                    <a:pt x="15" y="139"/>
                  </a:cubicBezTo>
                  <a:cubicBezTo>
                    <a:pt x="25" y="139"/>
                    <a:pt x="25" y="139"/>
                    <a:pt x="25" y="139"/>
                  </a:cubicBezTo>
                  <a:cubicBezTo>
                    <a:pt x="25" y="142"/>
                    <a:pt x="25" y="142"/>
                    <a:pt x="25" y="142"/>
                  </a:cubicBezTo>
                  <a:cubicBezTo>
                    <a:pt x="25" y="146"/>
                    <a:pt x="25" y="146"/>
                    <a:pt x="25" y="146"/>
                  </a:cubicBezTo>
                  <a:cubicBezTo>
                    <a:pt x="25" y="150"/>
                    <a:pt x="25" y="150"/>
                    <a:pt x="25" y="150"/>
                  </a:cubicBezTo>
                  <a:cubicBezTo>
                    <a:pt x="15" y="150"/>
                    <a:pt x="15" y="150"/>
                    <a:pt x="15" y="150"/>
                  </a:cubicBezTo>
                  <a:cubicBezTo>
                    <a:pt x="6" y="150"/>
                    <a:pt x="0" y="156"/>
                    <a:pt x="0" y="166"/>
                  </a:cubicBezTo>
                  <a:cubicBezTo>
                    <a:pt x="0" y="176"/>
                    <a:pt x="6" y="182"/>
                    <a:pt x="15" y="182"/>
                  </a:cubicBezTo>
                  <a:cubicBezTo>
                    <a:pt x="25" y="182"/>
                    <a:pt x="25" y="182"/>
                    <a:pt x="25" y="182"/>
                  </a:cubicBezTo>
                  <a:cubicBezTo>
                    <a:pt x="25" y="193"/>
                    <a:pt x="25" y="193"/>
                    <a:pt x="25" y="193"/>
                  </a:cubicBezTo>
                  <a:cubicBezTo>
                    <a:pt x="15" y="193"/>
                    <a:pt x="15" y="193"/>
                    <a:pt x="15" y="193"/>
                  </a:cubicBezTo>
                  <a:cubicBezTo>
                    <a:pt x="6" y="193"/>
                    <a:pt x="0" y="199"/>
                    <a:pt x="0" y="210"/>
                  </a:cubicBezTo>
                  <a:cubicBezTo>
                    <a:pt x="0" y="220"/>
                    <a:pt x="6" y="226"/>
                    <a:pt x="15" y="226"/>
                  </a:cubicBezTo>
                  <a:cubicBezTo>
                    <a:pt x="25" y="226"/>
                    <a:pt x="25" y="226"/>
                    <a:pt x="25" y="226"/>
                  </a:cubicBezTo>
                  <a:cubicBezTo>
                    <a:pt x="25" y="237"/>
                    <a:pt x="25" y="237"/>
                    <a:pt x="25" y="237"/>
                  </a:cubicBezTo>
                  <a:cubicBezTo>
                    <a:pt x="15" y="237"/>
                    <a:pt x="15" y="237"/>
                    <a:pt x="15" y="237"/>
                  </a:cubicBezTo>
                  <a:cubicBezTo>
                    <a:pt x="6" y="237"/>
                    <a:pt x="0" y="243"/>
                    <a:pt x="0" y="253"/>
                  </a:cubicBezTo>
                  <a:cubicBezTo>
                    <a:pt x="0" y="263"/>
                    <a:pt x="6" y="270"/>
                    <a:pt x="15" y="270"/>
                  </a:cubicBezTo>
                  <a:cubicBezTo>
                    <a:pt x="25" y="270"/>
                    <a:pt x="25" y="270"/>
                    <a:pt x="25" y="270"/>
                  </a:cubicBezTo>
                  <a:cubicBezTo>
                    <a:pt x="25" y="288"/>
                    <a:pt x="25" y="288"/>
                    <a:pt x="25" y="288"/>
                  </a:cubicBezTo>
                  <a:cubicBezTo>
                    <a:pt x="255" y="288"/>
                    <a:pt x="255" y="288"/>
                    <a:pt x="255" y="288"/>
                  </a:cubicBezTo>
                  <a:cubicBezTo>
                    <a:pt x="255" y="146"/>
                    <a:pt x="255" y="146"/>
                    <a:pt x="255" y="146"/>
                  </a:cubicBezTo>
                  <a:cubicBezTo>
                    <a:pt x="255" y="142"/>
                    <a:pt x="255" y="142"/>
                    <a:pt x="255" y="142"/>
                  </a:cubicBezTo>
                  <a:cubicBezTo>
                    <a:pt x="255" y="0"/>
                    <a:pt x="255" y="0"/>
                    <a:pt x="255" y="0"/>
                  </a:cubicBezTo>
                  <a:lnTo>
                    <a:pt x="25" y="0"/>
                  </a:lnTo>
                  <a:close/>
                  <a:moveTo>
                    <a:pt x="41" y="261"/>
                  </a:moveTo>
                  <a:cubicBezTo>
                    <a:pt x="15" y="261"/>
                    <a:pt x="15" y="261"/>
                    <a:pt x="15" y="261"/>
                  </a:cubicBezTo>
                  <a:cubicBezTo>
                    <a:pt x="11" y="261"/>
                    <a:pt x="9" y="259"/>
                    <a:pt x="9" y="253"/>
                  </a:cubicBezTo>
                  <a:cubicBezTo>
                    <a:pt x="9" y="248"/>
                    <a:pt x="11" y="246"/>
                    <a:pt x="15" y="246"/>
                  </a:cubicBezTo>
                  <a:cubicBezTo>
                    <a:pt x="41" y="246"/>
                    <a:pt x="41" y="246"/>
                    <a:pt x="41" y="246"/>
                  </a:cubicBezTo>
                  <a:cubicBezTo>
                    <a:pt x="46" y="246"/>
                    <a:pt x="48" y="248"/>
                    <a:pt x="48" y="253"/>
                  </a:cubicBezTo>
                  <a:cubicBezTo>
                    <a:pt x="48" y="259"/>
                    <a:pt x="46" y="261"/>
                    <a:pt x="41" y="261"/>
                  </a:cubicBezTo>
                  <a:close/>
                  <a:moveTo>
                    <a:pt x="41" y="217"/>
                  </a:moveTo>
                  <a:cubicBezTo>
                    <a:pt x="15" y="217"/>
                    <a:pt x="15" y="217"/>
                    <a:pt x="15" y="217"/>
                  </a:cubicBezTo>
                  <a:cubicBezTo>
                    <a:pt x="11" y="217"/>
                    <a:pt x="9" y="215"/>
                    <a:pt x="9" y="210"/>
                  </a:cubicBezTo>
                  <a:cubicBezTo>
                    <a:pt x="9" y="204"/>
                    <a:pt x="11" y="202"/>
                    <a:pt x="15" y="202"/>
                  </a:cubicBezTo>
                  <a:cubicBezTo>
                    <a:pt x="41" y="202"/>
                    <a:pt x="41" y="202"/>
                    <a:pt x="41" y="202"/>
                  </a:cubicBezTo>
                  <a:cubicBezTo>
                    <a:pt x="46" y="202"/>
                    <a:pt x="48" y="204"/>
                    <a:pt x="48" y="210"/>
                  </a:cubicBezTo>
                  <a:cubicBezTo>
                    <a:pt x="48" y="215"/>
                    <a:pt x="46" y="217"/>
                    <a:pt x="41" y="217"/>
                  </a:cubicBezTo>
                  <a:close/>
                  <a:moveTo>
                    <a:pt x="41" y="174"/>
                  </a:moveTo>
                  <a:cubicBezTo>
                    <a:pt x="15" y="174"/>
                    <a:pt x="15" y="174"/>
                    <a:pt x="15" y="174"/>
                  </a:cubicBezTo>
                  <a:cubicBezTo>
                    <a:pt x="11" y="174"/>
                    <a:pt x="9" y="171"/>
                    <a:pt x="9" y="166"/>
                  </a:cubicBezTo>
                  <a:cubicBezTo>
                    <a:pt x="9" y="161"/>
                    <a:pt x="11" y="159"/>
                    <a:pt x="15" y="159"/>
                  </a:cubicBezTo>
                  <a:cubicBezTo>
                    <a:pt x="41" y="159"/>
                    <a:pt x="41" y="159"/>
                    <a:pt x="41" y="159"/>
                  </a:cubicBezTo>
                  <a:cubicBezTo>
                    <a:pt x="46" y="159"/>
                    <a:pt x="48" y="161"/>
                    <a:pt x="48" y="166"/>
                  </a:cubicBezTo>
                  <a:cubicBezTo>
                    <a:pt x="48" y="171"/>
                    <a:pt x="46" y="174"/>
                    <a:pt x="41" y="174"/>
                  </a:cubicBezTo>
                  <a:close/>
                  <a:moveTo>
                    <a:pt x="41" y="130"/>
                  </a:moveTo>
                  <a:cubicBezTo>
                    <a:pt x="15" y="130"/>
                    <a:pt x="15" y="130"/>
                    <a:pt x="15" y="130"/>
                  </a:cubicBezTo>
                  <a:cubicBezTo>
                    <a:pt x="11" y="130"/>
                    <a:pt x="9" y="128"/>
                    <a:pt x="9" y="122"/>
                  </a:cubicBezTo>
                  <a:cubicBezTo>
                    <a:pt x="9" y="117"/>
                    <a:pt x="11" y="115"/>
                    <a:pt x="15" y="115"/>
                  </a:cubicBezTo>
                  <a:cubicBezTo>
                    <a:pt x="41" y="115"/>
                    <a:pt x="41" y="115"/>
                    <a:pt x="41" y="115"/>
                  </a:cubicBezTo>
                  <a:cubicBezTo>
                    <a:pt x="46" y="115"/>
                    <a:pt x="48" y="117"/>
                    <a:pt x="48" y="122"/>
                  </a:cubicBezTo>
                  <a:cubicBezTo>
                    <a:pt x="48" y="128"/>
                    <a:pt x="46" y="130"/>
                    <a:pt x="41" y="130"/>
                  </a:cubicBezTo>
                  <a:close/>
                  <a:moveTo>
                    <a:pt x="41" y="86"/>
                  </a:moveTo>
                  <a:cubicBezTo>
                    <a:pt x="15" y="86"/>
                    <a:pt x="15" y="86"/>
                    <a:pt x="15" y="86"/>
                  </a:cubicBezTo>
                  <a:cubicBezTo>
                    <a:pt x="11" y="86"/>
                    <a:pt x="9" y="84"/>
                    <a:pt x="9" y="79"/>
                  </a:cubicBezTo>
                  <a:cubicBezTo>
                    <a:pt x="9" y="73"/>
                    <a:pt x="11" y="71"/>
                    <a:pt x="15" y="71"/>
                  </a:cubicBezTo>
                  <a:cubicBezTo>
                    <a:pt x="41" y="71"/>
                    <a:pt x="41" y="71"/>
                    <a:pt x="41" y="71"/>
                  </a:cubicBezTo>
                  <a:cubicBezTo>
                    <a:pt x="46" y="71"/>
                    <a:pt x="48" y="73"/>
                    <a:pt x="48" y="79"/>
                  </a:cubicBezTo>
                  <a:cubicBezTo>
                    <a:pt x="48" y="84"/>
                    <a:pt x="46" y="86"/>
                    <a:pt x="41" y="86"/>
                  </a:cubicBezTo>
                  <a:close/>
                  <a:moveTo>
                    <a:pt x="41" y="43"/>
                  </a:moveTo>
                  <a:cubicBezTo>
                    <a:pt x="15" y="43"/>
                    <a:pt x="15" y="43"/>
                    <a:pt x="15" y="43"/>
                  </a:cubicBezTo>
                  <a:cubicBezTo>
                    <a:pt x="11" y="43"/>
                    <a:pt x="9" y="40"/>
                    <a:pt x="9" y="35"/>
                  </a:cubicBezTo>
                  <a:cubicBezTo>
                    <a:pt x="9" y="30"/>
                    <a:pt x="11" y="28"/>
                    <a:pt x="15" y="28"/>
                  </a:cubicBezTo>
                  <a:cubicBezTo>
                    <a:pt x="41" y="28"/>
                    <a:pt x="41" y="28"/>
                    <a:pt x="41" y="28"/>
                  </a:cubicBezTo>
                  <a:cubicBezTo>
                    <a:pt x="46" y="28"/>
                    <a:pt x="48" y="30"/>
                    <a:pt x="48" y="35"/>
                  </a:cubicBezTo>
                  <a:cubicBezTo>
                    <a:pt x="48" y="40"/>
                    <a:pt x="46" y="43"/>
                    <a:pt x="41" y="43"/>
                  </a:cubicBezTo>
                  <a:close/>
                  <a:moveTo>
                    <a:pt x="214" y="205"/>
                  </a:moveTo>
                  <a:cubicBezTo>
                    <a:pt x="76" y="205"/>
                    <a:pt x="76" y="205"/>
                    <a:pt x="76" y="205"/>
                  </a:cubicBezTo>
                  <a:cubicBezTo>
                    <a:pt x="76" y="191"/>
                    <a:pt x="76" y="191"/>
                    <a:pt x="76" y="191"/>
                  </a:cubicBezTo>
                  <a:cubicBezTo>
                    <a:pt x="76" y="191"/>
                    <a:pt x="76" y="183"/>
                    <a:pt x="93" y="175"/>
                  </a:cubicBezTo>
                  <a:cubicBezTo>
                    <a:pt x="101" y="172"/>
                    <a:pt x="114" y="162"/>
                    <a:pt x="132" y="159"/>
                  </a:cubicBezTo>
                  <a:cubicBezTo>
                    <a:pt x="127" y="154"/>
                    <a:pt x="124" y="146"/>
                    <a:pt x="120" y="137"/>
                  </a:cubicBezTo>
                  <a:cubicBezTo>
                    <a:pt x="118" y="131"/>
                    <a:pt x="118" y="127"/>
                    <a:pt x="118" y="120"/>
                  </a:cubicBezTo>
                  <a:cubicBezTo>
                    <a:pt x="118" y="115"/>
                    <a:pt x="117" y="108"/>
                    <a:pt x="118" y="103"/>
                  </a:cubicBezTo>
                  <a:cubicBezTo>
                    <a:pt x="122" y="89"/>
                    <a:pt x="133" y="85"/>
                    <a:pt x="145" y="85"/>
                  </a:cubicBezTo>
                  <a:cubicBezTo>
                    <a:pt x="157" y="85"/>
                    <a:pt x="167" y="89"/>
                    <a:pt x="171" y="103"/>
                  </a:cubicBezTo>
                  <a:cubicBezTo>
                    <a:pt x="172" y="108"/>
                    <a:pt x="171" y="115"/>
                    <a:pt x="171" y="120"/>
                  </a:cubicBezTo>
                  <a:cubicBezTo>
                    <a:pt x="171" y="127"/>
                    <a:pt x="171" y="131"/>
                    <a:pt x="169" y="137"/>
                  </a:cubicBezTo>
                  <a:cubicBezTo>
                    <a:pt x="166" y="146"/>
                    <a:pt x="162" y="154"/>
                    <a:pt x="157" y="159"/>
                  </a:cubicBezTo>
                  <a:cubicBezTo>
                    <a:pt x="176" y="162"/>
                    <a:pt x="188" y="171"/>
                    <a:pt x="196" y="175"/>
                  </a:cubicBezTo>
                  <a:cubicBezTo>
                    <a:pt x="214" y="183"/>
                    <a:pt x="214" y="191"/>
                    <a:pt x="214" y="191"/>
                  </a:cubicBezTo>
                  <a:lnTo>
                    <a:pt x="214" y="205"/>
                  </a:lnTo>
                  <a:close/>
                </a:path>
              </a:pathLst>
            </a:custGeom>
            <a:solidFill>
              <a:srgbClr val="3A4660"/>
            </a:solidFill>
            <a:ln>
              <a:noFill/>
            </a:ln>
          </p:spPr>
          <p:txBody>
            <a:bodyPr vert="horz" wrap="square" lIns="91440" tIns="45720" rIns="91440" bIns="45720" numCol="1" anchor="t" anchorCtr="0" compatLnSpc="1"/>
            <a:lstStyle/>
            <a:p>
              <a:endParaRPr lang="zh-CN" altLang="en-US"/>
            </a:p>
          </p:txBody>
        </p:sp>
      </p:grpSp>
      <p:sp>
        <p:nvSpPr>
          <p:cNvPr id="16" name="KSO_Shape"/>
          <p:cNvSpPr>
            <a:spLocks noChangeArrowheads="1"/>
          </p:cNvSpPr>
          <p:nvPr/>
        </p:nvSpPr>
        <p:spPr bwMode="auto">
          <a:xfrm>
            <a:off x="6660232" y="-236562"/>
            <a:ext cx="2624111" cy="1791403"/>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6000"/>
            </a:schemeClr>
          </a:solidFill>
          <a:ln>
            <a:noFill/>
          </a:ln>
        </p:spPr>
        <p:txBody>
          <a:bodyPr anchor="ctr" anchorCtr="1"/>
          <a:lstStyle/>
          <a:p>
            <a:endParaRPr lang="zh-CN" altLang="en-US"/>
          </a:p>
        </p:txBody>
      </p:sp>
      <p:pic>
        <p:nvPicPr>
          <p:cNvPr id="3" name="图片 2"/>
          <p:cNvPicPr>
            <a:picLocks noChangeAspect="1"/>
          </p:cNvPicPr>
          <p:nvPr/>
        </p:nvPicPr>
        <p:blipFill>
          <a:blip r:embed="rId1">
            <a:biLevel thresh="50000"/>
            <a:extLst>
              <a:ext uri="{BEBA8EAE-BF5A-486C-A8C5-ECC9F3942E4B}">
                <a14:imgProps xmlns:a14="http://schemas.microsoft.com/office/drawing/2010/main">
                  <a14:imgLayer r:embed="rId2">
                    <a14:imgEffect>
                      <a14:artisticCrisscrossEtching trans="75000"/>
                    </a14:imgEffect>
                    <a14:imgEffect>
                      <a14:brightnessContrast bright="100000" contrast="100000"/>
                    </a14:imgEffect>
                    <a14:imgEffect>
                      <a14:sharpenSoften amount="100000"/>
                    </a14:imgEffect>
                  </a14:imgLayer>
                </a14:imgProps>
              </a:ext>
              <a:ext uri="{28A0092B-C50C-407E-A947-70E740481C1C}">
                <a14:useLocalDpi xmlns:a14="http://schemas.microsoft.com/office/drawing/2010/main" val="0"/>
              </a:ext>
            </a:extLst>
          </a:blip>
          <a:stretch>
            <a:fillRect/>
          </a:stretch>
        </p:blipFill>
        <p:spPr>
          <a:xfrm>
            <a:off x="738200" y="411510"/>
            <a:ext cx="2661353" cy="74635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custDataLst>
              <p:tags r:id="rId3"/>
            </p:custDataLst>
          </p:nvPr>
        </p:nvPicPr>
        <p:blipFill>
          <a:blip r:embed="rId4"/>
          <a:srcRect t="13117"/>
          <a:stretch>
            <a:fillRect/>
          </a:stretch>
        </p:blipFill>
        <p:spPr>
          <a:xfrm>
            <a:off x="323850" y="771525"/>
            <a:ext cx="8270875" cy="3957955"/>
          </a:xfrm>
          <a:prstGeom prst="rect">
            <a:avLst/>
          </a:prstGeom>
        </p:spPr>
      </p:pic>
      <p:sp>
        <p:nvSpPr>
          <p:cNvPr id="7" name="矩形 6"/>
          <p:cNvSpPr/>
          <p:nvPr>
            <p:custDataLst>
              <p:tags r:id="rId5"/>
            </p:custDataLst>
          </p:nvPr>
        </p:nvSpPr>
        <p:spPr>
          <a:xfrm>
            <a:off x="1187449" y="123943"/>
            <a:ext cx="1637030" cy="31178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SETR</a:t>
            </a:r>
            <a:endParaRPr lang="en-US" altLang="zh-CN" sz="1600" dirty="0">
              <a:solidFill>
                <a:srgbClr val="961E19"/>
              </a:solidFill>
              <a:latin typeface="微软雅黑" panose="020B0503020204020204" pitchFamily="34" charset="-122"/>
              <a:ea typeface="微软雅黑" panose="020B0503020204020204" pitchFamily="34" charset="-122"/>
            </a:endParaRPr>
          </a:p>
          <a:p>
            <a:r>
              <a:rPr lang="en-US" altLang="zh-CN" sz="1600" dirty="0">
                <a:solidFill>
                  <a:srgbClr val="961E19"/>
                </a:solidFill>
                <a:latin typeface="微软雅黑" panose="020B0503020204020204" pitchFamily="34" charset="-122"/>
                <a:ea typeface="微软雅黑" panose="020B0503020204020204" pitchFamily="34" charset="-122"/>
              </a:rPr>
              <a:t>CVPR 2021</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5" name="文本框 4"/>
          <p:cNvSpPr txBox="1"/>
          <p:nvPr/>
        </p:nvSpPr>
        <p:spPr>
          <a:xfrm>
            <a:off x="805180" y="1059180"/>
            <a:ext cx="7582535" cy="3095625"/>
          </a:xfrm>
          <a:prstGeom prst="rect">
            <a:avLst/>
          </a:prstGeom>
          <a:noFill/>
        </p:spPr>
        <p:txBody>
          <a:bodyPr wrap="square" rtlCol="0" anchor="t">
            <a:noAutofit/>
          </a:bodyPr>
          <a:p>
            <a:pPr indent="406400" fontAlgn="auto">
              <a:extLst>
                <a:ext uri="{35155182-B16C-46BC-9424-99874614C6A1}">
                  <wpsdc:indentchars xmlns:wpsdc="http://www.wps.cn/officeDocument/2017/drawingmlCustomData" val="200" checksum="1740828767"/>
                </a:ext>
              </a:extLst>
            </a:pPr>
            <a:r>
              <a:rPr lang="zh-CN" altLang="en-US" sz="1600"/>
              <a:t>SETR的一个特色在于解码器的设计。将2D的编码器输出向量转换3D特征图之后，论文中给SETR设计了三种解码器上采样方法。 </a:t>
            </a:r>
            <a:endParaRPr lang="zh-CN" altLang="en-US" sz="1600"/>
          </a:p>
          <a:p>
            <a:pPr indent="406400" fontAlgn="auto">
              <a:extLst>
                <a:ext uri="{35155182-B16C-46BC-9424-99874614C6A1}">
                  <wpsdc:indentchars xmlns:wpsdc="http://www.wps.cn/officeDocument/2017/drawingmlCustomData" val="200" checksum="1740828767"/>
                </a:ext>
              </a:extLst>
            </a:pPr>
            <a:r>
              <a:rPr lang="zh-CN" altLang="en-US" sz="1600"/>
              <a:t>关于解码器，作者这里给出了三种结构。为了进行最终的像素级分割，我们需要将其reshape成原始的空间分辨率。</a:t>
            </a:r>
            <a:endParaRPr lang="zh-CN" altLang="en-US" sz="1600"/>
          </a:p>
          <a:p>
            <a:pPr indent="406400" fontAlgn="auto">
              <a:extLst>
                <a:ext uri="{35155182-B16C-46BC-9424-99874614C6A1}">
                  <wpsdc:indentchars xmlns:wpsdc="http://www.wps.cn/officeDocument/2017/drawingmlCustomData" val="200" checksum="1740828767"/>
                </a:ext>
              </a:extLst>
            </a:pPr>
            <a:endParaRPr lang="zh-CN" altLang="en-US" sz="1600" b="1"/>
          </a:p>
          <a:p>
            <a:pPr indent="406400" fontAlgn="auto">
              <a:extLst>
                <a:ext uri="{35155182-B16C-46BC-9424-99874614C6A1}">
                  <wpsdc:indentchars xmlns:wpsdc="http://www.wps.cn/officeDocument/2017/drawingmlCustomData" val="200" checksum="1740828767"/>
                </a:ext>
              </a:extLst>
            </a:pPr>
            <a:r>
              <a:rPr lang="zh-CN" altLang="en-US" sz="1600" b="1"/>
              <a:t>（</a:t>
            </a:r>
            <a:r>
              <a:rPr lang="en-US" altLang="zh-CN" sz="1600" b="1"/>
              <a:t>1</a:t>
            </a:r>
            <a:r>
              <a:rPr lang="zh-CN" altLang="en-US" sz="1600" b="1"/>
              <a:t>）Naiveupsampling：</a:t>
            </a:r>
            <a:r>
              <a:rPr lang="zh-CN" altLang="en-US" sz="1600"/>
              <a:t>第一种上采样方法比较朴素，作者这里给出的是利用一个2层的网络，即"1*1卷积+syncBN+ReLU+1*1卷积”，然后直接双线性上采样回原图分辨率。</a:t>
            </a:r>
            <a:endParaRPr lang="zh-CN" altLang="en-US" sz="1600"/>
          </a:p>
        </p:txBody>
      </p:sp>
      <p:sp>
        <p:nvSpPr>
          <p:cNvPr id="7" name="矩形 6"/>
          <p:cNvSpPr/>
          <p:nvPr>
            <p:custDataLst>
              <p:tags r:id="rId3"/>
            </p:custDataLst>
          </p:nvPr>
        </p:nvSpPr>
        <p:spPr>
          <a:xfrm>
            <a:off x="1187449" y="123943"/>
            <a:ext cx="1637030" cy="31178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SETR</a:t>
            </a:r>
            <a:endParaRPr lang="en-US" altLang="zh-CN" sz="1600" dirty="0">
              <a:solidFill>
                <a:srgbClr val="961E19"/>
              </a:solidFill>
              <a:latin typeface="微软雅黑" panose="020B0503020204020204" pitchFamily="34" charset="-122"/>
              <a:ea typeface="微软雅黑" panose="020B0503020204020204" pitchFamily="34" charset="-122"/>
            </a:endParaRPr>
          </a:p>
          <a:p>
            <a:r>
              <a:rPr lang="en-US" altLang="zh-CN" sz="1600" dirty="0">
                <a:solidFill>
                  <a:srgbClr val="961E19"/>
                </a:solidFill>
                <a:latin typeface="微软雅黑" panose="020B0503020204020204" pitchFamily="34" charset="-122"/>
                <a:ea typeface="微软雅黑" panose="020B0503020204020204" pitchFamily="34" charset="-122"/>
              </a:rPr>
              <a:t>CVPR 2021</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5" name="文本框 4"/>
          <p:cNvSpPr txBox="1"/>
          <p:nvPr/>
        </p:nvSpPr>
        <p:spPr>
          <a:xfrm>
            <a:off x="828040" y="987425"/>
            <a:ext cx="8242935" cy="1858645"/>
          </a:xfrm>
          <a:prstGeom prst="rect">
            <a:avLst/>
          </a:prstGeom>
          <a:noFill/>
        </p:spPr>
        <p:txBody>
          <a:bodyPr wrap="square" rtlCol="0" anchor="t">
            <a:noAutofit/>
          </a:bodyPr>
          <a:p>
            <a:pPr indent="406400" fontAlgn="auto">
              <a:extLst>
                <a:ext uri="{35155182-B16C-46BC-9424-99874614C6A1}">
                  <wpsdc:indentchars xmlns:wpsdc="http://www.wps.cn/officeDocument/2017/drawingmlCustomData" val="200" checksum="1740828767"/>
                </a:ext>
              </a:extLst>
            </a:pPr>
            <a:r>
              <a:rPr lang="zh-CN" altLang="en-US" sz="1600"/>
              <a:t>（</a:t>
            </a:r>
            <a:r>
              <a:rPr lang="en-US" altLang="zh-CN" sz="1600"/>
              <a:t>2</a:t>
            </a:r>
            <a:r>
              <a:rPr lang="zh-CN" altLang="en-US" sz="1600"/>
              <a:t>）Progressive</a:t>
            </a:r>
            <a:r>
              <a:rPr lang="en-US" altLang="zh-CN" sz="1600"/>
              <a:t> </a:t>
            </a:r>
            <a:r>
              <a:rPr lang="zh-CN" altLang="en-US" sz="1600"/>
              <a:t>UPsampling（</a:t>
            </a:r>
            <a:r>
              <a:rPr lang="en-US" altLang="zh-CN" sz="1600"/>
              <a:t>PUP</a:t>
            </a:r>
            <a:r>
              <a:rPr lang="zh-CN" altLang="en-US" sz="1600"/>
              <a:t>）：第二种方式是采用渐进式上采样。为了避免引入过度的噪声，同时避免adversarial对抗</a:t>
            </a:r>
            <a:r>
              <a:rPr lang="zh-CN" altLang="en-US" sz="1600"/>
              <a:t>效应的影响（其实就是边缘会出现锯齿状），作者避免一步上采样，而是逐步的2倍上采样回去，类似于U-Net的操作；</a:t>
            </a:r>
            <a:endParaRPr lang="zh-CN" altLang="en-US" sz="1600"/>
          </a:p>
        </p:txBody>
      </p:sp>
      <p:pic>
        <p:nvPicPr>
          <p:cNvPr id="7" name="图片 6"/>
          <p:cNvPicPr>
            <a:picLocks noChangeAspect="1"/>
          </p:cNvPicPr>
          <p:nvPr>
            <p:custDataLst>
              <p:tags r:id="rId3"/>
            </p:custDataLst>
          </p:nvPr>
        </p:nvPicPr>
        <p:blipFill>
          <a:blip r:embed="rId4"/>
          <a:stretch>
            <a:fillRect/>
          </a:stretch>
        </p:blipFill>
        <p:spPr>
          <a:xfrm>
            <a:off x="1428115" y="1969135"/>
            <a:ext cx="6323330" cy="2430780"/>
          </a:xfrm>
          <a:prstGeom prst="rect">
            <a:avLst/>
          </a:prstGeom>
        </p:spPr>
      </p:pic>
      <p:sp>
        <p:nvSpPr>
          <p:cNvPr id="8" name="矩形 7"/>
          <p:cNvSpPr/>
          <p:nvPr>
            <p:custDataLst>
              <p:tags r:id="rId5"/>
            </p:custDataLst>
          </p:nvPr>
        </p:nvSpPr>
        <p:spPr>
          <a:xfrm>
            <a:off x="1187449" y="123943"/>
            <a:ext cx="1637030" cy="31178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SETR</a:t>
            </a:r>
            <a:endParaRPr lang="en-US" altLang="zh-CN" sz="1600" dirty="0">
              <a:solidFill>
                <a:srgbClr val="961E19"/>
              </a:solidFill>
              <a:latin typeface="微软雅黑" panose="020B0503020204020204" pitchFamily="34" charset="-122"/>
              <a:ea typeface="微软雅黑" panose="020B0503020204020204" pitchFamily="34" charset="-122"/>
            </a:endParaRPr>
          </a:p>
          <a:p>
            <a:r>
              <a:rPr lang="en-US" altLang="zh-CN" sz="1600" dirty="0">
                <a:solidFill>
                  <a:srgbClr val="961E19"/>
                </a:solidFill>
                <a:latin typeface="微软雅黑" panose="020B0503020204020204" pitchFamily="34" charset="-122"/>
                <a:ea typeface="微软雅黑" panose="020B0503020204020204" pitchFamily="34" charset="-122"/>
              </a:rPr>
              <a:t>CVPR 2021</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custDataLst>
              <p:tags r:id="rId3"/>
            </p:custDataLst>
          </p:nvPr>
        </p:nvPicPr>
        <p:blipFill>
          <a:blip r:embed="rId4"/>
          <a:stretch>
            <a:fillRect/>
          </a:stretch>
        </p:blipFill>
        <p:spPr>
          <a:xfrm>
            <a:off x="1475740" y="3200400"/>
            <a:ext cx="5816600" cy="1943100"/>
          </a:xfrm>
          <a:prstGeom prst="rect">
            <a:avLst/>
          </a:prstGeom>
        </p:spPr>
      </p:pic>
      <p:sp>
        <p:nvSpPr>
          <p:cNvPr id="7" name="文本框 6"/>
          <p:cNvSpPr txBox="1"/>
          <p:nvPr/>
        </p:nvSpPr>
        <p:spPr>
          <a:xfrm>
            <a:off x="323850" y="771525"/>
            <a:ext cx="8649970" cy="2397125"/>
          </a:xfrm>
          <a:prstGeom prst="rect">
            <a:avLst/>
          </a:prstGeom>
          <a:noFill/>
        </p:spPr>
        <p:txBody>
          <a:bodyPr wrap="square" rtlCol="0" anchor="t">
            <a:noAutofit/>
          </a:bodyPr>
          <a:p>
            <a:pPr indent="406400" fontAlgn="auto">
              <a:extLst>
                <a:ext uri="{35155182-B16C-46BC-9424-99874614C6A1}">
                  <wpsdc:indentchars xmlns:wpsdc="http://www.wps.cn/officeDocument/2017/drawingmlCustomData" val="200" checksum="1740828767"/>
                </a:ext>
              </a:extLst>
            </a:pPr>
            <a:r>
              <a:rPr lang="zh-CN" altLang="en-US" sz="1600"/>
              <a:t>（</a:t>
            </a:r>
            <a:r>
              <a:rPr lang="en-US" altLang="zh-CN" sz="1600"/>
              <a:t>3</a:t>
            </a:r>
            <a:r>
              <a:rPr lang="zh-CN" altLang="en-US" sz="1600"/>
              <a:t>）Multi-LevelfeatureAggregation（</a:t>
            </a:r>
            <a:r>
              <a:rPr lang="en-US" altLang="zh-CN" sz="1600"/>
              <a:t>MLA</a:t>
            </a:r>
            <a:r>
              <a:rPr lang="zh-CN" altLang="en-US" sz="1600"/>
              <a:t>）：第三种上采样方式是采用基于金字塔特征融合策略的多层级特征聚合。当然， 这里并非严格的金字塔融合，毕竟TF每一层的输出特征图分辨率都是相同的。具体地，每隔6层抽取一个输出 特征，将将其res</a:t>
            </a:r>
            <a:r>
              <a:rPr lang="en-US" altLang="zh-CN" sz="1600"/>
              <a:t>h</a:t>
            </a:r>
            <a:r>
              <a:rPr lang="zh-CN" altLang="en-US" sz="1600"/>
              <a:t>ape成H</a:t>
            </a:r>
            <a:r>
              <a:rPr lang="en-US" altLang="zh-CN" sz="1600"/>
              <a:t>/</a:t>
            </a:r>
            <a:r>
              <a:rPr lang="zh-CN" altLang="en-US" sz="1600"/>
              <a:t>16×W</a:t>
            </a:r>
            <a:r>
              <a:rPr lang="en-US" altLang="zh-CN" sz="1600"/>
              <a:t>/</a:t>
            </a:r>
            <a:r>
              <a:rPr lang="zh-CN" altLang="en-US" sz="1600"/>
              <a:t>16xC，然后分别经过一个3层（1×1+3×3+3×3）的网络，其中第1层和第3层 的特征图通道数为原始的一半，即输出维度是H</a:t>
            </a:r>
            <a:r>
              <a:rPr lang="en-US" altLang="zh-CN" sz="1600"/>
              <a:t>/</a:t>
            </a:r>
            <a:r>
              <a:rPr lang="zh-CN" altLang="en-US" sz="1600"/>
              <a:t>16×W</a:t>
            </a:r>
            <a:r>
              <a:rPr lang="en-US" altLang="zh-CN" sz="1600"/>
              <a:t>/</a:t>
            </a:r>
            <a:r>
              <a:rPr lang="zh-CN" altLang="en-US" sz="1600"/>
              <a:t>16×C</a:t>
            </a:r>
            <a:r>
              <a:rPr lang="en-US" altLang="zh-CN" sz="1600"/>
              <a:t>/4</a:t>
            </a:r>
            <a:r>
              <a:rPr lang="zh-CN" altLang="en-US" sz="1600"/>
              <a:t>，随后对其进行4倍的双线性上采样操作，因 此输出维度为H</a:t>
            </a:r>
            <a:r>
              <a:rPr lang="en-US" altLang="zh-CN" sz="1600"/>
              <a:t>/</a:t>
            </a:r>
            <a:r>
              <a:rPr lang="zh-CN" altLang="en-US" sz="1600"/>
              <a:t>4×W</a:t>
            </a:r>
            <a:r>
              <a:rPr lang="en-US" altLang="zh-CN" sz="1600"/>
              <a:t>/</a:t>
            </a:r>
            <a:r>
              <a:rPr lang="zh-CN" altLang="en-US" sz="1600"/>
              <a:t>4×C</a:t>
            </a:r>
            <a:r>
              <a:rPr lang="en-US" altLang="zh-CN" sz="1600"/>
              <a:t>/4</a:t>
            </a:r>
            <a:r>
              <a:rPr lang="zh-CN" altLang="en-US" sz="1600"/>
              <a:t>。为了增强不同层特征之间的交互，采用了自顶向下逐层融合（element-wise addtion）的策略，同时在每一层的融合后面外接一个3x3的卷积操作。最后，再将顶层特征图以及三层融合 后的输出层特征分别按通道维度进行拼接级联，然后直接</a:t>
            </a:r>
            <a:r>
              <a:rPr lang="zh-CN" altLang="en-US" sz="1600" b="1"/>
              <a:t>4倍双线性上采样</a:t>
            </a:r>
            <a:r>
              <a:rPr lang="zh-CN" altLang="en-US" sz="1600"/>
              <a:t>回去，最终的输出维度为HxWxC，这里还需要接个根据类别数进行转换输出。</a:t>
            </a:r>
            <a:endParaRPr lang="zh-CN" altLang="en-US" sz="1600"/>
          </a:p>
        </p:txBody>
      </p:sp>
      <p:sp>
        <p:nvSpPr>
          <p:cNvPr id="11" name="矩形 10"/>
          <p:cNvSpPr/>
          <p:nvPr>
            <p:custDataLst>
              <p:tags r:id="rId5"/>
            </p:custDataLst>
          </p:nvPr>
        </p:nvSpPr>
        <p:spPr>
          <a:xfrm>
            <a:off x="1187449" y="123943"/>
            <a:ext cx="1637030" cy="31178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SETR</a:t>
            </a:r>
            <a:endParaRPr lang="en-US" altLang="zh-CN" sz="1600" dirty="0">
              <a:solidFill>
                <a:srgbClr val="961E19"/>
              </a:solidFill>
              <a:latin typeface="微软雅黑" panose="020B0503020204020204" pitchFamily="34" charset="-122"/>
              <a:ea typeface="微软雅黑" panose="020B0503020204020204" pitchFamily="34" charset="-122"/>
            </a:endParaRPr>
          </a:p>
          <a:p>
            <a:r>
              <a:rPr lang="en-US" altLang="zh-CN" sz="1600" dirty="0">
                <a:solidFill>
                  <a:srgbClr val="961E19"/>
                </a:solidFill>
                <a:latin typeface="微软雅黑" panose="020B0503020204020204" pitchFamily="34" charset="-122"/>
                <a:ea typeface="微软雅黑" panose="020B0503020204020204" pitchFamily="34" charset="-122"/>
              </a:rPr>
              <a:t>CVPR 2021</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467995" y="3075305"/>
            <a:ext cx="8430895" cy="245110"/>
          </a:xfrm>
          <a:prstGeom prst="rect">
            <a:avLst/>
          </a:prstGeom>
          <a:noFill/>
        </p:spPr>
        <p:txBody>
          <a:bodyPr wrap="square" rtlCol="0" anchor="t">
            <a:spAutoFit/>
          </a:bodyPr>
          <a:p>
            <a:r>
              <a:rPr lang="zh-CN" altLang="en-US" sz="1000"/>
              <a:t>图2是SETR在ADE20K数据集上的分割效果，左侧列为FCN分割效果，右侧列为SETR的分割效果。可以看到，SETR分割效果要明显优于FCN</a:t>
            </a:r>
            <a:endParaRPr lang="zh-CN" altLang="en-US" sz="1000"/>
          </a:p>
        </p:txBody>
      </p:sp>
      <p:pic>
        <p:nvPicPr>
          <p:cNvPr id="8" name="图片 7"/>
          <p:cNvPicPr>
            <a:picLocks noChangeAspect="1"/>
          </p:cNvPicPr>
          <p:nvPr>
            <p:custDataLst>
              <p:tags r:id="rId3"/>
            </p:custDataLst>
          </p:nvPr>
        </p:nvPicPr>
        <p:blipFill>
          <a:blip r:embed="rId4"/>
          <a:srcRect t="13275"/>
          <a:stretch>
            <a:fillRect/>
          </a:stretch>
        </p:blipFill>
        <p:spPr>
          <a:xfrm>
            <a:off x="1764030" y="3291840"/>
            <a:ext cx="5270500" cy="1883410"/>
          </a:xfrm>
          <a:prstGeom prst="rect">
            <a:avLst/>
          </a:prstGeom>
        </p:spPr>
      </p:pic>
      <p:pic>
        <p:nvPicPr>
          <p:cNvPr id="11" name="图片 10"/>
          <p:cNvPicPr>
            <a:picLocks noChangeAspect="1"/>
          </p:cNvPicPr>
          <p:nvPr>
            <p:custDataLst>
              <p:tags r:id="rId5"/>
            </p:custDataLst>
          </p:nvPr>
        </p:nvPicPr>
        <p:blipFill>
          <a:blip r:embed="rId6"/>
          <a:stretch>
            <a:fillRect/>
          </a:stretch>
        </p:blipFill>
        <p:spPr>
          <a:xfrm>
            <a:off x="1043940" y="622935"/>
            <a:ext cx="6378575" cy="2420620"/>
          </a:xfrm>
          <a:prstGeom prst="rect">
            <a:avLst/>
          </a:prstGeom>
        </p:spPr>
      </p:pic>
      <p:sp>
        <p:nvSpPr>
          <p:cNvPr id="12" name="矩形 11"/>
          <p:cNvSpPr/>
          <p:nvPr>
            <p:custDataLst>
              <p:tags r:id="rId7"/>
            </p:custDataLst>
          </p:nvPr>
        </p:nvSpPr>
        <p:spPr>
          <a:xfrm>
            <a:off x="1187449" y="123943"/>
            <a:ext cx="1637030" cy="31178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SETR</a:t>
            </a:r>
            <a:endParaRPr lang="en-US" altLang="zh-CN" sz="1600" dirty="0">
              <a:solidFill>
                <a:srgbClr val="961E19"/>
              </a:solidFill>
              <a:latin typeface="微软雅黑" panose="020B0503020204020204" pitchFamily="34" charset="-122"/>
              <a:ea typeface="微软雅黑" panose="020B0503020204020204" pitchFamily="34" charset="-122"/>
            </a:endParaRPr>
          </a:p>
          <a:p>
            <a:r>
              <a:rPr lang="en-US" altLang="zh-CN" sz="1600" dirty="0">
                <a:solidFill>
                  <a:srgbClr val="961E19"/>
                </a:solidFill>
                <a:latin typeface="微软雅黑" panose="020B0503020204020204" pitchFamily="34" charset="-122"/>
                <a:ea typeface="微软雅黑" panose="020B0503020204020204" pitchFamily="34" charset="-122"/>
              </a:rPr>
              <a:t>CVPR 2021</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88084" y="267453"/>
                <a:ext cx="1637030" cy="31178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CVPR 2021</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755650" y="1059180"/>
            <a:ext cx="7386955" cy="3458210"/>
          </a:xfrm>
          <a:prstGeom prst="rect">
            <a:avLst/>
          </a:prstGeom>
          <a:noFill/>
        </p:spPr>
        <p:txBody>
          <a:bodyPr wrap="square" rtlCol="0" anchor="t">
            <a:noAutofit/>
          </a:bodyPr>
          <a:p>
            <a:pPr indent="457200" fontAlgn="auto">
              <a:extLst>
                <a:ext uri="{35155182-B16C-46BC-9424-99874614C6A1}">
                  <wpsdc:indentchars xmlns:wpsdc="http://www.wps.cn/officeDocument/2017/drawingmlCustomData" val="200" checksum="59296752"/>
                </a:ext>
              </a:extLst>
            </a:pPr>
            <a:r>
              <a:rPr lang="zh-CN" altLang="en-US"/>
              <a:t>结论：</a:t>
            </a:r>
            <a:endParaRPr lang="zh-CN" altLang="en-US"/>
          </a:p>
          <a:p>
            <a:pPr indent="457200" fontAlgn="auto">
              <a:extLst>
                <a:ext uri="{35155182-B16C-46BC-9424-99874614C6A1}">
                  <wpsdc:indentchars xmlns:wpsdc="http://www.wps.cn/officeDocument/2017/drawingmlCustomData" val="200" checksum="59296752"/>
                </a:ext>
              </a:extLst>
            </a:pPr>
            <a:endParaRPr lang="zh-CN" altLang="en-US"/>
          </a:p>
          <a:p>
            <a:pPr indent="457200" fontAlgn="auto">
              <a:extLst>
                <a:ext uri="{35155182-B16C-46BC-9424-99874614C6A1}">
                  <wpsdc:indentchars xmlns:wpsdc="http://www.wps.cn/officeDocument/2017/drawingmlCustomData" val="200" checksum="59296752"/>
                </a:ext>
              </a:extLst>
            </a:pPr>
            <a:r>
              <a:rPr lang="zh-CN" altLang="en-US"/>
              <a:t>（</a:t>
            </a:r>
            <a:r>
              <a:rPr lang="en-US" altLang="zh-CN"/>
              <a:t>1</a:t>
            </a:r>
            <a:r>
              <a:rPr lang="zh-CN" altLang="en-US"/>
              <a:t>）为基于FCN/UNet等CNN分割模型的语义分割提供了不同的思路，即基于序列的图像分割视角。Transtormer作为这种序列模型的一个实现实例，SETR充分的探索了V</a:t>
            </a:r>
            <a:r>
              <a:rPr lang="en-US" altLang="zh-CN"/>
              <a:t>i</a:t>
            </a:r>
            <a:r>
              <a:rPr lang="zh-CN" altLang="en-US"/>
              <a:t>T的分割能。</a:t>
            </a:r>
            <a:endParaRPr lang="zh-CN" altLang="en-US"/>
          </a:p>
          <a:p>
            <a:pPr indent="457200" fontAlgn="auto">
              <a:extLst>
                <a:ext uri="{35155182-B16C-46BC-9424-99874614C6A1}">
                  <wpsdc:indentchars xmlns:wpsdc="http://www.wps.cn/officeDocument/2017/drawingmlCustomData" val="200" checksum="59296752"/>
                </a:ext>
              </a:extLst>
            </a:pPr>
            <a:r>
              <a:rPr lang="zh-CN" altLang="en-US"/>
              <a:t>（</a:t>
            </a:r>
            <a:r>
              <a:rPr lang="en-US" altLang="zh-CN"/>
              <a:t>2</a:t>
            </a:r>
            <a:r>
              <a:rPr lang="zh-CN" altLang="en-US"/>
              <a:t>）设计了三种不同的解码器上采样方法，深入探索了不同的上采样设计的像素恢复效果。</a:t>
            </a:r>
            <a:endParaRPr lang="zh-CN" altLang="en-US"/>
          </a:p>
          <a:p>
            <a:pPr indent="457200" fontAlgn="auto">
              <a:extLst>
                <a:ext uri="{35155182-B16C-46BC-9424-99874614C6A1}">
                  <wpsdc:indentchars xmlns:wpsdc="http://www.wps.cn/officeDocument/2017/drawingmlCustomData" val="200" checksum="59296752"/>
                </a:ext>
              </a:extLst>
            </a:pPr>
            <a:r>
              <a:rPr lang="zh-CN" altLang="en-US"/>
              <a:t>（</a:t>
            </a:r>
            <a:r>
              <a:rPr lang="en-US" altLang="zh-CN"/>
              <a:t>3</a:t>
            </a:r>
            <a:r>
              <a:rPr lang="zh-CN" altLang="en-US"/>
              <a:t>）实验证明了基于Transformer的语义分割能够学习到超过FCN等CNN结构的语义表征。 </a:t>
            </a:r>
            <a:endParaRPr lang="zh-CN" altLang="en-US"/>
          </a:p>
          <a:p>
            <a:pPr indent="457200" fontAlgn="auto">
              <a:extLst>
                <a:ext uri="{35155182-B16C-46BC-9424-99874614C6A1}">
                  <wpsdc:indentchars xmlns:wpsdc="http://www.wps.cn/officeDocument/2017/drawingmlCustomData" val="200" checksum="59296752"/>
                </a:ext>
              </a:extLst>
            </a:pPr>
            <a:endParaRPr lang="zh-CN" altLang="en-US"/>
          </a:p>
          <a:p>
            <a:pPr indent="457200" fontAlgn="auto">
              <a:extLst>
                <a:ext uri="{35155182-B16C-46BC-9424-99874614C6A1}">
                  <wpsdc:indentchars xmlns:wpsdc="http://www.wps.cn/officeDocument/2017/drawingmlCustomData" val="200" checksum="59296752"/>
                </a:ext>
              </a:extLst>
            </a:pPr>
            <a:r>
              <a:rPr lang="zh-CN" altLang="en-US"/>
              <a:t>但SETR也有诸多不足。跟ViT一样，SETR要取得好的结果，对预训练和数据集大小都有较大的依赖性。</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3478"/>
            <a:ext cx="9144000" cy="410445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20538"/>
            <a:ext cx="9144000" cy="4104456"/>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39754" y="1544638"/>
            <a:ext cx="6048672" cy="746358"/>
          </a:xfrm>
          <a:prstGeom prst="rect">
            <a:avLst/>
          </a:prstGeom>
        </p:spPr>
        <p:txBody>
          <a:bodyPr wrap="square" lIns="68580" tIns="34290" rIns="68580" bIns="34290">
            <a:spAutoFit/>
          </a:bodyPr>
          <a:lstStyle/>
          <a:p>
            <a:r>
              <a:rPr lang="zh-CN" altLang="en-US" sz="4400" dirty="0">
                <a:solidFill>
                  <a:schemeClr val="bg1"/>
                </a:solidFill>
                <a:latin typeface="微软雅黑" panose="020B0503020204020204" pitchFamily="34" charset="-122"/>
                <a:ea typeface="微软雅黑" panose="020B0503020204020204" pitchFamily="34" charset="-122"/>
              </a:rPr>
              <a:t>非常感谢您的阅览</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1532889" y="2400295"/>
            <a:ext cx="4623287" cy="315471"/>
          </a:xfrm>
          <a:prstGeom prst="rect">
            <a:avLst/>
          </a:prstGeom>
        </p:spPr>
        <p:txBody>
          <a:bodyPr wrap="square" lIns="68580" tIns="34290" rIns="68580" bIns="3429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Thank you very much for your reading.</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 name="KSO_Shape"/>
          <p:cNvSpPr>
            <a:spLocks noChangeArrowheads="1"/>
          </p:cNvSpPr>
          <p:nvPr/>
        </p:nvSpPr>
        <p:spPr bwMode="auto">
          <a:xfrm>
            <a:off x="6026935" y="-197200"/>
            <a:ext cx="3375761" cy="2304532"/>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26000"/>
            </a:schemeClr>
          </a:solidFill>
          <a:ln>
            <a:noFill/>
          </a:ln>
        </p:spPr>
        <p:txBody>
          <a:bodyPr anchor="ctr" anchorCtr="1"/>
          <a:lstStyle/>
          <a:p>
            <a:endParaRPr lang="zh-CN" altLang="en-US"/>
          </a:p>
        </p:txBody>
      </p:sp>
      <p:cxnSp>
        <p:nvCxnSpPr>
          <p:cNvPr id="8" name="直接连接符 7"/>
          <p:cNvCxnSpPr/>
          <p:nvPr/>
        </p:nvCxnSpPr>
        <p:spPr>
          <a:xfrm>
            <a:off x="1331640" y="2283718"/>
            <a:ext cx="43924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1"/>
            </p:custDataLst>
          </p:nvPr>
        </p:nvSpPr>
        <p:spPr>
          <a:xfrm>
            <a:off x="2286000" y="2387600"/>
            <a:ext cx="4572000" cy="368300"/>
          </a:xfrm>
          <a:prstGeom prst="rect">
            <a:avLst/>
          </a:prstGeom>
          <a:noFill/>
        </p:spPr>
        <p:txBody>
          <a:bodyPr wrap="square" rtlCol="0" anchor="t">
            <a:spAutoFit/>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88084" y="267453"/>
                <a:ext cx="1503045" cy="328930"/>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 </a:t>
                </a:r>
                <a:r>
                  <a:rPr lang="en-US" altLang="zh-CN" sz="1600" dirty="0">
                    <a:solidFill>
                      <a:srgbClr val="961E19"/>
                    </a:solidFill>
                    <a:latin typeface="微软雅黑" panose="020B0503020204020204" pitchFamily="34" charset="-122"/>
                    <a:ea typeface="微软雅黑" panose="020B0503020204020204" pitchFamily="34" charset="-122"/>
                  </a:rPr>
                  <a:t>ICLR 2022</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custDataLst>
              <p:tags r:id="rId3"/>
            </p:custDataLst>
          </p:nvPr>
        </p:nvPicPr>
        <p:blipFill>
          <a:blip r:embed="rId4"/>
          <a:stretch>
            <a:fillRect/>
          </a:stretch>
        </p:blipFill>
        <p:spPr>
          <a:xfrm>
            <a:off x="539115" y="1059180"/>
            <a:ext cx="7871460" cy="2565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5" name="文本框 4"/>
          <p:cNvSpPr txBox="1"/>
          <p:nvPr/>
        </p:nvSpPr>
        <p:spPr>
          <a:xfrm>
            <a:off x="683260" y="857250"/>
            <a:ext cx="7787005" cy="3766185"/>
          </a:xfrm>
          <a:prstGeom prst="rect">
            <a:avLst/>
          </a:prstGeom>
          <a:noFill/>
        </p:spPr>
        <p:txBody>
          <a:bodyPr wrap="square" rtlCol="0" anchor="t">
            <a:noAutofit/>
          </a:bodyPr>
          <a:p>
            <a:pPr indent="508000" fontAlgn="auto">
              <a:extLst>
                <a:ext uri="{35155182-B16C-46BC-9424-99874614C6A1}">
                  <wpsdc:indentchars xmlns:wpsdc="http://www.wps.cn/officeDocument/2017/drawingmlCustomData" val="200" checksum="282533468"/>
                </a:ext>
              </a:extLst>
            </a:pPr>
            <a:r>
              <a:rPr lang="zh-CN" altLang="en-US" sz="2000"/>
              <a:t>研究</a:t>
            </a:r>
            <a:r>
              <a:rPr lang="zh-CN" altLang="en-US" sz="2000"/>
              <a:t>背景：</a:t>
            </a:r>
            <a:endParaRPr lang="zh-CN" altLang="en-US" sz="2000"/>
          </a:p>
          <a:p>
            <a:pPr indent="355600" fontAlgn="auto">
              <a:extLst>
                <a:ext uri="{35155182-B16C-46BC-9424-99874614C6A1}">
                  <wpsdc:indentchars xmlns:wpsdc="http://www.wps.cn/officeDocument/2017/drawingmlCustomData" val="200" checksum="3837665281"/>
                </a:ext>
              </a:extLst>
            </a:pPr>
            <a:r>
              <a:rPr lang="zh-CN" altLang="en-US" sz="1400"/>
              <a:t>尽管Transformer在CV领域取得了不错的成就，但现有的Transformer存在一个限制其性能的缺陷，它们不能再不同尺度的feature上面构建interaction，而这种能力对于许多视觉任务来说是非常重要的。现有的Transformer没这种能力有以下两个原因：</a:t>
            </a:r>
            <a:endParaRPr lang="zh-CN" altLang="en-US" sz="1400"/>
          </a:p>
          <a:p>
            <a:pPr indent="355600" fontAlgn="auto">
              <a:extLst>
                <a:ext uri="{35155182-B16C-46BC-9424-99874614C6A1}">
                  <wpsdc:indentchars xmlns:wpsdc="http://www.wps.cn/officeDocument/2017/drawingmlCustomData" val="200" checksum="3837665281"/>
                </a:ext>
              </a:extLst>
            </a:pPr>
            <a:r>
              <a:rPr lang="zh-CN" altLang="en-US" sz="1400"/>
              <a:t>embeddings是从equal-size中生成的，所以它们只具有单一尺度的特征，并再后续层中其规模保持不变或统一变大，因此在同一层的embedding总是equal-scale的；</a:t>
            </a:r>
            <a:endParaRPr lang="zh-CN" altLang="en-US" sz="1400"/>
          </a:p>
          <a:p>
            <a:pPr indent="355600" fontAlgn="auto">
              <a:extLst>
                <a:ext uri="{35155182-B16C-46BC-9424-99874614C6A1}">
                  <wpsdc:indentchars xmlns:wpsdc="http://www.wps.cn/officeDocument/2017/drawingmlCustomData" val="200" checksum="3837665281"/>
                </a:ext>
              </a:extLst>
            </a:pPr>
            <a:r>
              <a:rPr lang="zh-CN" altLang="en-US" sz="1400"/>
              <a:t>在self-attention中，相邻embedding经常被组合在一起并合并，然而，在这种情况下，即使embedding同时具有小尺度和大尺度特征，合并操作也会失去每个单独embedding的小尺度(细粒度)特征，这使跨尺度注意不可用。</a:t>
            </a:r>
            <a:endParaRPr lang="zh-CN" altLang="en-US" sz="1400"/>
          </a:p>
          <a:p>
            <a:pPr indent="508000" fontAlgn="auto">
              <a:extLst>
                <a:ext uri="{35155182-B16C-46BC-9424-99874614C6A1}">
                  <wpsdc:indentchars xmlns:wpsdc="http://www.wps.cn/officeDocument/2017/drawingmlCustomData" val="200" checksum="282533468"/>
                </a:ext>
              </a:extLst>
            </a:pPr>
            <a:endParaRPr lang="zh-CN" altLang="en-US" sz="2000">
              <a:sym typeface="+mn-ea"/>
            </a:endParaRPr>
          </a:p>
          <a:p>
            <a:pPr indent="508000" fontAlgn="auto">
              <a:extLst>
                <a:ext uri="{35155182-B16C-46BC-9424-99874614C6A1}">
                  <wpsdc:indentchars xmlns:wpsdc="http://www.wps.cn/officeDocument/2017/drawingmlCustomData" val="200" checksum="282533468"/>
                </a:ext>
              </a:extLst>
            </a:pPr>
            <a:r>
              <a:rPr lang="zh-CN" altLang="en-US" sz="2000">
                <a:sym typeface="+mn-ea"/>
              </a:rPr>
              <a:t>主要</a:t>
            </a:r>
            <a:r>
              <a:rPr lang="zh-CN" altLang="en-US" sz="2000">
                <a:sym typeface="+mn-ea"/>
              </a:rPr>
              <a:t>贡献：</a:t>
            </a:r>
            <a:endParaRPr lang="zh-CN" altLang="en-US" sz="1400"/>
          </a:p>
          <a:p>
            <a:pPr indent="355600" fontAlgn="auto">
              <a:extLst>
                <a:ext uri="{35155182-B16C-46BC-9424-99874614C6A1}">
                  <wpsdc:indentchars xmlns:wpsdc="http://www.wps.cn/officeDocument/2017/drawingmlCustomData" val="200" checksum="3837665281"/>
                </a:ext>
              </a:extLst>
            </a:pPr>
            <a:r>
              <a:rPr lang="en-US" altLang="zh-CN" sz="1400"/>
              <a:t>1</a:t>
            </a:r>
            <a:r>
              <a:rPr lang="zh-CN" altLang="en-US" sz="1400"/>
              <a:t>、提出了跨尺度嵌入层（CEL）和长短距离注意（LSDA），它们共同弥补了现</a:t>
            </a:r>
            <a:r>
              <a:rPr lang="zh-CN" altLang="en-US" sz="1400"/>
              <a:t>有transformers无法构建跨尺度注意的缺陷。·</a:t>
            </a:r>
            <a:endParaRPr lang="zh-CN" altLang="en-US" sz="1400"/>
          </a:p>
          <a:p>
            <a:pPr indent="355600" fontAlgn="auto">
              <a:extLst>
                <a:ext uri="{35155182-B16C-46BC-9424-99874614C6A1}">
                  <wpsdc:indentchars xmlns:wpsdc="http://www.wps.cn/officeDocument/2017/drawingmlCustomData" val="200" checksum="3837665281"/>
                </a:ext>
              </a:extLst>
            </a:pPr>
            <a:r>
              <a:rPr lang="en-US" altLang="zh-CN" sz="1400"/>
              <a:t>2</a:t>
            </a:r>
            <a:r>
              <a:rPr lang="zh-CN" altLang="en-US" sz="1400"/>
              <a:t>、进一步提出了动态位置偏置模块（DPB），以使相对位置偏置更加灵活，即，适应可变的图像大小或组大小。</a:t>
            </a:r>
            <a:endParaRPr lang="zh-CN" altLang="en-US" sz="1400"/>
          </a:p>
          <a:p>
            <a:pPr indent="355600" fontAlgn="auto">
              <a:extLst>
                <a:ext uri="{35155182-B16C-46BC-9424-99874614C6A1}">
                  <wpsdc:indentchars xmlns:wpsdc="http://www.wps.cn/officeDocument/2017/drawingmlCustomData" val="200" checksum="3837665281"/>
                </a:ext>
              </a:extLst>
            </a:pPr>
            <a:r>
              <a:rPr lang="en-US" altLang="zh-CN" sz="1400"/>
              <a:t>3</a:t>
            </a:r>
            <a:r>
              <a:rPr lang="zh-CN" altLang="en-US" sz="1400"/>
              <a:t>、构建了多个不同大小的CrossFormers，并通过四个代表性视觉任务的充分实验证实了它们的有效性。</a:t>
            </a:r>
            <a:endParaRPr lang="zh-CN" altLang="en-US" sz="1400"/>
          </a:p>
          <a:p>
            <a:pPr indent="355600" fontAlgn="auto">
              <a:extLst>
                <a:ext uri="{35155182-B16C-46BC-9424-99874614C6A1}">
                  <wpsdc:indentchars xmlns:wpsdc="http://www.wps.cn/officeDocument/2017/drawingmlCustomData" val="200" checksum="3837665281"/>
                </a:ext>
              </a:extLst>
            </a:pPr>
            <a:endParaRPr lang="zh-CN" altLang="en-US" sz="1400"/>
          </a:p>
        </p:txBody>
      </p:sp>
      <p:sp>
        <p:nvSpPr>
          <p:cNvPr id="4" name="矩形 3"/>
          <p:cNvSpPr/>
          <p:nvPr>
            <p:custDataLst>
              <p:tags r:id="rId3"/>
            </p:custDataLst>
          </p:nvPr>
        </p:nvSpPr>
        <p:spPr>
          <a:xfrm>
            <a:off x="1188084" y="267453"/>
            <a:ext cx="1503045" cy="328930"/>
          </a:xfrm>
          <a:prstGeom prst="rect">
            <a:avLst/>
          </a:prstGeom>
        </p:spPr>
        <p:txBody>
          <a:bodyPr wrap="square" lIns="68580" tIns="34290" rIns="68580" bIns="34290">
            <a:noAutofit/>
          </a:bodyPr>
          <a:p>
            <a:r>
              <a:rPr lang="en-US" altLang="zh-CN" sz="1600" dirty="0">
                <a:solidFill>
                  <a:srgbClr val="961E19"/>
                </a:solidFill>
                <a:latin typeface="微软雅黑" panose="020B0503020204020204" pitchFamily="34" charset="-122"/>
                <a:ea typeface="微软雅黑" panose="020B0503020204020204" pitchFamily="34" charset="-122"/>
              </a:rPr>
              <a:t> </a:t>
            </a:r>
            <a:r>
              <a:rPr lang="en-US" altLang="zh-CN" sz="1600" dirty="0">
                <a:solidFill>
                  <a:srgbClr val="961E19"/>
                </a:solidFill>
                <a:latin typeface="微软雅黑" panose="020B0503020204020204" pitchFamily="34" charset="-122"/>
                <a:ea typeface="微软雅黑" panose="020B0503020204020204" pitchFamily="34" charset="-122"/>
              </a:rPr>
              <a:t>ICLR 2022</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10" name="文本框 9"/>
          <p:cNvSpPr txBox="1"/>
          <p:nvPr>
            <p:custDataLst>
              <p:tags r:id="rId3"/>
            </p:custDataLst>
          </p:nvPr>
        </p:nvSpPr>
        <p:spPr>
          <a:xfrm>
            <a:off x="3908425" y="2312035"/>
            <a:ext cx="2251710" cy="121285"/>
          </a:xfrm>
          <a:prstGeom prst="rect">
            <a:avLst/>
          </a:prstGeom>
          <a:noFill/>
        </p:spPr>
        <p:txBody>
          <a:bodyPr wrap="square" rtlCol="0">
            <a:noAutofit/>
          </a:bodyPr>
          <a:p>
            <a:endParaRPr lang="en-US" altLang="zh-CN" sz="2000" dirty="0">
              <a:solidFill>
                <a:srgbClr val="00B0F0"/>
              </a:solidFill>
            </a:endParaRPr>
          </a:p>
        </p:txBody>
      </p:sp>
      <p:pic>
        <p:nvPicPr>
          <p:cNvPr id="5" name="图片 4"/>
          <p:cNvPicPr>
            <a:picLocks noChangeAspect="1"/>
          </p:cNvPicPr>
          <p:nvPr>
            <p:custDataLst>
              <p:tags r:id="rId4"/>
            </p:custDataLst>
          </p:nvPr>
        </p:nvPicPr>
        <p:blipFill>
          <a:blip r:embed="rId5"/>
          <a:stretch>
            <a:fillRect/>
          </a:stretch>
        </p:blipFill>
        <p:spPr>
          <a:xfrm>
            <a:off x="611505" y="627380"/>
            <a:ext cx="7372350" cy="2567940"/>
          </a:xfrm>
          <a:prstGeom prst="rect">
            <a:avLst/>
          </a:prstGeom>
        </p:spPr>
      </p:pic>
      <p:sp>
        <p:nvSpPr>
          <p:cNvPr id="6" name="文本框 5"/>
          <p:cNvSpPr txBox="1"/>
          <p:nvPr/>
        </p:nvSpPr>
        <p:spPr>
          <a:xfrm>
            <a:off x="827405" y="3291840"/>
            <a:ext cx="7564755" cy="1449705"/>
          </a:xfrm>
          <a:prstGeom prst="rect">
            <a:avLst/>
          </a:prstGeom>
          <a:noFill/>
        </p:spPr>
        <p:txBody>
          <a:bodyPr wrap="square" rtlCol="0" anchor="t">
            <a:noAutofit/>
          </a:bodyPr>
          <a:p>
            <a:r>
              <a:rPr lang="zh-CN" altLang="en-US" sz="1200"/>
              <a:t>Cross-Scale Embedding Layer</a:t>
            </a:r>
            <a:endParaRPr lang="zh-CN" altLang="en-US" sz="1200"/>
          </a:p>
          <a:p>
            <a:endParaRPr lang="zh-CN" altLang="en-US" sz="1200"/>
          </a:p>
          <a:p>
            <a:r>
              <a:rPr lang="zh-CN" altLang="en-US" sz="1200"/>
              <a:t>CEL可以为每个stage生成input embedding，以第一个为例，它接收一幅图像作为输入，然后使用四个不同大小的卷积核对图像块进行采样。四个卷积核的步幅保持不变，在下图中我们可以看到，每四个对应的patch都有相同的中心，不同的尺度，这四个patch都会被投影并拼接成一个嵌入。对于跨尺度嵌入，一个问题是如何设置每个尺度的project dimension。由于相同维度下，大卷积比小卷积有更大的计算量，为例控制CEL的总计算量，对大卷积用较低的维度，小卷积用较高的维度，具体分配参考下图。这个方案节省了大量的计算量，但不明显影响模型的性能。</a:t>
            </a:r>
            <a:endParaRPr lang="zh-CN" altLang="en-US" sz="1200"/>
          </a:p>
          <a:p>
            <a:endParaRPr lang="zh-CN" altLang="en-US" sz="1200"/>
          </a:p>
        </p:txBody>
      </p:sp>
      <p:sp>
        <p:nvSpPr>
          <p:cNvPr id="14" name="矩形 13"/>
          <p:cNvSpPr/>
          <p:nvPr>
            <p:custDataLst>
              <p:tags r:id="rId6"/>
            </p:custDataLst>
          </p:nvPr>
        </p:nvSpPr>
        <p:spPr>
          <a:xfrm>
            <a:off x="1188084" y="267453"/>
            <a:ext cx="1503045" cy="328930"/>
          </a:xfrm>
          <a:prstGeom prst="rect">
            <a:avLst/>
          </a:prstGeom>
        </p:spPr>
        <p:txBody>
          <a:bodyPr wrap="square" lIns="68580" tIns="34290" rIns="68580" bIns="34290">
            <a:noAutofit/>
          </a:bodyPr>
          <a:p>
            <a:r>
              <a:rPr lang="en-US" altLang="zh-CN" sz="1600" dirty="0">
                <a:solidFill>
                  <a:srgbClr val="961E19"/>
                </a:solidFill>
                <a:latin typeface="微软雅黑" panose="020B0503020204020204" pitchFamily="34" charset="-122"/>
                <a:ea typeface="微软雅黑" panose="020B0503020204020204" pitchFamily="34" charset="-122"/>
              </a:rPr>
              <a:t> </a:t>
            </a:r>
            <a:r>
              <a:rPr lang="en-US" altLang="zh-CN" sz="1600" dirty="0">
                <a:solidFill>
                  <a:srgbClr val="961E19"/>
                </a:solidFill>
                <a:latin typeface="微软雅黑" panose="020B0503020204020204" pitchFamily="34" charset="-122"/>
                <a:ea typeface="微软雅黑" panose="020B0503020204020204" pitchFamily="34" charset="-122"/>
              </a:rPr>
              <a:t>ICLR 2022</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10" name="文本框 9"/>
          <p:cNvSpPr txBox="1"/>
          <p:nvPr>
            <p:custDataLst>
              <p:tags r:id="rId3"/>
            </p:custDataLst>
          </p:nvPr>
        </p:nvSpPr>
        <p:spPr>
          <a:xfrm>
            <a:off x="3908425" y="2312035"/>
            <a:ext cx="2251710" cy="121285"/>
          </a:xfrm>
          <a:prstGeom prst="rect">
            <a:avLst/>
          </a:prstGeom>
          <a:noFill/>
        </p:spPr>
        <p:txBody>
          <a:bodyPr wrap="square" rtlCol="0">
            <a:noAutofit/>
          </a:bodyPr>
          <a:p>
            <a:endParaRPr lang="en-US" altLang="zh-CN" sz="2000" dirty="0">
              <a:solidFill>
                <a:srgbClr val="00B0F0"/>
              </a:solidFill>
            </a:endParaRPr>
          </a:p>
        </p:txBody>
      </p:sp>
      <p:sp>
        <p:nvSpPr>
          <p:cNvPr id="4" name="文本框 3"/>
          <p:cNvSpPr txBox="1"/>
          <p:nvPr/>
        </p:nvSpPr>
        <p:spPr>
          <a:xfrm>
            <a:off x="394970" y="610235"/>
            <a:ext cx="4791710" cy="4416425"/>
          </a:xfrm>
          <a:prstGeom prst="rect">
            <a:avLst/>
          </a:prstGeom>
          <a:noFill/>
        </p:spPr>
        <p:txBody>
          <a:bodyPr wrap="square" rtlCol="0" anchor="t">
            <a:noAutofit/>
          </a:bodyPr>
          <a:p>
            <a:pPr indent="0" fontAlgn="auto"/>
            <a:r>
              <a:rPr lang="zh-CN" altLang="en-US"/>
              <a:t>CrossFormer Block</a:t>
            </a:r>
            <a:endParaRPr lang="zh-CN" altLang="en-US"/>
          </a:p>
          <a:p>
            <a:pPr indent="0" fontAlgn="auto"/>
            <a:r>
              <a:rPr lang="zh-CN" altLang="en-US" sz="1200"/>
              <a:t>每个CrossFormer Block由一个长短距离注意力模块(LSDA: Long Short Distance Attention)和一个多层感知机(MLP)组成，如下图。</a:t>
            </a:r>
            <a:endParaRPr lang="zh-CN" altLang="en-US" sz="1200"/>
          </a:p>
          <a:p>
            <a:pPr indent="0" fontAlgn="auto"/>
            <a:endParaRPr lang="zh-CN" altLang="en-US" sz="1200"/>
          </a:p>
          <a:p>
            <a:pPr indent="0" fontAlgn="auto"/>
            <a:r>
              <a:rPr lang="zh-CN" altLang="en-US" sz="1200"/>
              <a:t>Long Short Distance Attention</a:t>
            </a:r>
            <a:endParaRPr lang="zh-CN" altLang="en-US" sz="1200"/>
          </a:p>
          <a:p>
            <a:pPr indent="457200" fontAlgn="auto"/>
            <a:r>
              <a:rPr lang="zh-CN" altLang="en-US" sz="1200"/>
              <a:t>将self-attention分为两部分:短距离注意(SDA: Short Distance Attention)和长距离注意(LDA: Long Distance Attention)。对于SDA，将每个相邻的G x G embedding组合在一起，下图a为G=3的示例。对于输入尺寸为S x S的LDA，以固定的间隔I对embedding进行采样。如图b (I = 3)，所有带有红色边框的embedding都属于一组，带有黄色边框的embedding都属于另一组。LDA的组高度或宽度计算为G=S/I(即在本例中G=3)。</a:t>
            </a:r>
            <a:endParaRPr lang="zh-CN" altLang="en-US" sz="1200"/>
          </a:p>
          <a:p>
            <a:pPr indent="457200" fontAlgn="auto"/>
            <a:r>
              <a:rPr lang="zh-CN" altLang="en-US" sz="1200"/>
              <a:t>分组之后，SDA和LDA在每组内均采用vanilla self-attention，结果表明，自注意模块的内存/计算成本由O(S4)降低到O(S2G2)， 大多数情况下G &lt;&lt; S。</a:t>
            </a:r>
            <a:endParaRPr lang="zh-CN" altLang="en-US" sz="1200"/>
          </a:p>
          <a:p>
            <a:pPr indent="457200" fontAlgn="auto"/>
            <a:r>
              <a:rPr lang="zh-CN" altLang="en-US" sz="1200"/>
              <a:t>LDA的有效性也得益于跨尺度embedding。具体来说，我们在图b中绘制了包含两个embedding的所有patches。我们可以看到，两个embedding的小尺度patches是不相邻的，所以在没有上下文的帮助下很难判断它们之间的关系。换句话说，如果只是用small-scale patches(即single-scale feature)，将很难构建这两种embedding之间的依赖关系。相反，相邻的large-scale patches提供了足够的上下文来连接这两种embedding，使得远距离的跨尺度注意更容易也更有意义。</a:t>
            </a:r>
            <a:endParaRPr lang="zh-CN" altLang="en-US" sz="1200"/>
          </a:p>
        </p:txBody>
      </p:sp>
      <p:pic>
        <p:nvPicPr>
          <p:cNvPr id="7" name="图片 6"/>
          <p:cNvPicPr>
            <a:picLocks noChangeAspect="1"/>
          </p:cNvPicPr>
          <p:nvPr>
            <p:custDataLst>
              <p:tags r:id="rId4"/>
            </p:custDataLst>
          </p:nvPr>
        </p:nvPicPr>
        <p:blipFill>
          <a:blip r:embed="rId5"/>
          <a:stretch>
            <a:fillRect/>
          </a:stretch>
        </p:blipFill>
        <p:spPr>
          <a:xfrm>
            <a:off x="5868035" y="85725"/>
            <a:ext cx="2665730" cy="2557780"/>
          </a:xfrm>
          <a:prstGeom prst="rect">
            <a:avLst/>
          </a:prstGeom>
        </p:spPr>
      </p:pic>
      <p:pic>
        <p:nvPicPr>
          <p:cNvPr id="8" name="图片 7"/>
          <p:cNvPicPr>
            <a:picLocks noChangeAspect="1"/>
          </p:cNvPicPr>
          <p:nvPr>
            <p:custDataLst>
              <p:tags r:id="rId6"/>
            </p:custDataLst>
          </p:nvPr>
        </p:nvPicPr>
        <p:blipFill>
          <a:blip r:embed="rId7"/>
          <a:stretch>
            <a:fillRect/>
          </a:stretch>
        </p:blipFill>
        <p:spPr>
          <a:xfrm>
            <a:off x="5363845" y="2643505"/>
            <a:ext cx="3916045" cy="2088515"/>
          </a:xfrm>
          <a:prstGeom prst="rect">
            <a:avLst/>
          </a:prstGeom>
        </p:spPr>
      </p:pic>
      <p:sp>
        <p:nvSpPr>
          <p:cNvPr id="12" name="矩形 11"/>
          <p:cNvSpPr/>
          <p:nvPr>
            <p:custDataLst>
              <p:tags r:id="rId8"/>
            </p:custDataLst>
          </p:nvPr>
        </p:nvSpPr>
        <p:spPr>
          <a:xfrm>
            <a:off x="1188084" y="267453"/>
            <a:ext cx="1503045" cy="328930"/>
          </a:xfrm>
          <a:prstGeom prst="rect">
            <a:avLst/>
          </a:prstGeom>
        </p:spPr>
        <p:txBody>
          <a:bodyPr wrap="square" lIns="68580" tIns="34290" rIns="68580" bIns="34290">
            <a:noAutofit/>
          </a:bodyPr>
          <a:p>
            <a:r>
              <a:rPr lang="en-US" altLang="zh-CN" sz="1600" dirty="0">
                <a:solidFill>
                  <a:srgbClr val="961E19"/>
                </a:solidFill>
                <a:latin typeface="微软雅黑" panose="020B0503020204020204" pitchFamily="34" charset="-122"/>
                <a:ea typeface="微软雅黑" panose="020B0503020204020204" pitchFamily="34" charset="-122"/>
              </a:rPr>
              <a:t> </a:t>
            </a:r>
            <a:r>
              <a:rPr lang="en-US" altLang="zh-CN" sz="1600" dirty="0">
                <a:solidFill>
                  <a:srgbClr val="961E19"/>
                </a:solidFill>
                <a:latin typeface="微软雅黑" panose="020B0503020204020204" pitchFamily="34" charset="-122"/>
                <a:ea typeface="微软雅黑" panose="020B0503020204020204" pitchFamily="34" charset="-122"/>
              </a:rPr>
              <a:t>ICLR 2022</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10" name="文本框 9"/>
          <p:cNvSpPr txBox="1"/>
          <p:nvPr>
            <p:custDataLst>
              <p:tags r:id="rId3"/>
            </p:custDataLst>
          </p:nvPr>
        </p:nvSpPr>
        <p:spPr>
          <a:xfrm>
            <a:off x="3908425" y="2312035"/>
            <a:ext cx="2251710" cy="121285"/>
          </a:xfrm>
          <a:prstGeom prst="rect">
            <a:avLst/>
          </a:prstGeom>
          <a:noFill/>
        </p:spPr>
        <p:txBody>
          <a:bodyPr wrap="square" rtlCol="0">
            <a:noAutofit/>
          </a:bodyPr>
          <a:p>
            <a:endParaRPr lang="en-US" altLang="zh-CN" sz="2000" dirty="0">
              <a:solidFill>
                <a:srgbClr val="00B0F0"/>
              </a:solidFill>
            </a:endParaRPr>
          </a:p>
        </p:txBody>
      </p:sp>
      <p:sp>
        <p:nvSpPr>
          <p:cNvPr id="5" name="矩形 4"/>
          <p:cNvSpPr/>
          <p:nvPr>
            <p:custDataLst>
              <p:tags r:id="rId4"/>
            </p:custDataLst>
          </p:nvPr>
        </p:nvSpPr>
        <p:spPr>
          <a:xfrm>
            <a:off x="1188084" y="267453"/>
            <a:ext cx="1503045" cy="328930"/>
          </a:xfrm>
          <a:prstGeom prst="rect">
            <a:avLst/>
          </a:prstGeom>
        </p:spPr>
        <p:txBody>
          <a:bodyPr wrap="square" lIns="68580" tIns="34290" rIns="68580" bIns="34290">
            <a:noAutofit/>
          </a:bodyPr>
          <a:p>
            <a:r>
              <a:rPr lang="en-US" altLang="zh-CN" sz="1600" dirty="0">
                <a:solidFill>
                  <a:srgbClr val="961E19"/>
                </a:solidFill>
                <a:latin typeface="微软雅黑" panose="020B0503020204020204" pitchFamily="34" charset="-122"/>
                <a:ea typeface="微软雅黑" panose="020B0503020204020204" pitchFamily="34" charset="-122"/>
              </a:rPr>
              <a:t> </a:t>
            </a:r>
            <a:r>
              <a:rPr lang="en-US" altLang="zh-CN" sz="1600" dirty="0">
                <a:solidFill>
                  <a:srgbClr val="961E19"/>
                </a:solidFill>
                <a:latin typeface="微软雅黑" panose="020B0503020204020204" pitchFamily="34" charset="-122"/>
                <a:ea typeface="微软雅黑" panose="020B0503020204020204" pitchFamily="34" charset="-122"/>
              </a:rPr>
              <a:t>ICLR 2022</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94970" y="771525"/>
            <a:ext cx="3048000" cy="368300"/>
          </a:xfrm>
          <a:prstGeom prst="rect">
            <a:avLst/>
          </a:prstGeom>
          <a:noFill/>
        </p:spPr>
        <p:txBody>
          <a:bodyPr wrap="square" rtlCol="0">
            <a:spAutoFit/>
          </a:bodyPr>
          <a:p>
            <a:r>
              <a:rPr lang="zh-CN" altLang="en-US"/>
              <a:t>实验</a:t>
            </a:r>
            <a:r>
              <a:rPr lang="zh-CN" altLang="en-US"/>
              <a:t>结果</a:t>
            </a:r>
            <a:endParaRPr lang="zh-CN" altLang="en-US"/>
          </a:p>
        </p:txBody>
      </p:sp>
      <p:sp>
        <p:nvSpPr>
          <p:cNvPr id="9" name="文本框 8"/>
          <p:cNvSpPr txBox="1"/>
          <p:nvPr/>
        </p:nvSpPr>
        <p:spPr>
          <a:xfrm>
            <a:off x="323215" y="3867785"/>
            <a:ext cx="3717925" cy="163195"/>
          </a:xfrm>
          <a:prstGeom prst="rect">
            <a:avLst/>
          </a:prstGeom>
          <a:noFill/>
        </p:spPr>
        <p:txBody>
          <a:bodyPr wrap="square" rtlCol="0">
            <a:noAutofit/>
          </a:bodyPr>
          <a:p>
            <a:r>
              <a:rPr lang="zh-CN" altLang="en-US" sz="1200"/>
              <a:t>作者在 ADE20K 数据集上进行了语义</a:t>
            </a:r>
            <a:r>
              <a:rPr lang="zh-CN" altLang="en-US" sz="1200"/>
              <a:t>分割实验，作者的网络性能均由于其他网络。特别是在密集预测任务时，提升最大， 这意味着注意力模块中的跨尺度交互对于密集预测任务比分类任务更重要。</a:t>
            </a:r>
            <a:endParaRPr lang="zh-CN" altLang="en-US" sz="1200"/>
          </a:p>
        </p:txBody>
      </p:sp>
      <p:sp>
        <p:nvSpPr>
          <p:cNvPr id="14" name="文本框 13"/>
          <p:cNvSpPr txBox="1"/>
          <p:nvPr/>
        </p:nvSpPr>
        <p:spPr>
          <a:xfrm>
            <a:off x="5507990" y="3939540"/>
            <a:ext cx="3048000" cy="460375"/>
          </a:xfrm>
          <a:prstGeom prst="rect">
            <a:avLst/>
          </a:prstGeom>
          <a:noFill/>
        </p:spPr>
        <p:txBody>
          <a:bodyPr wrap="square" rtlCol="0">
            <a:spAutoFit/>
          </a:bodyPr>
          <a:p>
            <a:r>
              <a:rPr lang="zh-CN" altLang="en-US" sz="1200"/>
              <a:t>目标检测和实例分割，作者在 COCO2017 进行了实验，取得了最好的效果</a:t>
            </a:r>
            <a:endParaRPr lang="zh-CN" altLang="en-US" sz="1200"/>
          </a:p>
        </p:txBody>
      </p:sp>
      <p:pic>
        <p:nvPicPr>
          <p:cNvPr id="15" name="图片 14"/>
          <p:cNvPicPr>
            <a:picLocks noChangeAspect="1"/>
          </p:cNvPicPr>
          <p:nvPr>
            <p:custDataLst>
              <p:tags r:id="rId5"/>
            </p:custDataLst>
          </p:nvPr>
        </p:nvPicPr>
        <p:blipFill>
          <a:blip r:embed="rId6"/>
          <a:stretch>
            <a:fillRect/>
          </a:stretch>
        </p:blipFill>
        <p:spPr>
          <a:xfrm>
            <a:off x="4859655" y="1382395"/>
            <a:ext cx="4184650" cy="1922780"/>
          </a:xfrm>
          <a:prstGeom prst="rect">
            <a:avLst/>
          </a:prstGeom>
        </p:spPr>
      </p:pic>
      <p:pic>
        <p:nvPicPr>
          <p:cNvPr id="21" name="图片 20"/>
          <p:cNvPicPr>
            <a:picLocks noChangeAspect="1"/>
          </p:cNvPicPr>
          <p:nvPr>
            <p:custDataLst>
              <p:tags r:id="rId7"/>
            </p:custDataLst>
          </p:nvPr>
        </p:nvPicPr>
        <p:blipFill>
          <a:blip r:embed="rId8"/>
          <a:stretch>
            <a:fillRect/>
          </a:stretch>
        </p:blipFill>
        <p:spPr>
          <a:xfrm>
            <a:off x="67310" y="1554480"/>
            <a:ext cx="4697095" cy="17506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10" name="文本框 9"/>
          <p:cNvSpPr txBox="1"/>
          <p:nvPr>
            <p:custDataLst>
              <p:tags r:id="rId3"/>
            </p:custDataLst>
          </p:nvPr>
        </p:nvSpPr>
        <p:spPr>
          <a:xfrm>
            <a:off x="3908425" y="2312035"/>
            <a:ext cx="2251710" cy="121285"/>
          </a:xfrm>
          <a:prstGeom prst="rect">
            <a:avLst/>
          </a:prstGeom>
          <a:noFill/>
        </p:spPr>
        <p:txBody>
          <a:bodyPr wrap="square" rtlCol="0">
            <a:noAutofit/>
          </a:bodyPr>
          <a:p>
            <a:endParaRPr lang="en-US" altLang="zh-CN" sz="2000" dirty="0">
              <a:solidFill>
                <a:srgbClr val="00B0F0"/>
              </a:solidFill>
            </a:endParaRPr>
          </a:p>
        </p:txBody>
      </p:sp>
      <p:sp>
        <p:nvSpPr>
          <p:cNvPr id="5" name="矩形 4"/>
          <p:cNvSpPr/>
          <p:nvPr>
            <p:custDataLst>
              <p:tags r:id="rId4"/>
            </p:custDataLst>
          </p:nvPr>
        </p:nvSpPr>
        <p:spPr>
          <a:xfrm>
            <a:off x="1188084" y="267453"/>
            <a:ext cx="1503045" cy="328930"/>
          </a:xfrm>
          <a:prstGeom prst="rect">
            <a:avLst/>
          </a:prstGeom>
        </p:spPr>
        <p:txBody>
          <a:bodyPr wrap="square" lIns="68580" tIns="34290" rIns="68580" bIns="34290">
            <a:noAutofit/>
          </a:bodyPr>
          <a:p>
            <a:r>
              <a:rPr lang="en-US" altLang="zh-CN" sz="1600" dirty="0">
                <a:solidFill>
                  <a:srgbClr val="961E19"/>
                </a:solidFill>
                <a:latin typeface="微软雅黑" panose="020B0503020204020204" pitchFamily="34" charset="-122"/>
                <a:ea typeface="微软雅黑" panose="020B0503020204020204" pitchFamily="34" charset="-122"/>
              </a:rPr>
              <a:t> </a:t>
            </a:r>
            <a:r>
              <a:rPr lang="en-US" altLang="zh-CN" sz="1600" dirty="0">
                <a:solidFill>
                  <a:srgbClr val="961E19"/>
                </a:solidFill>
                <a:latin typeface="微软雅黑" panose="020B0503020204020204" pitchFamily="34" charset="-122"/>
                <a:ea typeface="微软雅黑" panose="020B0503020204020204" pitchFamily="34" charset="-122"/>
              </a:rPr>
              <a:t>ICLR 2022</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94970" y="771525"/>
            <a:ext cx="3048000" cy="368300"/>
          </a:xfrm>
          <a:prstGeom prst="rect">
            <a:avLst/>
          </a:prstGeom>
          <a:noFill/>
        </p:spPr>
        <p:txBody>
          <a:bodyPr wrap="square" rtlCol="0">
            <a:spAutoFit/>
          </a:bodyPr>
          <a:p>
            <a:r>
              <a:rPr lang="zh-CN" altLang="en-US"/>
              <a:t>实验结</a:t>
            </a:r>
            <a:r>
              <a:rPr lang="zh-CN" altLang="en-US"/>
              <a:t>论</a:t>
            </a:r>
            <a:endParaRPr lang="zh-CN" altLang="en-US"/>
          </a:p>
        </p:txBody>
      </p:sp>
      <p:sp>
        <p:nvSpPr>
          <p:cNvPr id="4" name="文本框 3"/>
          <p:cNvSpPr txBox="1"/>
          <p:nvPr/>
        </p:nvSpPr>
        <p:spPr>
          <a:xfrm>
            <a:off x="971550" y="1635125"/>
            <a:ext cx="6707505" cy="1753870"/>
          </a:xfrm>
          <a:prstGeom prst="rect">
            <a:avLst/>
          </a:prstGeom>
          <a:noFill/>
        </p:spPr>
        <p:txBody>
          <a:bodyPr wrap="square" rtlCol="0" anchor="t">
            <a:noAutofit/>
          </a:bodyPr>
          <a:p>
            <a:r>
              <a:rPr lang="zh-CN" altLang="en-US" sz="1400"/>
              <a:t>作者提出了一种新的基于 Transformer 的网络结构，即CrossFormer。它的核心组成为 CEL 和 LSDA，从而产生了交叉注意模块。同时进一步提出了一种动态位置偏差 DPB，使相对位置偏差适用于任何输入大小。大量实验表明，CrossFormer 在几个具有代表性的视觉任务上取得了优于其他最先进的 Transformer 模型的性能。特别是，CrossFormer 在目标检测和分割方面取得了巨大的改进，这表明 CEL 和 LSDA 在密集预测任务中是必不可少的。</a:t>
            </a:r>
            <a:endParaRPr lang="zh-CN"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88084" y="267453"/>
                <a:ext cx="1637030" cy="31178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CVPR 2021</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custDataLst>
              <p:tags r:id="rId3"/>
            </p:custDataLst>
          </p:nvPr>
        </p:nvPicPr>
        <p:blipFill>
          <a:blip r:embed="rId4"/>
          <a:stretch>
            <a:fillRect/>
          </a:stretch>
        </p:blipFill>
        <p:spPr>
          <a:xfrm>
            <a:off x="114300" y="1244600"/>
            <a:ext cx="8915400" cy="2654300"/>
          </a:xfrm>
          <a:prstGeom prst="rect">
            <a:avLst/>
          </a:prstGeom>
        </p:spPr>
      </p:pic>
      <p:sp>
        <p:nvSpPr>
          <p:cNvPr id="7" name="文本框 6"/>
          <p:cNvSpPr txBox="1"/>
          <p:nvPr/>
        </p:nvSpPr>
        <p:spPr>
          <a:xfrm>
            <a:off x="2267585" y="4011930"/>
            <a:ext cx="4572000" cy="368300"/>
          </a:xfrm>
          <a:prstGeom prst="rect">
            <a:avLst/>
          </a:prstGeom>
          <a:noFill/>
        </p:spPr>
        <p:txBody>
          <a:bodyPr wrap="square" rtlCol="0" anchor="t">
            <a:spAutoFit/>
          </a:bodyPr>
          <a:p>
            <a:r>
              <a:rPr lang="zh-CN" altLang="en-US"/>
              <a:t>从序列到序列的角度重新思考语义分割</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custDataLst>
              <p:tags r:id="rId3"/>
            </p:custDataLst>
          </p:nvPr>
        </p:nvSpPr>
        <p:spPr>
          <a:xfrm>
            <a:off x="177800" y="1068070"/>
            <a:ext cx="8573135" cy="3625215"/>
          </a:xfrm>
          <a:prstGeom prst="rect">
            <a:avLst/>
          </a:prstGeom>
          <a:noFill/>
        </p:spPr>
        <p:txBody>
          <a:bodyPr wrap="square" rtlCol="0" anchor="t">
            <a:noAutofit/>
          </a:bodyPr>
          <a:p>
            <a:pPr indent="457200"/>
            <a:r>
              <a:rPr lang="zh-CN" altLang="en-US" sz="1600"/>
              <a:t>其实，对于语义分割乃至分类、检测等几大主流的视觉任务来说，近几年的工作大都是基于一个核心点出发，即如何在保证效率的同时尽可能的捕获有效的上下文信息。</a:t>
            </a:r>
            <a:endParaRPr lang="zh-CN" altLang="en-US" sz="1600"/>
          </a:p>
          <a:p>
            <a:r>
              <a:rPr lang="zh-CN" altLang="en-US" sz="1600"/>
              <a:t>主流方法主要有两种一一改造原始的卷积操作或者在网络中引入注意力机制。</a:t>
            </a:r>
            <a:endParaRPr lang="zh-CN" altLang="en-US" sz="1600"/>
          </a:p>
          <a:p>
            <a:endParaRPr lang="zh-CN" altLang="en-US" sz="1600"/>
          </a:p>
          <a:p>
            <a:pPr indent="457200"/>
            <a:r>
              <a:rPr lang="en-US" altLang="zh-CN" sz="1600"/>
              <a:t>1</a:t>
            </a:r>
            <a:r>
              <a:rPr lang="zh-CN" altLang="en-US" sz="1600"/>
              <a:t>、对于改造原始的卷积操作方式主要是通过扩大感受野从而来捕获局部的上下文信息：</a:t>
            </a:r>
            <a:endParaRPr lang="zh-CN" altLang="en-US" sz="1600"/>
          </a:p>
          <a:p>
            <a:endParaRPr lang="zh-CN" altLang="en-US" sz="1600"/>
          </a:p>
          <a:p>
            <a:pPr indent="457200"/>
            <a:r>
              <a:rPr lang="en-US" altLang="zh-CN" sz="1600"/>
              <a:t>2</a:t>
            </a:r>
            <a:r>
              <a:rPr lang="zh-CN" altLang="en-US" sz="1600"/>
              <a:t>、而注意力方法则更倾向于从不同维度建立长距离的依赖从而来捕获全局的上下文信息：</a:t>
            </a:r>
            <a:endParaRPr lang="zh-CN" altLang="en-US" sz="1600"/>
          </a:p>
          <a:p>
            <a:endParaRPr lang="zh-CN" altLang="en-US" sz="1600"/>
          </a:p>
        </p:txBody>
      </p:sp>
      <p:sp>
        <p:nvSpPr>
          <p:cNvPr id="8" name="矩形 7"/>
          <p:cNvSpPr/>
          <p:nvPr>
            <p:custDataLst>
              <p:tags r:id="rId4"/>
            </p:custDataLst>
          </p:nvPr>
        </p:nvSpPr>
        <p:spPr>
          <a:xfrm>
            <a:off x="1187449" y="123943"/>
            <a:ext cx="1637030" cy="311785"/>
          </a:xfrm>
          <a:prstGeom prst="rect">
            <a:avLst/>
          </a:prstGeom>
        </p:spPr>
        <p:txBody>
          <a:bodyPr wrap="square" lIns="68580" tIns="34290" rIns="68580" bIns="34290">
            <a:noAutofit/>
          </a:bodyPr>
          <a:p>
            <a:r>
              <a:rPr lang="en-US" altLang="zh-CN" sz="1600" dirty="0">
                <a:solidFill>
                  <a:srgbClr val="961E19"/>
                </a:solidFill>
                <a:latin typeface="微软雅黑" panose="020B0503020204020204" pitchFamily="34" charset="-122"/>
                <a:ea typeface="微软雅黑" panose="020B0503020204020204" pitchFamily="34" charset="-122"/>
              </a:rPr>
              <a:t>SETR</a:t>
            </a:r>
            <a:endParaRPr lang="en-US" altLang="zh-CN" sz="1600" dirty="0">
              <a:solidFill>
                <a:srgbClr val="961E19"/>
              </a:solidFill>
              <a:latin typeface="微软雅黑" panose="020B0503020204020204" pitchFamily="34" charset="-122"/>
              <a:ea typeface="微软雅黑" panose="020B0503020204020204" pitchFamily="34" charset="-122"/>
            </a:endParaRPr>
          </a:p>
          <a:p>
            <a:r>
              <a:rPr lang="en-US" altLang="zh-CN" sz="1600" dirty="0">
                <a:solidFill>
                  <a:srgbClr val="961E19"/>
                </a:solidFill>
                <a:latin typeface="微软雅黑" panose="020B0503020204020204" pitchFamily="34" charset="-122"/>
                <a:ea typeface="微软雅黑" panose="020B0503020204020204" pitchFamily="34" charset="-122"/>
              </a:rPr>
              <a:t>CVPR 2021</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commondata" val="eyJoZGlkIjoiNjZiZjBjN2YyM2Q3YWZkOGVjZTIzYzdkYTU5OGViNmI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3481</Words>
  <Application>WPS 演示</Application>
  <PresentationFormat>全屏显示(16:9)</PresentationFormat>
  <Paragraphs>106</Paragraphs>
  <Slides>16</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宋体</vt:lpstr>
      <vt:lpstr>Wingdings</vt:lpstr>
      <vt:lpstr>微软雅黑</vt:lpstr>
      <vt:lpstr>汉仪旗黑</vt:lpstr>
      <vt:lpstr>Calibri</vt:lpstr>
      <vt:lpstr>Helvetica Neue</vt:lpstr>
      <vt:lpstr>宋体</vt:lpstr>
      <vt:lpstr>Arial Unicode MS</vt:lpstr>
      <vt:lpstr>汉仪书宋二KW</vt:lpstr>
      <vt:lpstr>宋体-简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Gifty</cp:lastModifiedBy>
  <cp:revision>66</cp:revision>
  <dcterms:created xsi:type="dcterms:W3CDTF">2024-08-08T04:10:43Z</dcterms:created>
  <dcterms:modified xsi:type="dcterms:W3CDTF">2024-08-08T04:10:43Z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2052-6.7.1.8828</vt:lpwstr>
  </property>
  <property fmtid="{D5CDD505-2E9C-101B-9397-08002B2CF9AE}" pid="3" name="ICV">
    <vt:lpwstr>88E4A7EA0467EA60C6E772668E29F7AD_43</vt:lpwstr>
  </property>
</Properties>
</file>