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61" r:id="rId3"/>
    <p:sldId id="437" r:id="rId4"/>
    <p:sldId id="435" r:id="rId5"/>
    <p:sldId id="436" r:id="rId6"/>
    <p:sldId id="434" r:id="rId7"/>
    <p:sldId id="439" r:id="rId8"/>
    <p:sldId id="432" r:id="rId9"/>
    <p:sldId id="430" r:id="rId10"/>
    <p:sldId id="447" r:id="rId11"/>
    <p:sldId id="446" r:id="rId12"/>
    <p:sldId id="429" r:id="rId13"/>
  </p:sldIdLst>
  <p:sldSz cx="12192000" cy="6858000"/>
  <p:notesSz cx="6858000" cy="9144000"/>
  <p:embeddedFontLst>
    <p:embeddedFont>
      <p:font typeface="叶根友古刻体" panose="03000509000000000000" pitchFamily="65" charset="-122"/>
      <p:regular r:id="rId18"/>
    </p:embeddedFont>
    <p:embeddedFont>
      <p:font typeface="黑体" panose="02010609060101010101" charset="-122"/>
      <p:regular r:id="rId19"/>
    </p:embeddedFont>
    <p:embeddedFont>
      <p:font typeface="微软雅黑" panose="020B0503020204020204" charset="-122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-122"/>
      <p:regular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45"/>
    <a:srgbClr val="ED7D31"/>
    <a:srgbClr val="2C2C2C"/>
    <a:srgbClr val="C2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281" autoAdjust="0"/>
  </p:normalViewPr>
  <p:slideViewPr>
    <p:cSldViewPr snapToGrid="0">
      <p:cViewPr>
        <p:scale>
          <a:sx n="64" d="100"/>
          <a:sy n="64" d="100"/>
        </p:scale>
        <p:origin x="1146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3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539AB-62E5-442A-B6B2-EDF257FDEA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00DC7-8D85-40B6-9C66-920C0348A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1983-FAFC-4F29-8E33-9E769930C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1D6E-559F-4923-B11A-54CE3BD0EA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965" y="1277620"/>
            <a:ext cx="5641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黑体" panose="02010609060101010101" charset="-122"/>
                <a:ea typeface="黑体" panose="02010609060101010101" charset="-122"/>
              </a:rPr>
              <a:t>组会汇报</a:t>
            </a:r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060" y="2395220"/>
            <a:ext cx="9628505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MeGA: Hybrid Mesh-Gaussian Head Avatar for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High-Fidelity Rendering and Head Editing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0" indent="0" algn="ctr"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混合网格-高斯头化身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8580" y="5037455"/>
            <a:ext cx="697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汇报人：陈志伟</a:t>
            </a:r>
            <a:r>
              <a:rPr lang="en-US" altLang="zh-CN"/>
              <a:t>     </a:t>
            </a:r>
            <a:endParaRPr lang="en-US" altLang="zh-CN"/>
          </a:p>
          <a:p>
            <a:pPr algn="ctr"/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6570" y="1010285"/>
            <a:ext cx="8495030" cy="2713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遮挡感知渲染</a:t>
            </a:r>
            <a:endParaRPr lang="zh-CN" altLang="en-US" sz="2400"/>
          </a:p>
          <a:p>
            <a:r>
              <a:rPr lang="zh-CN" altLang="en-US"/>
              <a:t>为了正确渲染头发并与面部图像进行混合，MeGA模型提出了遮挡感知渲染的策略：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遮挡处理：由于头部网格的存在，某些高斯分布可能会被网格遮挡。为了处理这种情况，模型会在渲染过程中通过早停策略，排除那些被遮挡的高斯分布对最终图像的影响。这种方式确保了头发和面部之间的渲染效果是无缝且一致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3034030"/>
            <a:ext cx="9211310" cy="2954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838200"/>
            <a:ext cx="104584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7325" y="1132840"/>
            <a:ext cx="716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本文创新点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215515" y="2249805"/>
            <a:ext cx="77616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1.提出了一种混合网格-高斯全头部表示，采用更合适的表示来建模不同的头部组件（即，人脸的神经网格，头发的3DGS）。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2.分解的混合表示自然支持各种下游应用程序，包括高质量的头发改变和纹理编辑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3.在NeRSemble数据集上的实验结果表明，我们的方法为新视图合成和新表达合成产生了更高质量的渲染。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800" y="811530"/>
            <a:ext cx="904176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600"/>
              <a:t>3D</a:t>
            </a:r>
            <a:r>
              <a:rPr lang="zh-CN" altLang="en-US" sz="3600"/>
              <a:t>高斯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1878965"/>
            <a:ext cx="4467225" cy="77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2075180"/>
            <a:ext cx="7032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公式：</a:t>
            </a:r>
            <a:r>
              <a:rPr lang="en-US" altLang="zh-CN"/>
              <a:t>                                       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              Σ 是协方差矩阵，表示分布的形状和方向。</a:t>
            </a:r>
            <a:endParaRPr lang="en-US" altLang="zh-CN"/>
          </a:p>
          <a:p>
            <a:r>
              <a:rPr lang="zh-CN" altLang="en-US"/>
              <a:t>优化：</a:t>
            </a:r>
            <a:r>
              <a:rPr lang="en-US" altLang="zh-CN"/>
              <a:t>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74800" y="3954145"/>
            <a:ext cx="7506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高斯的原因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该工作目标是从稀疏的不包含法向量的点云中合成高质量的新视角。为此，需要一种基本元素，它需要可微分，同时也要具有无序性和明确性，以便于快速渲染。因此作者选择使用可微分的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高斯分布，因为它可以轻易地投影到二维平面上，并进行快速的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混合以实现渲染。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0" y="3166745"/>
            <a:ext cx="2752725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185" y="2075180"/>
            <a:ext cx="452818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6320" y="979805"/>
            <a:ext cx="757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研究方法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05" y="1716405"/>
            <a:ext cx="4210050" cy="415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8805" y="1941195"/>
            <a:ext cx="440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头发部分使用</a:t>
            </a:r>
            <a:r>
              <a:rPr lang="en-US" altLang="zh-CN"/>
              <a:t>3D</a:t>
            </a:r>
            <a:r>
              <a:rPr lang="zh-CN" altLang="en-US"/>
              <a:t>高斯</a:t>
            </a:r>
            <a:r>
              <a:rPr lang="zh-CN" altLang="en-US"/>
              <a:t>溅射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1965" y="3850005"/>
            <a:ext cx="496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面部使用</a:t>
            </a:r>
            <a:r>
              <a:rPr lang="en-US" altLang="zh-CN"/>
              <a:t>3DMM</a:t>
            </a:r>
            <a:r>
              <a:rPr lang="zh-CN" altLang="en-US"/>
              <a:t>方法的</a:t>
            </a:r>
            <a:r>
              <a:rPr lang="en-US" altLang="zh-CN"/>
              <a:t>FLAME</a:t>
            </a:r>
            <a:r>
              <a:rPr lang="zh-CN" altLang="en-US"/>
              <a:t>网格</a:t>
            </a:r>
            <a:r>
              <a:rPr lang="zh-CN" altLang="en-US"/>
              <a:t>技术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7310" y="669290"/>
            <a:ext cx="7137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可动画面部网格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5410" y="1475740"/>
            <a:ext cx="586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1.增强的FLAME网格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75410" y="1927860"/>
            <a:ext cx="8709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网格密化：</a:t>
            </a:r>
            <a:endParaRPr lang="en-US" altLang="zh-CN"/>
          </a:p>
          <a:p>
            <a:r>
              <a:rPr lang="en-US" altLang="zh-CN"/>
              <a:t>为了提高FLAME网格的细节和表现力，作者使用了“四向细分（four-way subdivision）”的技术对网格进行密化。这意味着将原始网格的每个面细分为四个更小的面，从而增加了网格的顶点和面数，提高了模型的分辨率和细节表现能力。</a:t>
            </a:r>
            <a:endParaRPr lang="en-US" altLang="zh-CN"/>
          </a:p>
          <a:p>
            <a:r>
              <a:rPr lang="en-US" altLang="zh-CN"/>
              <a:t>此外，还为人类的牙齿添加了额外的面（faces），使得网格不仅能够表示面部的外形，还能更准确地表示嘴部内部的结构。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V(β,ψ,φ) 描述了增强网格的顶点，这些顶点是基于形状参数 𝛽</a:t>
            </a:r>
            <a:r>
              <a:rPr lang="zh-CN" altLang="en-US"/>
              <a:t>和</a:t>
            </a:r>
            <a:r>
              <a:rPr lang="en-US" altLang="zh-CN"/>
              <a:t>表情参数 𝜓以及姿势参数 𝜑</a:t>
            </a:r>
            <a:r>
              <a:rPr lang="zh-CN" altLang="en-US"/>
              <a:t>。</a:t>
            </a:r>
            <a:r>
              <a:rPr lang="en-US" altLang="zh-CN"/>
              <a:t>通过线性混合蒙皮（Linear Blend Skinning, LBS）计算得出的。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3613150"/>
            <a:ext cx="6715125" cy="419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75410" y="5052060"/>
            <a:ext cx="8712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UV位移图：UV位移图是一种将2D纹理坐标映射到3D模型的技术。通过对FLAME网格添加UV位移图，模型能够更精确地展示面部的细微变化。特别是对于那些需要高度细节的应用，如高保真面部表情动画，这种增强的FLAME网格提供了更好的几何准确性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730" y="60325"/>
            <a:ext cx="3667125" cy="1999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8390" y="852170"/>
            <a:ext cx="8442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/>
              <a:t>神经纹理解耦</a:t>
            </a:r>
            <a:endParaRPr sz="2800"/>
          </a:p>
        </p:txBody>
      </p:sp>
      <p:sp>
        <p:nvSpPr>
          <p:cNvPr id="5" name="文本框 4"/>
          <p:cNvSpPr txBox="1"/>
          <p:nvPr/>
        </p:nvSpPr>
        <p:spPr>
          <a:xfrm>
            <a:off x="1879600" y="1374140"/>
            <a:ext cx="85578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在传统的3D建模中，纹理通常被直接应用在网格上。然而，这种方法可能无法捕捉到复杂的光照变化和动态纹理。为了解决这个问题，本文提出将纹理解耦为三个有意义的部分，以实现更逼真的渲染效果：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漫射纹理：这是最基础的纹理层，用于表示物体表面的基本颜色和细节。在面部建模中，漫射纹理主要用于表示皮肤的基础颜色和纹理信息，如肤色和面部特征。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动态纹理：动态纹理用于捕捉面部表情变化中的细微动态效果。例如，肌肉运动和光照变化带来的皮肤反射变化等。通过动态纹理，模型能够更自然地展示面部表情的变化，特别是在复杂的光照环境下。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视角依赖纹理：这种纹理表示与观察者的视角相关的细节变化。例如，当观察角度发生变化时，面部不同部位的光反射和阴影变化也会不同。视角依赖纹理用于捕捉这些与视角相关的视觉效果，从而提升渲染的真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通过将纹理解耦为上述三个部分，MeGA模型能够更细腻地表现面部的视觉效果，从而实现高保真度的渲染。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4145" y="685165"/>
            <a:ext cx="933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/>
              <a:t>每像素纹理解码</a:t>
            </a:r>
            <a:endParaRPr sz="2800"/>
          </a:p>
        </p:txBody>
      </p:sp>
      <p:sp>
        <p:nvSpPr>
          <p:cNvPr id="2" name="文本框 1"/>
          <p:cNvSpPr txBox="1"/>
          <p:nvPr/>
        </p:nvSpPr>
        <p:spPr>
          <a:xfrm>
            <a:off x="1870075" y="1689100"/>
            <a:ext cx="88106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为了实现高质量和高效率的渲染，本文采用了每像素解码方式来获取面部的RGB颜色。与传统的基于网格的纹理映射方法不同，每像素纹理解码通过神经网络直接预测每个像素的颜色值，具有更高的精度和灵活性。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每像素解码的优点：每像素解码允许模型在渲染时考虑更细微的颜色和光照变化。这种方法不再依赖固定的纹理图，而是通过神经网络的推断，动态生成每个像素的颜色值，从而提升了渲染的细节和视觉效果。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神经网络预测RGB颜色：具体来说，每个像素的颜色值是通过一个经过训练的神经网络来预测的。网络输入包括从3D模型中提取的几何信息（如法线、深度等），结合解耦后的纹理信息，输出为每个像素的RGB值。这种方式不仅提高了渲染的细节表现，还使得模型在面对复杂光照条件下仍能保持较高的逼真度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700" y="605790"/>
            <a:ext cx="638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可穿戴的高斯头发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0" y="1938020"/>
            <a:ext cx="6903720" cy="1990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0100" y="4424045"/>
            <a:ext cx="849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使用3D高斯散点进行头发建模，能够更好地重建高频体积对象。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/>
          <p:cNvSpPr/>
          <p:nvPr/>
        </p:nvSpPr>
        <p:spPr>
          <a:xfrm>
            <a:off x="9667195" y="1220240"/>
            <a:ext cx="1013460" cy="207818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</a:rPr>
              <a:t>目 录</a:t>
            </a:r>
            <a:endParaRPr lang="zh-CN" altLang="en-US" sz="5400" spc="600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</a:endParaRPr>
          </a:p>
        </p:txBody>
      </p:sp>
      <p:sp>
        <p:nvSpPr>
          <p:cNvPr id="3" name="e7d195523061f1c0" descr="e7d195523061f1c0600ade85ab8d19863d296bbd6d3c8047FB0A4867354E4F1E3A7DEAE3C4C4B5C9777EC9E9D7F78045DB0296A4194571101A21F67FC7D6C39966CE50B69116E2EE84E571E25F3C0CCEEACF2334D8B8879C8CDE612902987E98507BC82111409D2D6CF925C8E43332E8C0EED6770678743C43690128E1D7BD08FB7DD1E60DAB604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e7d195523061f1c0600ade85ab8d19863d296bbd6d3c8047FB0A4867354E4F1E3A7DEAE3C4C4B5C9777EC9E9D7F78045DB0296A4194571101A21F67FC7D6C39966CE50B69116E2EE84E571E25F3C0CCEEACF2334D8B8879C8CDE612902987E98507BC82111409D2D6CF925C8E43332E8C0EED6770678743C43690128E1D7BD08FB7DD1E60DAB6040</a:t>
            </a:r>
            <a:endParaRPr lang="zh-CN" altLang="en-US" sz="100"/>
          </a:p>
        </p:txBody>
      </p:sp>
      <p:pic>
        <p:nvPicPr>
          <p:cNvPr id="9" name="图片 8" descr="798c5fa8cc2d9ec0a45f968b714edc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-18415"/>
            <a:ext cx="1848485" cy="1238885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080115" y="1252855"/>
            <a:ext cx="840740" cy="4616450"/>
          </a:xfrm>
          <a:prstGeom prst="rect">
            <a:avLst/>
          </a:prstGeom>
        </p:spPr>
        <p:txBody>
          <a:bodyPr vert="eaVert" wrap="square">
            <a:noAutofit/>
          </a:bodyPr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百年奋斗育英才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继往开来</a:t>
            </a:r>
            <a:r>
              <a:rPr lang="zh-CN" altLang="en-US" sz="1600" b="1" dirty="0">
                <a:solidFill>
                  <a:schemeClr val="bg1"/>
                </a:solidFill>
                <a:latin typeface="叶根友古刻体" panose="03000509000000000000" pitchFamily="65" charset="-122"/>
                <a:ea typeface="叶根友古刻体" panose="03000509000000000000" pitchFamily="65" charset="-122"/>
                <a:cs typeface="叶根友古刻体" panose="03000509000000000000" pitchFamily="65" charset="-122"/>
              </a:rPr>
              <a:t>铸辉煌</a:t>
            </a:r>
            <a:endParaRPr lang="zh-CN" altLang="en-US" sz="1600" b="1" dirty="0">
              <a:solidFill>
                <a:schemeClr val="bg1"/>
              </a:solidFill>
              <a:latin typeface="叶根友古刻体" panose="03000509000000000000" pitchFamily="65" charset="-122"/>
              <a:ea typeface="叶根友古刻体" panose="03000509000000000000" pitchFamily="65" charset="-122"/>
              <a:cs typeface="叶根友古刻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3665" y="1191895"/>
            <a:ext cx="9403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在静态建模阶段，作者首先选择一个训练帧，并使用多视角图像数据构建一个基于3D高斯散点的标准人类头发模型。这个静态的标准头发模型是整个动画过程中所有帧的基准。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动态建模阶段，为了捕捉头发在动画过程中的动态变化，模型会进行两步处理：</a:t>
            </a:r>
            <a:endParaRPr lang="zh-CN" altLang="en-US"/>
          </a:p>
          <a:p>
            <a:r>
              <a:rPr lang="zh-CN" altLang="en-US"/>
              <a:t>刚性变换：</a:t>
            </a:r>
            <a:endParaRPr lang="zh-CN" altLang="en-US"/>
          </a:p>
          <a:p>
            <a:r>
              <a:rPr lang="zh-CN" altLang="en-US"/>
              <a:t>首先，通过ICP（Iterative Closest Point）算法计算标准头发模型在新帧中的刚性变换。ICP算法用于对齐当前帧和标准帧的点云，确保头发在不同时间帧之间保持一致的对齐。</a:t>
            </a:r>
            <a:endParaRPr lang="zh-CN" altLang="en-US"/>
          </a:p>
          <a:p>
            <a:r>
              <a:rPr lang="zh-CN" altLang="en-US"/>
              <a:t>非刚性变形场：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其次，为了处理头发的非刚性运动（例如风吹导致的轻微摆动），模型引入了一个基于MLP（多层感知器）的轻量级变形场。这个变形场可以捕捉到头发的细微动态变化，使得头发的动画更加逼真。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DFiMTEwMzBmYTFhYTllZWFkNjZjMDQ0Y2VhZDEwM2QifQ=="/>
  <p:tag name="commondata" val="eyJoZGlkIjoiOGY0ODdmNzJhYWQyOWI2NWU2NWM5OGJlYTc4MWNhYz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5396</Words>
  <Application>WPS 演示</Application>
  <PresentationFormat>宽屏</PresentationFormat>
  <Paragraphs>174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叶根友古刻体</vt:lpstr>
      <vt:lpstr>黑体</vt:lpstr>
      <vt:lpstr>微软雅黑</vt:lpstr>
      <vt:lpstr>Times New Roman</vt:lpstr>
      <vt:lpstr>思源黑体</vt:lpstr>
      <vt:lpstr>等线</vt:lpstr>
      <vt:lpstr>Arial Unicode MS</vt:lpstr>
      <vt:lpstr>等线 Light</vt:lpstr>
      <vt:lpstr>BatangChe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honest-</cp:lastModifiedBy>
  <cp:revision>36</cp:revision>
  <dcterms:created xsi:type="dcterms:W3CDTF">2024-02-28T07:13:00Z</dcterms:created>
  <dcterms:modified xsi:type="dcterms:W3CDTF">2024-08-22T06:20:48Z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FD12427A3B6841AFACDC700445F4D0F2_13</vt:lpwstr>
  </property>
  <property fmtid="{D5CDD505-2E9C-101B-9397-08002B2CF9AE}" pid="3" name="KSOProductBuildVer">
    <vt:lpwstr>2052-12.1.0.17827</vt:lpwstr>
  </property>
</Properties>
</file>