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431" r:id="rId3"/>
    <p:sldId id="438" r:id="rId4"/>
    <p:sldId id="455" r:id="rId5"/>
    <p:sldId id="435" r:id="rId6"/>
    <p:sldId id="436" r:id="rId7"/>
    <p:sldId id="434" r:id="rId8"/>
    <p:sldId id="439" r:id="rId9"/>
    <p:sldId id="432" r:id="rId10"/>
    <p:sldId id="428" r:id="rId11"/>
    <p:sldId id="427" r:id="rId12"/>
    <p:sldId id="430" r:id="rId13"/>
    <p:sldId id="429" r:id="rId14"/>
    <p:sldId id="391" r:id="rId15"/>
    <p:sldId id="466" r:id="rId16"/>
    <p:sldId id="467" r:id="rId17"/>
    <p:sldId id="468" r:id="rId18"/>
    <p:sldId id="469" r:id="rId19"/>
    <p:sldId id="470" r:id="rId20"/>
    <p:sldId id="471" r:id="rId21"/>
    <p:sldId id="473" r:id="rId22"/>
    <p:sldId id="472" r:id="rId23"/>
  </p:sldIdLst>
  <p:sldSz cx="12192000" cy="6858000"/>
  <p:notesSz cx="6858000" cy="9144000"/>
  <p:embeddedFontLst>
    <p:embeddedFont>
      <p:font typeface="叶根友古刻体" panose="03000509000000000000" pitchFamily="65" charset="-122"/>
      <p:regular r:id="rId28"/>
    </p:embeddedFont>
    <p:embeddedFont>
      <p:font typeface="黑体" panose="02010609060101010101" charset="-122"/>
      <p:regular r:id="rId29"/>
    </p:embeddedFont>
    <p:embeddedFont>
      <p:font typeface="等线" panose="02010600030101010101" charset="-122"/>
      <p:regular r:id="rId30"/>
    </p:embeddedFont>
    <p:embeddedFont>
      <p:font typeface="等线 Light" panose="02010600030101010101" charset="-122"/>
      <p:regular r:id="rId31"/>
    </p:embeddedFont>
  </p:embeddedFontLst>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545"/>
    <a:srgbClr val="ED7D31"/>
    <a:srgbClr val="2C2C2C"/>
    <a:srgbClr val="C2A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8281" autoAdjust="0"/>
  </p:normalViewPr>
  <p:slideViewPr>
    <p:cSldViewPr snapToGrid="0">
      <p:cViewPr>
        <p:scale>
          <a:sx n="64" d="100"/>
          <a:sy n="64" d="100"/>
        </p:scale>
        <p:origin x="1146" y="57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43.xml"/><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539AB-62E5-442A-B6B2-EDF257FDEA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00DC7-8D85-40B6-9C66-920C0348A9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B3E1983-FAFC-4F29-8E33-9E769930C8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371D6E-559F-4923-B11A-54CE3BD0EA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E1983-FAFC-4F29-8E33-9E769930C8B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71D6E-559F-4923-B11A-54CE3BD0EA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image" Target="../media/image1.png"/><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jpeg"/><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tags" Target="../tags/tag24.xml"/><Relationship Id="rId2" Type="http://schemas.openxmlformats.org/officeDocument/2006/relationships/image" Target="../media/image1.png"/><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1.png"/><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tags" Target="../tags/tag33.xml"/><Relationship Id="rId2" Type="http://schemas.openxmlformats.org/officeDocument/2006/relationships/image" Target="../media/image1.png"/><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tags" Target="../tags/tag35.xml"/><Relationship Id="rId2" Type="http://schemas.openxmlformats.org/officeDocument/2006/relationships/image" Target="../media/image1.png"/><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7.xml"/><Relationship Id="rId2" Type="http://schemas.openxmlformats.org/officeDocument/2006/relationships/image" Target="../media/image1.png"/><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tags" Target="../tags/tag39.xml"/><Relationship Id="rId2" Type="http://schemas.openxmlformats.org/officeDocument/2006/relationships/image" Target="../media/image1.png"/><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tags" Target="../tags/tag42.xml"/><Relationship Id="rId2" Type="http://schemas.openxmlformats.org/officeDocument/2006/relationships/image" Target="../media/image1.png"/><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10.xml"/><Relationship Id="rId2" Type="http://schemas.openxmlformats.org/officeDocument/2006/relationships/image" Target="../media/image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4.xml"/><Relationship Id="rId2" Type="http://schemas.openxmlformats.org/officeDocument/2006/relationships/image" Target="../media/image1.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16.xml"/><Relationship Id="rId2" Type="http://schemas.openxmlformats.org/officeDocument/2006/relationships/image" Target="../media/image1.png"/><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tags" Target="../tags/tag18.xml"/><Relationship Id="rId2" Type="http://schemas.openxmlformats.org/officeDocument/2006/relationships/image" Target="../media/image1.png"/><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1269365" y="2552700"/>
            <a:ext cx="9298940" cy="1753235"/>
          </a:xfrm>
          <a:prstGeom prst="rect">
            <a:avLst/>
          </a:prstGeom>
          <a:noFill/>
        </p:spPr>
        <p:txBody>
          <a:bodyPr wrap="square" rtlCol="0">
            <a:spAutoFit/>
          </a:bodyPr>
          <a:p>
            <a:pPr algn="ctr"/>
            <a:r>
              <a:rPr lang="zh-CN" altLang="en-US" sz="3600"/>
              <a:t>GPS-Gaussian: Generalizable Pixel-wise 3D Gaussian Splatting for Real-time</a:t>
            </a:r>
            <a:endParaRPr lang="zh-CN" altLang="en-US" sz="3600"/>
          </a:p>
          <a:p>
            <a:pPr algn="ctr"/>
            <a:r>
              <a:rPr lang="zh-CN" altLang="en-US" sz="3600"/>
              <a:t>Human Novel View Synthesis</a:t>
            </a:r>
            <a:endParaRPr lang="zh-CN" altLang="en-US" sz="3600"/>
          </a:p>
        </p:txBody>
      </p:sp>
      <p:sp>
        <p:nvSpPr>
          <p:cNvPr id="5" name="文本框 4"/>
          <p:cNvSpPr txBox="1"/>
          <p:nvPr/>
        </p:nvSpPr>
        <p:spPr>
          <a:xfrm>
            <a:off x="3275965" y="1277620"/>
            <a:ext cx="5641340" cy="768350"/>
          </a:xfrm>
          <a:prstGeom prst="rect">
            <a:avLst/>
          </a:prstGeom>
          <a:noFill/>
        </p:spPr>
        <p:txBody>
          <a:bodyPr wrap="square" rtlCol="0">
            <a:spAutoFit/>
          </a:bodyPr>
          <a:p>
            <a:pPr algn="ctr"/>
            <a:r>
              <a:rPr lang="zh-CN" altLang="en-US" sz="4400">
                <a:latin typeface="黑体" panose="02010609060101010101" charset="-122"/>
                <a:ea typeface="黑体" panose="02010609060101010101" charset="-122"/>
              </a:rPr>
              <a:t>组会汇报</a:t>
            </a:r>
            <a:endParaRPr lang="zh-CN" altLang="en-US" sz="4400">
              <a:latin typeface="黑体" panose="02010609060101010101" charset="-122"/>
              <a:ea typeface="黑体" panose="02010609060101010101" charset="-122"/>
            </a:endParaRPr>
          </a:p>
        </p:txBody>
      </p:sp>
      <p:sp>
        <p:nvSpPr>
          <p:cNvPr id="8" name="文本框 7"/>
          <p:cNvSpPr txBox="1"/>
          <p:nvPr/>
        </p:nvSpPr>
        <p:spPr>
          <a:xfrm>
            <a:off x="2607945" y="4643755"/>
            <a:ext cx="6975475" cy="645160"/>
          </a:xfrm>
          <a:prstGeom prst="rect">
            <a:avLst/>
          </a:prstGeom>
          <a:noFill/>
        </p:spPr>
        <p:txBody>
          <a:bodyPr wrap="square" rtlCol="0">
            <a:spAutoFit/>
          </a:bodyPr>
          <a:p>
            <a:pPr algn="ctr"/>
            <a:r>
              <a:rPr lang="zh-CN" altLang="en-US"/>
              <a:t>汇报人：陈志伟</a:t>
            </a:r>
            <a:r>
              <a:rPr lang="en-US" altLang="zh-CN"/>
              <a:t>     </a:t>
            </a:r>
            <a:endParaRPr lang="en-US" altLang="zh-CN"/>
          </a:p>
          <a:p>
            <a:pPr algn="ctr"/>
            <a:r>
              <a:rPr lang="en-US" altLang="zh-CN"/>
              <a:t>2024</a:t>
            </a:r>
            <a:r>
              <a:rPr lang="zh-CN" altLang="en-US"/>
              <a:t>年</a:t>
            </a:r>
            <a:r>
              <a:rPr lang="en-US" altLang="zh-CN"/>
              <a:t>6</a:t>
            </a:r>
            <a:r>
              <a:rPr lang="zh-CN" altLang="en-US"/>
              <a:t>月</a:t>
            </a:r>
            <a:r>
              <a:rPr lang="en-US" altLang="zh-CN"/>
              <a:t>27</a:t>
            </a:r>
            <a:r>
              <a:rPr lang="zh-CN" altLang="en-US"/>
              <a:t>日</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3203575" y="609600"/>
            <a:ext cx="5784850" cy="583565"/>
          </a:xfrm>
          <a:prstGeom prst="rect">
            <a:avLst/>
          </a:prstGeom>
          <a:noFill/>
        </p:spPr>
        <p:txBody>
          <a:bodyPr wrap="square" rtlCol="0">
            <a:spAutoFit/>
          </a:bodyPr>
          <a:p>
            <a:pPr algn="ctr"/>
            <a:r>
              <a:rPr lang="zh-CN" altLang="en-US" sz="3200"/>
              <a:t>联合训练机制解释</a:t>
            </a:r>
            <a:endParaRPr lang="zh-CN" altLang="en-US" sz="3200"/>
          </a:p>
        </p:txBody>
      </p:sp>
      <p:sp>
        <p:nvSpPr>
          <p:cNvPr id="4" name="文本框 3"/>
          <p:cNvSpPr txBox="1"/>
          <p:nvPr/>
        </p:nvSpPr>
        <p:spPr>
          <a:xfrm>
            <a:off x="1898015" y="1729740"/>
            <a:ext cx="9377680" cy="2861310"/>
          </a:xfrm>
          <a:prstGeom prst="rect">
            <a:avLst/>
          </a:prstGeom>
          <a:noFill/>
        </p:spPr>
        <p:txBody>
          <a:bodyPr wrap="square" rtlCol="0">
            <a:spAutoFit/>
          </a:bodyPr>
          <a:p>
            <a:r>
              <a:rPr lang="zh-CN" altLang="en-US"/>
              <a:t>全可微分的渲染框架支持从两个角度进行联合训练：</a:t>
            </a:r>
            <a:endParaRPr lang="zh-CN" altLang="en-US"/>
          </a:p>
          <a:p>
            <a:endParaRPr lang="zh-CN" altLang="en-US"/>
          </a:p>
          <a:p>
            <a:r>
              <a:rPr lang="en-US" altLang="zh-CN"/>
              <a:t>1.</a:t>
            </a:r>
            <a:r>
              <a:rPr lang="zh-CN" altLang="en-US"/>
              <a:t>源视图的深度估计：独立训练两个源视图的深度估计器会导致3D表示不一致，这是由于源视图之间的不匹配。联合训练可以整合辅助的3D感知，确保源视图之间的一致性。</a:t>
            </a:r>
            <a:endParaRPr lang="zh-CN" altLang="en-US"/>
          </a:p>
          <a:p>
            <a:endParaRPr lang="zh-CN" altLang="en-US"/>
          </a:p>
          <a:p>
            <a:r>
              <a:rPr lang="en-US" altLang="zh-CN"/>
              <a:t>2.</a:t>
            </a:r>
            <a:r>
              <a:rPr lang="zh-CN" altLang="en-US"/>
              <a:t>深度估计模块和高斯参数预测模块：将深度估计与3D高斯参数的预测联合起来进行训练。这意味着在优化深度估计的同时，也优化3D高斯参数（如位置、颜色、旋转等）的预测，从而使整个系统的3D表示更加准确和一致。</a:t>
            </a:r>
            <a:endParaRPr lang="zh-CN" altLang="en-US"/>
          </a:p>
          <a:p>
            <a:endParaRPr lang="zh-CN" altLang="en-US"/>
          </a:p>
          <a:p>
            <a:r>
              <a:rPr lang="zh-CN" altLang="en-US"/>
              <a:t>通过可微分的渲染框架，这两个模块能够协同工作，从而提供一致的3D表示。</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pic>
        <p:nvPicPr>
          <p:cNvPr id="4" name="图片 3"/>
          <p:cNvPicPr>
            <a:picLocks noChangeAspect="1"/>
          </p:cNvPicPr>
          <p:nvPr/>
        </p:nvPicPr>
        <p:blipFill>
          <a:blip r:embed="rId4"/>
          <a:stretch>
            <a:fillRect/>
          </a:stretch>
        </p:blipFill>
        <p:spPr>
          <a:xfrm>
            <a:off x="1951355" y="336550"/>
            <a:ext cx="7715885" cy="6448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pic>
        <p:nvPicPr>
          <p:cNvPr id="5" name="图片 4"/>
          <p:cNvPicPr>
            <a:picLocks noChangeAspect="1"/>
          </p:cNvPicPr>
          <p:nvPr/>
        </p:nvPicPr>
        <p:blipFill>
          <a:blip r:embed="rId4"/>
          <a:stretch>
            <a:fillRect/>
          </a:stretch>
        </p:blipFill>
        <p:spPr>
          <a:xfrm>
            <a:off x="1581785" y="1220470"/>
            <a:ext cx="8734425" cy="2038350"/>
          </a:xfrm>
          <a:prstGeom prst="rect">
            <a:avLst/>
          </a:prstGeom>
        </p:spPr>
      </p:pic>
      <p:pic>
        <p:nvPicPr>
          <p:cNvPr id="6" name="图片 5"/>
          <p:cNvPicPr>
            <a:picLocks noChangeAspect="1"/>
          </p:cNvPicPr>
          <p:nvPr/>
        </p:nvPicPr>
        <p:blipFill>
          <a:blip r:embed="rId5"/>
          <a:stretch>
            <a:fillRect/>
          </a:stretch>
        </p:blipFill>
        <p:spPr>
          <a:xfrm>
            <a:off x="3510915" y="3552190"/>
            <a:ext cx="4876800" cy="1876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175" y="116840"/>
            <a:ext cx="12197539" cy="6858000"/>
          </a:xfrm>
          <a:prstGeom prst="rect">
            <a:avLst/>
          </a:prstGeom>
          <a:gradFill>
            <a:gsLst>
              <a:gs pos="0">
                <a:schemeClr val="bg1"/>
              </a:gs>
              <a:gs pos="80000">
                <a:srgbClr val="FEC54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6771640" y="1920240"/>
            <a:ext cx="4498340" cy="4097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txBox="1"/>
          <p:nvPr/>
        </p:nvSpPr>
        <p:spPr>
          <a:xfrm>
            <a:off x="287020" y="6263640"/>
            <a:ext cx="11871325" cy="337185"/>
          </a:xfrm>
          <a:prstGeom prst="rect">
            <a:avLst/>
          </a:prstGeom>
          <a:noFill/>
        </p:spPr>
        <p:txBody>
          <a:bodyPr wrap="square" rtlCol="0">
            <a:spAutoFit/>
          </a:bodyPr>
          <a:lstStyle/>
          <a:p>
            <a:r>
              <a:rPr lang="en-US" altLang="zh-CN" sz="1600" spc="6000" dirty="0">
                <a:solidFill>
                  <a:schemeClr val="bg1"/>
                </a:solidFill>
                <a:latin typeface="叶根友古刻体" panose="03000509000000000000" pitchFamily="65" charset="-122"/>
                <a:ea typeface="叶根友古刻体" panose="03000509000000000000" pitchFamily="65" charset="-122"/>
              </a:rPr>
              <a:t>XINJIANGDAXUE</a:t>
            </a:r>
            <a:endParaRPr lang="en-US" altLang="zh-CN" sz="1600" spc="6000" dirty="0">
              <a:solidFill>
                <a:schemeClr val="bg1"/>
              </a:solidFill>
              <a:latin typeface="叶根友古刻体" panose="03000509000000000000" pitchFamily="65" charset="-122"/>
              <a:ea typeface="叶根友古刻体" panose="03000509000000000000" pitchFamily="65" charset="-122"/>
            </a:endParaRPr>
          </a:p>
        </p:txBody>
      </p:sp>
      <p:cxnSp>
        <p:nvCxnSpPr>
          <p:cNvPr id="5" name="直接连接符 4"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CxnSpPr/>
          <p:nvPr/>
        </p:nvCxnSpPr>
        <p:spPr>
          <a:xfrm flipV="1">
            <a:off x="1275662" y="5079606"/>
            <a:ext cx="2736000" cy="16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sp>
        <p:nvSpPr>
          <p:cNvPr id="4" name="深度视觉·原创设计 https://www.docer.com/works?userid=22383862"/>
          <p:cNvSpPr/>
          <p:nvPr>
            <p:custDataLst>
              <p:tags r:id="rId1"/>
            </p:custDataLst>
          </p:nvPr>
        </p:nvSpPr>
        <p:spPr>
          <a:xfrm>
            <a:off x="1275715" y="3541395"/>
            <a:ext cx="2277110" cy="443230"/>
          </a:xfrm>
          <a:prstGeom prst="roundRect">
            <a:avLst/>
          </a:prstGeom>
          <a:solidFill>
            <a:srgbClr val="FEC545">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汇报人：</a:t>
            </a:r>
            <a:r>
              <a:rPr lang="en-GB"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 </a:t>
            </a:r>
            <a:r>
              <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陈志伟</a:t>
            </a:r>
            <a:endPar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深度视觉·原创设计 https://www.docer.com/works?userid=22383862"/>
          <p:cNvSpPr/>
          <p:nvPr>
            <p:custDataLst>
              <p:tags r:id="rId2"/>
            </p:custDataLst>
          </p:nvPr>
        </p:nvSpPr>
        <p:spPr>
          <a:xfrm>
            <a:off x="1275715" y="4310380"/>
            <a:ext cx="2277110" cy="443230"/>
          </a:xfrm>
          <a:prstGeom prst="roundRect">
            <a:avLst/>
          </a:prstGeom>
          <a:solidFill>
            <a:srgbClr val="FEC545">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汇报时间：</a:t>
            </a:r>
            <a:r>
              <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2024.6.27</a:t>
            </a:r>
            <a:endPar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9" name="图片 8" descr="798c5fa8cc2d9ec0a45f968b714edcf"/>
          <p:cNvPicPr>
            <a:picLocks noChangeAspect="1"/>
          </p:cNvPicPr>
          <p:nvPr/>
        </p:nvPicPr>
        <p:blipFill>
          <a:blip r:embed="rId3"/>
          <a:stretch>
            <a:fillRect/>
          </a:stretch>
        </p:blipFill>
        <p:spPr>
          <a:xfrm>
            <a:off x="287020" y="-18415"/>
            <a:ext cx="1848485" cy="1238885"/>
          </a:xfrm>
          <a:prstGeom prst="rect">
            <a:avLst/>
          </a:prstGeom>
        </p:spPr>
      </p:pic>
      <p:sp>
        <p:nvSpPr>
          <p:cNvPr id="8" name="文本框 7"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txBox="1"/>
          <p:nvPr>
            <p:custDataLst>
              <p:tags r:id="rId4"/>
            </p:custDataLst>
          </p:nvPr>
        </p:nvSpPr>
        <p:spPr>
          <a:xfrm>
            <a:off x="5926455" y="2102485"/>
            <a:ext cx="5817870" cy="4097655"/>
          </a:xfrm>
          <a:prstGeom prst="rect">
            <a:avLst/>
          </a:prstGeom>
          <a:noFill/>
        </p:spPr>
        <p:txBody>
          <a:bodyPr wrap="square" rtlCol="0">
            <a:noAutofit/>
          </a:bodyPr>
          <a:p>
            <a:pPr algn="r">
              <a:lnSpc>
                <a:spcPct val="90000"/>
              </a:lnSpc>
            </a:pPr>
            <a:r>
              <a:rPr lang="zh-CN" altLang="en-US" sz="13800" spc="4000" dirty="0">
                <a:solidFill>
                  <a:schemeClr val="bg1"/>
                </a:solidFill>
                <a:latin typeface="叶根友古刻体" panose="03000509000000000000" pitchFamily="65" charset="-122"/>
                <a:ea typeface="叶根友古刻体" panose="03000509000000000000" pitchFamily="65" charset="-122"/>
              </a:rPr>
              <a:t>谢谢</a:t>
            </a:r>
            <a:r>
              <a:rPr lang="zh-CN" altLang="en-US" sz="13800" spc="4000" dirty="0">
                <a:solidFill>
                  <a:schemeClr val="bg1"/>
                </a:solidFill>
                <a:latin typeface="叶根友古刻体" panose="03000509000000000000" pitchFamily="65" charset="-122"/>
                <a:ea typeface="叶根友古刻体" panose="03000509000000000000" pitchFamily="65" charset="-122"/>
              </a:rPr>
              <a:t>观看</a:t>
            </a:r>
            <a:endParaRPr lang="zh-CN" altLang="en-US" sz="13800" spc="4000" dirty="0">
              <a:solidFill>
                <a:schemeClr val="bg1"/>
              </a:solidFill>
              <a:latin typeface="叶根友古刻体" panose="03000509000000000000" pitchFamily="65" charset="-122"/>
              <a:ea typeface="叶根友古刻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1269365" y="2552700"/>
            <a:ext cx="9298940" cy="1198880"/>
          </a:xfrm>
          <a:prstGeom prst="rect">
            <a:avLst/>
          </a:prstGeom>
          <a:noFill/>
        </p:spPr>
        <p:txBody>
          <a:bodyPr wrap="square" rtlCol="0">
            <a:spAutoFit/>
          </a:bodyPr>
          <a:p>
            <a:pPr algn="ctr"/>
            <a:r>
              <a:rPr lang="zh-CN" altLang="en-US" sz="3600"/>
              <a:t>GaussianAvatars: Photorealistic Head Avatars with Rigged 3D Gaussians</a:t>
            </a:r>
            <a:endParaRPr lang="zh-CN" altLang="en-US" sz="3600"/>
          </a:p>
        </p:txBody>
      </p:sp>
      <p:sp>
        <p:nvSpPr>
          <p:cNvPr id="5" name="文本框 4"/>
          <p:cNvSpPr txBox="1"/>
          <p:nvPr/>
        </p:nvSpPr>
        <p:spPr>
          <a:xfrm>
            <a:off x="3275965" y="1277620"/>
            <a:ext cx="5641340" cy="768350"/>
          </a:xfrm>
          <a:prstGeom prst="rect">
            <a:avLst/>
          </a:prstGeom>
          <a:noFill/>
        </p:spPr>
        <p:txBody>
          <a:bodyPr wrap="square" rtlCol="0">
            <a:spAutoFit/>
          </a:bodyPr>
          <a:p>
            <a:pPr algn="ctr"/>
            <a:r>
              <a:rPr lang="zh-CN" altLang="en-US" sz="4400">
                <a:latin typeface="黑体" panose="02010609060101010101" charset="-122"/>
                <a:ea typeface="黑体" panose="02010609060101010101" charset="-122"/>
              </a:rPr>
              <a:t>组会汇报</a:t>
            </a:r>
            <a:endParaRPr lang="zh-CN" altLang="en-US" sz="4400">
              <a:latin typeface="黑体" panose="02010609060101010101" charset="-122"/>
              <a:ea typeface="黑体" panose="02010609060101010101" charset="-122"/>
            </a:endParaRPr>
          </a:p>
        </p:txBody>
      </p:sp>
      <p:sp>
        <p:nvSpPr>
          <p:cNvPr id="8" name="文本框 7"/>
          <p:cNvSpPr txBox="1"/>
          <p:nvPr/>
        </p:nvSpPr>
        <p:spPr>
          <a:xfrm>
            <a:off x="2607945" y="4643755"/>
            <a:ext cx="6975475" cy="645160"/>
          </a:xfrm>
          <a:prstGeom prst="rect">
            <a:avLst/>
          </a:prstGeom>
          <a:noFill/>
        </p:spPr>
        <p:txBody>
          <a:bodyPr wrap="square" rtlCol="0">
            <a:spAutoFit/>
          </a:bodyPr>
          <a:p>
            <a:pPr algn="ctr"/>
            <a:r>
              <a:rPr lang="zh-CN" altLang="en-US"/>
              <a:t>汇报人：陈志伟</a:t>
            </a:r>
            <a:r>
              <a:rPr lang="en-US" altLang="zh-CN"/>
              <a:t>     </a:t>
            </a:r>
            <a:endParaRPr lang="en-US" altLang="zh-CN"/>
          </a:p>
          <a:p>
            <a:pPr algn="ctr"/>
            <a:r>
              <a:rPr lang="en-US" altLang="zh-CN"/>
              <a:t>2024</a:t>
            </a:r>
            <a:r>
              <a:rPr lang="zh-CN" altLang="en-US"/>
              <a:t>年</a:t>
            </a:r>
            <a:r>
              <a:rPr lang="en-US" altLang="zh-CN"/>
              <a:t>7</a:t>
            </a:r>
            <a:r>
              <a:rPr lang="zh-CN" altLang="en-US"/>
              <a:t>月</a:t>
            </a:r>
            <a:r>
              <a:rPr lang="en-US" altLang="zh-CN"/>
              <a:t>18</a:t>
            </a:r>
            <a:r>
              <a:rPr lang="zh-CN" altLang="en-US"/>
              <a:t>日</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4" name="文本框 3"/>
          <p:cNvSpPr txBox="1"/>
          <p:nvPr/>
        </p:nvSpPr>
        <p:spPr>
          <a:xfrm>
            <a:off x="2900680" y="988060"/>
            <a:ext cx="6405880" cy="645160"/>
          </a:xfrm>
          <a:prstGeom prst="rect">
            <a:avLst/>
          </a:prstGeom>
          <a:noFill/>
        </p:spPr>
        <p:txBody>
          <a:bodyPr wrap="square" rtlCol="0">
            <a:spAutoFit/>
          </a:bodyPr>
          <a:p>
            <a:pPr algn="ctr"/>
            <a:r>
              <a:rPr lang="zh-CN" altLang="en-US" sz="3600"/>
              <a:t>本文创新点</a:t>
            </a:r>
            <a:endParaRPr lang="zh-CN" altLang="en-US" sz="3600"/>
          </a:p>
        </p:txBody>
      </p:sp>
      <p:sp>
        <p:nvSpPr>
          <p:cNvPr id="5" name="文本框 4"/>
          <p:cNvSpPr txBox="1"/>
          <p:nvPr/>
        </p:nvSpPr>
        <p:spPr>
          <a:xfrm>
            <a:off x="1249680" y="2153920"/>
            <a:ext cx="8809355" cy="1198880"/>
          </a:xfrm>
          <a:prstGeom prst="rect">
            <a:avLst/>
          </a:prstGeom>
          <a:noFill/>
        </p:spPr>
        <p:txBody>
          <a:bodyPr wrap="square" rtlCol="0">
            <a:spAutoFit/>
          </a:bodyPr>
          <a:p>
            <a:r>
              <a:rPr lang="en-US" altLang="zh-CN"/>
              <a:t>1.</a:t>
            </a:r>
            <a:r>
              <a:rPr lang="zh-CN" altLang="en-US"/>
              <a:t>提出了GaussianAvatars，这是一种通过将3D高斯绑定到参数化网格模型来创建可动画头部头像的方法。</a:t>
            </a:r>
            <a:endParaRPr lang="zh-CN" altLang="en-US"/>
          </a:p>
          <a:p>
            <a:endParaRPr lang="zh-CN" altLang="en-US"/>
          </a:p>
          <a:p>
            <a:r>
              <a:rPr lang="en-US" altLang="zh-CN"/>
              <a:t>2.</a:t>
            </a:r>
            <a:r>
              <a:rPr lang="zh-CN" altLang="en-US"/>
              <a:t>设计了一种绑定继承策略，以支持在不失去可控性的情况下添加和删除 3D 高斯。</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4" name="文本框 3"/>
          <p:cNvSpPr txBox="1"/>
          <p:nvPr/>
        </p:nvSpPr>
        <p:spPr>
          <a:xfrm>
            <a:off x="2900680" y="988060"/>
            <a:ext cx="6405880" cy="645160"/>
          </a:xfrm>
          <a:prstGeom prst="rect">
            <a:avLst/>
          </a:prstGeom>
          <a:noFill/>
        </p:spPr>
        <p:txBody>
          <a:bodyPr wrap="square" rtlCol="0">
            <a:spAutoFit/>
          </a:bodyPr>
          <a:p>
            <a:pPr algn="ctr"/>
            <a:r>
              <a:rPr lang="zh-CN" altLang="en-US" sz="3600"/>
              <a:t>流程</a:t>
            </a:r>
            <a:r>
              <a:rPr lang="zh-CN" altLang="en-US" sz="3600"/>
              <a:t>图</a:t>
            </a:r>
            <a:endParaRPr lang="zh-CN" altLang="en-US" sz="3600"/>
          </a:p>
        </p:txBody>
      </p:sp>
      <p:pic>
        <p:nvPicPr>
          <p:cNvPr id="2" name="图片 1"/>
          <p:cNvPicPr>
            <a:picLocks noChangeAspect="1"/>
          </p:cNvPicPr>
          <p:nvPr/>
        </p:nvPicPr>
        <p:blipFill>
          <a:blip r:embed="rId4"/>
          <a:stretch>
            <a:fillRect/>
          </a:stretch>
        </p:blipFill>
        <p:spPr>
          <a:xfrm>
            <a:off x="1589405" y="1779905"/>
            <a:ext cx="8775700" cy="46951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4" name="文本框 3"/>
          <p:cNvSpPr txBox="1"/>
          <p:nvPr/>
        </p:nvSpPr>
        <p:spPr>
          <a:xfrm>
            <a:off x="2357755" y="988060"/>
            <a:ext cx="6405880" cy="645160"/>
          </a:xfrm>
          <a:prstGeom prst="rect">
            <a:avLst/>
          </a:prstGeom>
          <a:noFill/>
        </p:spPr>
        <p:txBody>
          <a:bodyPr wrap="square" rtlCol="0">
            <a:spAutoFit/>
          </a:bodyPr>
          <a:p>
            <a:pPr algn="ctr"/>
            <a:r>
              <a:rPr lang="en-US" altLang="zh-CN" sz="3600"/>
              <a:t>3D</a:t>
            </a:r>
            <a:r>
              <a:rPr lang="zh-CN" altLang="en-US" sz="3600"/>
              <a:t>高斯的</a:t>
            </a:r>
            <a:r>
              <a:rPr lang="zh-CN" altLang="en-US" sz="3600"/>
              <a:t>创建</a:t>
            </a:r>
            <a:endParaRPr lang="zh-CN" altLang="en-US" sz="3600"/>
          </a:p>
        </p:txBody>
      </p:sp>
      <p:sp>
        <p:nvSpPr>
          <p:cNvPr id="2" name="文本框 1"/>
          <p:cNvSpPr txBox="1"/>
          <p:nvPr/>
        </p:nvSpPr>
        <p:spPr>
          <a:xfrm>
            <a:off x="1200785" y="1931035"/>
            <a:ext cx="8257540" cy="3138170"/>
          </a:xfrm>
          <a:prstGeom prst="rect">
            <a:avLst/>
          </a:prstGeom>
          <a:noFill/>
        </p:spPr>
        <p:txBody>
          <a:bodyPr wrap="square" rtlCol="0">
            <a:spAutoFit/>
          </a:bodyPr>
          <a:p>
            <a:r>
              <a:rPr lang="en-US" altLang="zh-CN"/>
              <a:t>  </a:t>
            </a:r>
            <a:r>
              <a:rPr lang="zh-CN" altLang="en-US"/>
              <a:t>此方法的关键组成部分是如何在 FLAME 网格和 3D 高斯飞溅之间创建连接。最初，我们将网格的每个三角形与 3D 高斯配对并让 3D 高斯随三角形在时间步长上移动。换句话说，3D 高斯在其父三角形的局部空间中是静态的，但随着三角形的移动，在全局（度量）空间中是动态的。</a:t>
            </a:r>
            <a:endParaRPr lang="zh-CN" altLang="en-US"/>
          </a:p>
          <a:p>
            <a:endParaRPr lang="zh-CN" altLang="en-US"/>
          </a:p>
          <a:p>
            <a:r>
              <a:rPr lang="zh-CN" altLang="en-US"/>
              <a:t> </a:t>
            </a:r>
            <a:r>
              <a:rPr lang="en-US" altLang="zh-CN"/>
              <a:t> </a:t>
            </a:r>
            <a:r>
              <a:rPr lang="zh-CN" altLang="en-US"/>
              <a:t>局部空间位置</a:t>
            </a:r>
            <a:r>
              <a:rPr lang="zh-CN" altLang="en-US"/>
              <a:t>参数：</a:t>
            </a:r>
            <a:endParaRPr lang="zh-CN" altLang="en-US"/>
          </a:p>
          <a:p>
            <a:r>
              <a:rPr lang="zh-CN" altLang="en-US">
                <a:solidFill>
                  <a:schemeClr val="tx1"/>
                </a:solidFill>
              </a:rPr>
              <a:t>对于每个与三角形配对的3D高斯点，定义其位置 、旋转 和各向异性缩放 </a:t>
            </a:r>
            <a:endParaRPr lang="zh-CN" altLang="en-US">
              <a:solidFill>
                <a:schemeClr val="tx1"/>
              </a:solidFill>
            </a:endParaRPr>
          </a:p>
          <a:p>
            <a:r>
              <a:rPr lang="zh-CN" altLang="en-US">
                <a:solidFill>
                  <a:schemeClr val="tx1"/>
                </a:solidFill>
              </a:rPr>
              <a:t>都在局部空间中。初始化位置 𝜇在局部原点，旋转 𝑟为单位旋转矩阵，缩放 </a:t>
            </a:r>
            <a:endParaRPr lang="zh-CN" altLang="en-US">
              <a:solidFill>
                <a:schemeClr val="tx1"/>
              </a:solidFill>
            </a:endParaRPr>
          </a:p>
          <a:p>
            <a:r>
              <a:rPr lang="zh-CN" altLang="en-US">
                <a:solidFill>
                  <a:schemeClr val="tx1"/>
                </a:solidFill>
              </a:rPr>
              <a:t>𝑠为单位向量。</a:t>
            </a:r>
            <a:endParaRPr lang="zh-CN" altLang="en-US">
              <a:solidFill>
                <a:schemeClr val="tx1"/>
              </a:solidFill>
            </a:endParaRPr>
          </a:p>
          <a:p>
            <a:endParaRPr lang="zh-CN" altLang="en-US">
              <a:solidFill>
                <a:schemeClr val="tx1"/>
              </a:solidFill>
            </a:endParaRPr>
          </a:p>
          <a:p>
            <a:r>
              <a:rPr lang="zh-CN" altLang="en-US">
                <a:solidFill>
                  <a:schemeClr val="tx1"/>
                </a:solidFill>
              </a:rPr>
              <a:t>转换到全局</a:t>
            </a:r>
            <a:r>
              <a:rPr lang="zh-CN" altLang="en-US">
                <a:solidFill>
                  <a:schemeClr val="tx1"/>
                </a:solidFill>
              </a:rPr>
              <a:t>空间：</a:t>
            </a:r>
            <a:endParaRPr lang="zh-CN" altLang="en-US">
              <a:solidFill>
                <a:schemeClr val="tx1"/>
              </a:solidFill>
            </a:endParaRPr>
          </a:p>
        </p:txBody>
      </p:sp>
      <p:pic>
        <p:nvPicPr>
          <p:cNvPr id="5" name="图片 4"/>
          <p:cNvPicPr>
            <a:picLocks noChangeAspect="1"/>
          </p:cNvPicPr>
          <p:nvPr/>
        </p:nvPicPr>
        <p:blipFill>
          <a:blip r:embed="rId4"/>
          <a:stretch>
            <a:fillRect/>
          </a:stretch>
        </p:blipFill>
        <p:spPr>
          <a:xfrm>
            <a:off x="3944620" y="5069205"/>
            <a:ext cx="2324100" cy="1295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4" name="文本框 3"/>
          <p:cNvSpPr txBox="1"/>
          <p:nvPr/>
        </p:nvSpPr>
        <p:spPr>
          <a:xfrm>
            <a:off x="2900680" y="988060"/>
            <a:ext cx="6405880" cy="645160"/>
          </a:xfrm>
          <a:prstGeom prst="rect">
            <a:avLst/>
          </a:prstGeom>
          <a:noFill/>
        </p:spPr>
        <p:txBody>
          <a:bodyPr wrap="square" rtlCol="0">
            <a:spAutoFit/>
          </a:bodyPr>
          <a:p>
            <a:pPr algn="ctr"/>
            <a:r>
              <a:rPr lang="zh-CN" altLang="en-US" sz="3600"/>
              <a:t>自适应密度控制策略</a:t>
            </a:r>
            <a:endParaRPr lang="zh-CN" altLang="en-US" sz="3600"/>
          </a:p>
        </p:txBody>
      </p:sp>
      <p:sp>
        <p:nvSpPr>
          <p:cNvPr id="2" name="文本框 1"/>
          <p:cNvSpPr txBox="1"/>
          <p:nvPr/>
        </p:nvSpPr>
        <p:spPr>
          <a:xfrm>
            <a:off x="813435" y="2028190"/>
            <a:ext cx="9885045" cy="2306955"/>
          </a:xfrm>
          <a:prstGeom prst="rect">
            <a:avLst/>
          </a:prstGeom>
          <a:noFill/>
        </p:spPr>
        <p:txBody>
          <a:bodyPr wrap="square" rtlCol="0">
            <a:spAutoFit/>
          </a:bodyPr>
          <a:p>
            <a:r>
              <a:rPr lang="en-US" altLang="zh-CN"/>
              <a:t>1.</a:t>
            </a:r>
            <a:r>
              <a:rPr lang="zh-CN" altLang="en-US"/>
              <a:t>对于每一个具有大视图空间位置梯度的三维高斯分布，如果它大，我们将它分成两个较小的，如果它小，则克隆它。且每个新</a:t>
            </a:r>
            <a:r>
              <a:rPr lang="zh-CN" altLang="en-US"/>
              <a:t>三维高斯必须携带一个参数，即其父三角形的索引，以实现致密过程中实现绑定继承。</a:t>
            </a:r>
            <a:endParaRPr lang="zh-CN" altLang="en-US"/>
          </a:p>
          <a:p>
            <a:r>
              <a:rPr lang="en-US" altLang="zh-CN"/>
              <a:t>2.</a:t>
            </a:r>
            <a:r>
              <a:rPr lang="zh-CN" altLang="en-US"/>
              <a:t>定期将所有溅射的不透明度重置为接近零，并删除不透明度低于阈值的点。这种技术在抑制漂浮伪影方面是有效的。然而，这种修剪也会导致动态场景中出现问题。</a:t>
            </a:r>
            <a:endParaRPr lang="zh-CN" altLang="en-US"/>
          </a:p>
          <a:p>
            <a:r>
              <a:rPr lang="zh-CN" altLang="en-US"/>
              <a:t>例如，经常被遮挡的面部区域（例如眼球三角形）可能对这种修剪策略过于敏感，并且通常最终很少或没有附加</a:t>
            </a:r>
            <a:r>
              <a:rPr lang="en-US" altLang="zh-CN"/>
              <a:t>3D</a:t>
            </a:r>
            <a:r>
              <a:rPr lang="zh-CN" altLang="en-US"/>
              <a:t>高斯。为了防止这种情况，我们跟踪每个三角形上附加的飞溅数量，并确保每个三角形始终至少有一个飞溅。</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4" name="文本框 3"/>
          <p:cNvSpPr txBox="1"/>
          <p:nvPr/>
        </p:nvSpPr>
        <p:spPr>
          <a:xfrm>
            <a:off x="2900680" y="988060"/>
            <a:ext cx="6405880" cy="645160"/>
          </a:xfrm>
          <a:prstGeom prst="rect">
            <a:avLst/>
          </a:prstGeom>
          <a:noFill/>
        </p:spPr>
        <p:txBody>
          <a:bodyPr wrap="square" rtlCol="0">
            <a:spAutoFit/>
          </a:bodyPr>
          <a:p>
            <a:pPr algn="ctr"/>
            <a:r>
              <a:rPr lang="zh-CN" altLang="en-US" sz="3600"/>
              <a:t>优化和正则化</a:t>
            </a:r>
            <a:endParaRPr lang="zh-CN" altLang="en-US" sz="3600"/>
          </a:p>
        </p:txBody>
      </p:sp>
      <p:sp>
        <p:nvSpPr>
          <p:cNvPr id="2" name="文本框 1"/>
          <p:cNvSpPr txBox="1"/>
          <p:nvPr/>
        </p:nvSpPr>
        <p:spPr>
          <a:xfrm>
            <a:off x="1396365" y="1839595"/>
            <a:ext cx="9284335" cy="1198880"/>
          </a:xfrm>
          <a:prstGeom prst="rect">
            <a:avLst/>
          </a:prstGeom>
          <a:noFill/>
        </p:spPr>
        <p:txBody>
          <a:bodyPr wrap="square" rtlCol="0">
            <a:spAutoFit/>
          </a:bodyPr>
          <a:p>
            <a:r>
              <a:rPr lang="en-US" altLang="zh-CN"/>
              <a:t>1.</a:t>
            </a:r>
            <a:r>
              <a:rPr lang="zh-CN" altLang="en-US"/>
              <a:t>使用了两种不同的误差项来监督渲染结果的质量。首先是L1误差项，用于衡量渲染图像与目标图像之间的像素级差异；其次是D-SSIM误差项，这是结构相似性指标，用于比较图像的结构相似性而非简单的像素值相似性。此</a:t>
            </a:r>
            <a:r>
              <a:rPr lang="zh-CN" altLang="en-US"/>
              <a:t>式表达了这种组合误差项的计算方式，其中λ是用于平衡两种误差项权重的参数，设定为0.2。</a:t>
            </a:r>
            <a:endParaRPr lang="zh-CN" altLang="en-US"/>
          </a:p>
        </p:txBody>
      </p:sp>
      <p:pic>
        <p:nvPicPr>
          <p:cNvPr id="5" name="图片 4"/>
          <p:cNvPicPr>
            <a:picLocks noChangeAspect="1"/>
          </p:cNvPicPr>
          <p:nvPr/>
        </p:nvPicPr>
        <p:blipFill>
          <a:blip r:embed="rId4"/>
          <a:stretch>
            <a:fillRect/>
          </a:stretch>
        </p:blipFill>
        <p:spPr>
          <a:xfrm>
            <a:off x="3374390" y="3244850"/>
            <a:ext cx="5443220" cy="1073150"/>
          </a:xfrm>
          <a:prstGeom prst="rect">
            <a:avLst/>
          </a:prstGeom>
        </p:spPr>
      </p:pic>
      <p:sp>
        <p:nvSpPr>
          <p:cNvPr id="6" name="文本框 5"/>
          <p:cNvSpPr txBox="1"/>
          <p:nvPr/>
        </p:nvSpPr>
        <p:spPr>
          <a:xfrm>
            <a:off x="1396365" y="4318000"/>
            <a:ext cx="9082405" cy="922020"/>
          </a:xfrm>
          <a:prstGeom prst="rect">
            <a:avLst/>
          </a:prstGeom>
        </p:spPr>
        <p:txBody>
          <a:bodyPr wrap="square">
            <a:spAutoFit/>
          </a:bodyPr>
          <a:p>
            <a:r>
              <a:rPr lang="en-US" altLang="zh-CN"/>
              <a:t>2.</a:t>
            </a:r>
            <a:r>
              <a:rPr lang="zh-CN" altLang="en-US"/>
              <a:t>然而，当他们尝试通过</a:t>
            </a:r>
            <a:r>
              <a:rPr lang="en-US" altLang="zh-CN"/>
              <a:t>FLAME</a:t>
            </a:r>
            <a:r>
              <a:rPr lang="zh-CN" altLang="en-US"/>
              <a:t>模型将这些</a:t>
            </a:r>
            <a:r>
              <a:rPr lang="en-US" altLang="zh-CN"/>
              <a:t>splats</a:t>
            </a:r>
            <a:r>
              <a:rPr lang="zh-CN" altLang="en-US"/>
              <a:t>点动画化到新的表情和姿势时，场景中出现了大量的尖峰和斑块状的伪影。这是因为高斯斑点与三角形之间的对齐不佳所导致的。所以引入位置损失函数来正则化</a:t>
            </a:r>
            <a:r>
              <a:rPr lang="zh-CN" altLang="en-US" sz="1600"/>
              <a:t>：</a:t>
            </a:r>
            <a:endParaRPr lang="zh-CN" altLang="en-US" sz="1600"/>
          </a:p>
        </p:txBody>
      </p:sp>
      <p:pic>
        <p:nvPicPr>
          <p:cNvPr id="7" name="图片 6"/>
          <p:cNvPicPr>
            <a:picLocks noChangeAspect="1"/>
          </p:cNvPicPr>
          <p:nvPr/>
        </p:nvPicPr>
        <p:blipFill>
          <a:blip r:embed="rId5"/>
          <a:stretch>
            <a:fillRect/>
          </a:stretch>
        </p:blipFill>
        <p:spPr>
          <a:xfrm>
            <a:off x="3456305" y="5443855"/>
            <a:ext cx="4688205" cy="684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4095115" y="1052195"/>
            <a:ext cx="4001770" cy="645160"/>
          </a:xfrm>
          <a:prstGeom prst="rect">
            <a:avLst/>
          </a:prstGeom>
          <a:noFill/>
        </p:spPr>
        <p:txBody>
          <a:bodyPr wrap="square" rtlCol="0">
            <a:spAutoFit/>
          </a:bodyPr>
          <a:p>
            <a:pPr algn="ctr"/>
            <a:r>
              <a:rPr lang="zh-CN" altLang="en-US" sz="3600"/>
              <a:t>研究背景</a:t>
            </a:r>
            <a:endParaRPr lang="zh-CN" altLang="en-US" sz="3600"/>
          </a:p>
        </p:txBody>
      </p:sp>
      <p:sp>
        <p:nvSpPr>
          <p:cNvPr id="4" name="文本框 3"/>
          <p:cNvSpPr txBox="1"/>
          <p:nvPr/>
        </p:nvSpPr>
        <p:spPr>
          <a:xfrm>
            <a:off x="1655445" y="1824355"/>
            <a:ext cx="8904605" cy="3969385"/>
          </a:xfrm>
          <a:prstGeom prst="rect">
            <a:avLst/>
          </a:prstGeom>
          <a:noFill/>
        </p:spPr>
        <p:txBody>
          <a:bodyPr wrap="square" rtlCol="0">
            <a:spAutoFit/>
          </a:bodyPr>
          <a:p>
            <a:r>
              <a:rPr lang="en-US" altLang="zh-CN"/>
              <a:t>    </a:t>
            </a:r>
            <a:r>
              <a:rPr lang="zh-CN" altLang="en-US"/>
              <a:t>以前的尝试通过加权混合机制合成新视图，但它们通常依赖于密集的输入视图或精确的代理几何。在稀疏视角相机设置下，为 新视图</a:t>
            </a:r>
            <a:r>
              <a:rPr lang="zh-CN" altLang="en-US"/>
              <a:t>合成渲染高保真图像仍然是一项艰巨的挑战。</a:t>
            </a:r>
            <a:endParaRPr lang="zh-CN" altLang="en-US"/>
          </a:p>
          <a:p>
            <a:r>
              <a:rPr lang="en-US" altLang="zh-CN"/>
              <a:t>   </a:t>
            </a:r>
            <a:r>
              <a:rPr lang="zh-CN" altLang="en-US"/>
              <a:t>尽管</a:t>
            </a:r>
            <a:r>
              <a:rPr lang="en-US" altLang="zh-CN"/>
              <a:t>NeRF</a:t>
            </a:r>
            <a:r>
              <a:rPr lang="zh-CN" altLang="en-US"/>
              <a:t>技术取得了进步，但具有隐式表示的NVS方法在场景空间中进行密集点查询通常非常耗时。</a:t>
            </a:r>
            <a:endParaRPr lang="zh-CN" altLang="en-US"/>
          </a:p>
          <a:p>
            <a:r>
              <a:rPr lang="en-US" altLang="zh-CN"/>
              <a:t>   </a:t>
            </a:r>
            <a:r>
              <a:rPr lang="zh-CN" altLang="en-US"/>
              <a:t>另一方面，显式表示，特别是点云，由于其高速甚至实时的渲染性能而引起了长期关注。一旦与神经网络集成，基于点的图形就可以在人类NVS任务中实现具有相当真实感和极其优越的效率的有前途的显式表示</a:t>
            </a:r>
            <a:endParaRPr lang="zh-CN" altLang="en-US"/>
          </a:p>
          <a:p>
            <a:r>
              <a:rPr lang="en-US" altLang="zh-CN"/>
              <a:t>   与 NeRF 相比。最近，3D高斯溅射引入了一种新的表示方式，即点云被表述为具有一系列可学习属性的三维高斯，包括3D位置、颜色、不透明度和各向异性协方差。通过应用α混合，3D-GS不仅为渐变的反向传播提供了更合理、更准确的机制，而且为复杂场景提供了实时渲染效率。</a:t>
            </a:r>
            <a:endParaRPr lang="en-US" altLang="zh-CN"/>
          </a:p>
          <a:p>
            <a:r>
              <a:rPr lang="en-US" altLang="zh-CN"/>
              <a:t>   尽管实现了实时推理，但高斯 Splatting 仍依赖于</a:t>
            </a:r>
            <a:r>
              <a:rPr lang="zh-CN" altLang="en-US"/>
              <a:t>对每个场景或每个对象进行</a:t>
            </a:r>
            <a:r>
              <a:rPr lang="en-US" altLang="zh-CN"/>
              <a:t>的参数优化</a:t>
            </a:r>
            <a:r>
              <a:rPr lang="zh-CN" altLang="en-US"/>
              <a:t>。</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2" name="文本框 1"/>
          <p:cNvSpPr txBox="1"/>
          <p:nvPr/>
        </p:nvSpPr>
        <p:spPr>
          <a:xfrm>
            <a:off x="2160270" y="1097915"/>
            <a:ext cx="7782560" cy="1476375"/>
          </a:xfrm>
          <a:prstGeom prst="rect">
            <a:avLst/>
          </a:prstGeom>
          <a:noFill/>
        </p:spPr>
        <p:txBody>
          <a:bodyPr wrap="square" rtlCol="0">
            <a:spAutoFit/>
          </a:bodyPr>
          <a:p>
            <a:r>
              <a:rPr lang="en-US" altLang="zh-CN"/>
              <a:t>3.</a:t>
            </a:r>
            <a:r>
              <a:rPr lang="zh-CN" altLang="en-US"/>
              <a:t>在动画过程中，3D高斯斑点的尺度变化对视觉质量有重要影响。如果高斯斑点相对于其父三角形（parent triangle）较大，那么即使是三角形的微小旋转也会被放大，导致明显的抖动伪影。</a:t>
            </a:r>
            <a:endParaRPr lang="zh-CN" altLang="en-US"/>
          </a:p>
          <a:p>
            <a:r>
              <a:rPr lang="zh-CN" altLang="en-US"/>
              <a:t>为了减轻这种抖动伪影问题，作者提出了一种尺度正则化方法，通过以下公式进行正则化：</a:t>
            </a:r>
            <a:endParaRPr lang="zh-CN" altLang="en-US"/>
          </a:p>
        </p:txBody>
      </p:sp>
      <p:pic>
        <p:nvPicPr>
          <p:cNvPr id="4" name="图片 3"/>
          <p:cNvPicPr>
            <a:picLocks noChangeAspect="1"/>
          </p:cNvPicPr>
          <p:nvPr/>
        </p:nvPicPr>
        <p:blipFill>
          <a:blip r:embed="rId3"/>
          <a:stretch>
            <a:fillRect/>
          </a:stretch>
        </p:blipFill>
        <p:spPr>
          <a:xfrm>
            <a:off x="3689985" y="2478405"/>
            <a:ext cx="5184775" cy="853440"/>
          </a:xfrm>
          <a:prstGeom prst="rect">
            <a:avLst/>
          </a:prstGeom>
        </p:spPr>
      </p:pic>
      <p:sp>
        <p:nvSpPr>
          <p:cNvPr id="5" name="文本框 4"/>
          <p:cNvSpPr txBox="1"/>
          <p:nvPr/>
        </p:nvSpPr>
        <p:spPr>
          <a:xfrm>
            <a:off x="4215130" y="3917950"/>
            <a:ext cx="4429125" cy="583565"/>
          </a:xfrm>
          <a:prstGeom prst="rect">
            <a:avLst/>
          </a:prstGeom>
          <a:noFill/>
        </p:spPr>
        <p:txBody>
          <a:bodyPr wrap="square" rtlCol="0">
            <a:spAutoFit/>
          </a:bodyPr>
          <a:p>
            <a:pPr algn="ctr"/>
            <a:r>
              <a:rPr lang="zh-CN" altLang="en-US" sz="3200" b="1"/>
              <a:t>最终损失函数</a:t>
            </a:r>
            <a:endParaRPr lang="zh-CN" altLang="en-US" sz="3200" b="1"/>
          </a:p>
        </p:txBody>
      </p:sp>
      <p:pic>
        <p:nvPicPr>
          <p:cNvPr id="6" name="图片 5"/>
          <p:cNvPicPr>
            <a:picLocks noChangeAspect="1"/>
          </p:cNvPicPr>
          <p:nvPr/>
        </p:nvPicPr>
        <p:blipFill>
          <a:blip r:embed="rId4"/>
          <a:stretch>
            <a:fillRect/>
          </a:stretch>
        </p:blipFill>
        <p:spPr>
          <a:xfrm>
            <a:off x="2569210" y="4683125"/>
            <a:ext cx="7426960" cy="8058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4" name="文本框 3"/>
          <p:cNvSpPr txBox="1"/>
          <p:nvPr/>
        </p:nvSpPr>
        <p:spPr>
          <a:xfrm>
            <a:off x="2958465" y="988060"/>
            <a:ext cx="6405880" cy="645160"/>
          </a:xfrm>
          <a:prstGeom prst="rect">
            <a:avLst/>
          </a:prstGeom>
          <a:noFill/>
        </p:spPr>
        <p:txBody>
          <a:bodyPr wrap="square" rtlCol="0">
            <a:spAutoFit/>
          </a:bodyPr>
          <a:p>
            <a:pPr algn="ctr"/>
            <a:r>
              <a:rPr lang="zh-CN" altLang="en-US" sz="3600"/>
              <a:t>渲染</a:t>
            </a:r>
            <a:endParaRPr lang="zh-CN" altLang="en-US" sz="3600"/>
          </a:p>
        </p:txBody>
      </p:sp>
      <p:pic>
        <p:nvPicPr>
          <p:cNvPr id="2" name="图片 1"/>
          <p:cNvPicPr>
            <a:picLocks noChangeAspect="1"/>
          </p:cNvPicPr>
          <p:nvPr/>
        </p:nvPicPr>
        <p:blipFill>
          <a:blip r:embed="rId4"/>
          <a:stretch>
            <a:fillRect/>
          </a:stretch>
        </p:blipFill>
        <p:spPr>
          <a:xfrm>
            <a:off x="4498975" y="2071370"/>
            <a:ext cx="3057525" cy="9048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1285240" y="2314575"/>
            <a:ext cx="9941560" cy="2030095"/>
          </a:xfrm>
          <a:prstGeom prst="rect">
            <a:avLst/>
          </a:prstGeom>
          <a:noFill/>
        </p:spPr>
        <p:txBody>
          <a:bodyPr wrap="square" rtlCol="0">
            <a:spAutoFit/>
          </a:bodyPr>
          <a:p>
            <a:r>
              <a:rPr lang="en-US" altLang="zh-CN"/>
              <a:t>1.介绍了一种可推广的三维高斯溅射方法，该方法利用定义在二维源图像平面上的像素级高斯参数映射，以前馈的方式表示三维高斯分布。</a:t>
            </a:r>
            <a:endParaRPr lang="en-US" altLang="zh-CN"/>
          </a:p>
          <a:p>
            <a:endParaRPr lang="en-US" altLang="zh-CN"/>
          </a:p>
          <a:p>
            <a:r>
              <a:rPr lang="en-US" altLang="zh-CN"/>
              <a:t>2.提出了一个由迭代深度估计模块和一个高斯参数回归模块组成的全可微框架。中间预测的深度图连接了这两个组成部分，并允许他们从联合训练中获益。</a:t>
            </a:r>
            <a:endParaRPr lang="en-US" altLang="zh-CN"/>
          </a:p>
          <a:p>
            <a:endParaRPr lang="en-US" altLang="zh-CN"/>
          </a:p>
          <a:p>
            <a:r>
              <a:rPr lang="en-US" altLang="zh-CN"/>
              <a:t>3.开发了一个实时的</a:t>
            </a:r>
            <a:r>
              <a:rPr lang="zh-CN" altLang="en-US"/>
              <a:t>新视图合成</a:t>
            </a:r>
            <a:r>
              <a:rPr lang="en-US" altLang="zh-CN"/>
              <a:t>系统，通过直接回归高斯参数映射来实现2k分辨率的渲染。</a:t>
            </a:r>
            <a:endParaRPr lang="en-US" altLang="zh-CN"/>
          </a:p>
        </p:txBody>
      </p:sp>
      <p:sp>
        <p:nvSpPr>
          <p:cNvPr id="4" name="文本框 3"/>
          <p:cNvSpPr txBox="1"/>
          <p:nvPr/>
        </p:nvSpPr>
        <p:spPr>
          <a:xfrm>
            <a:off x="2900680" y="988060"/>
            <a:ext cx="6405880" cy="645160"/>
          </a:xfrm>
          <a:prstGeom prst="rect">
            <a:avLst/>
          </a:prstGeom>
          <a:noFill/>
        </p:spPr>
        <p:txBody>
          <a:bodyPr wrap="square" rtlCol="0">
            <a:spAutoFit/>
          </a:bodyPr>
          <a:p>
            <a:pPr algn="ctr"/>
            <a:r>
              <a:rPr lang="zh-CN" altLang="en-US" sz="3600"/>
              <a:t>本文创新点</a:t>
            </a:r>
            <a:endParaRPr lang="zh-CN"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1574800" y="811530"/>
            <a:ext cx="9041765" cy="408940"/>
          </a:xfrm>
          <a:prstGeom prst="rect">
            <a:avLst/>
          </a:prstGeom>
          <a:noFill/>
        </p:spPr>
        <p:txBody>
          <a:bodyPr wrap="square" rtlCol="0">
            <a:noAutofit/>
          </a:bodyPr>
          <a:p>
            <a:pPr algn="ctr"/>
            <a:r>
              <a:rPr lang="en-US" altLang="zh-CN" sz="3600"/>
              <a:t>3D</a:t>
            </a:r>
            <a:r>
              <a:rPr lang="zh-CN" altLang="en-US" sz="3600"/>
              <a:t>高斯</a:t>
            </a:r>
            <a:endParaRPr lang="zh-CN" altLang="en-US"/>
          </a:p>
          <a:p>
            <a:endParaRPr lang="zh-CN" altLang="en-US"/>
          </a:p>
          <a:p>
            <a:endParaRPr lang="zh-CN" altLang="en-US"/>
          </a:p>
        </p:txBody>
      </p:sp>
      <p:pic>
        <p:nvPicPr>
          <p:cNvPr id="4" name="图片 3"/>
          <p:cNvPicPr>
            <a:picLocks noChangeAspect="1"/>
          </p:cNvPicPr>
          <p:nvPr/>
        </p:nvPicPr>
        <p:blipFill>
          <a:blip r:embed="rId4"/>
          <a:stretch>
            <a:fillRect/>
          </a:stretch>
        </p:blipFill>
        <p:spPr>
          <a:xfrm>
            <a:off x="2584450" y="1878965"/>
            <a:ext cx="4467225" cy="771525"/>
          </a:xfrm>
          <a:prstGeom prst="rect">
            <a:avLst/>
          </a:prstGeom>
        </p:spPr>
      </p:pic>
      <p:sp>
        <p:nvSpPr>
          <p:cNvPr id="5" name="文本框 4"/>
          <p:cNvSpPr txBox="1"/>
          <p:nvPr/>
        </p:nvSpPr>
        <p:spPr>
          <a:xfrm>
            <a:off x="1574800" y="2075180"/>
            <a:ext cx="7032625" cy="1476375"/>
          </a:xfrm>
          <a:prstGeom prst="rect">
            <a:avLst/>
          </a:prstGeom>
          <a:noFill/>
        </p:spPr>
        <p:txBody>
          <a:bodyPr wrap="square" rtlCol="0">
            <a:spAutoFit/>
          </a:bodyPr>
          <a:p>
            <a:r>
              <a:rPr lang="zh-CN" altLang="en-US"/>
              <a:t>公式：</a:t>
            </a:r>
            <a:r>
              <a:rPr lang="en-US" altLang="zh-CN"/>
              <a:t>                                                                       </a:t>
            </a:r>
            <a:endParaRPr lang="en-US" altLang="zh-CN"/>
          </a:p>
          <a:p>
            <a:endParaRPr lang="en-US" altLang="zh-CN"/>
          </a:p>
          <a:p>
            <a:r>
              <a:rPr lang="en-US" altLang="zh-CN"/>
              <a:t>      </a:t>
            </a:r>
            <a:endParaRPr lang="en-US" altLang="zh-CN"/>
          </a:p>
          <a:p>
            <a:r>
              <a:rPr lang="en-US" altLang="zh-CN"/>
              <a:t>                    Σ 是协方差矩阵，表示分布的形状和方向。</a:t>
            </a:r>
            <a:endParaRPr lang="en-US" altLang="zh-CN"/>
          </a:p>
          <a:p>
            <a:r>
              <a:rPr lang="zh-CN" altLang="en-US"/>
              <a:t>优化：</a:t>
            </a:r>
            <a:r>
              <a:rPr lang="en-US" altLang="zh-CN"/>
              <a:t>     </a:t>
            </a:r>
            <a:endParaRPr lang="en-US" altLang="zh-CN"/>
          </a:p>
        </p:txBody>
      </p:sp>
      <p:sp>
        <p:nvSpPr>
          <p:cNvPr id="6" name="文本框 5"/>
          <p:cNvSpPr txBox="1"/>
          <p:nvPr/>
        </p:nvSpPr>
        <p:spPr>
          <a:xfrm>
            <a:off x="1574800" y="4418330"/>
            <a:ext cx="7506970" cy="368300"/>
          </a:xfrm>
          <a:prstGeom prst="rect">
            <a:avLst/>
          </a:prstGeom>
          <a:noFill/>
        </p:spPr>
        <p:txBody>
          <a:bodyPr wrap="square" rtlCol="0">
            <a:spAutoFit/>
          </a:bodyPr>
          <a:p>
            <a:r>
              <a:rPr lang="zh-CN" altLang="en-US"/>
              <a:t>颜色的球协</a:t>
            </a:r>
            <a:r>
              <a:rPr lang="zh-CN" altLang="en-US"/>
              <a:t>表示：</a:t>
            </a:r>
            <a:endParaRPr lang="zh-CN" altLang="en-US"/>
          </a:p>
        </p:txBody>
      </p:sp>
      <p:pic>
        <p:nvPicPr>
          <p:cNvPr id="7" name="图片 6"/>
          <p:cNvPicPr>
            <a:picLocks noChangeAspect="1"/>
          </p:cNvPicPr>
          <p:nvPr/>
        </p:nvPicPr>
        <p:blipFill>
          <a:blip r:embed="rId5"/>
          <a:stretch>
            <a:fillRect/>
          </a:stretch>
        </p:blipFill>
        <p:spPr>
          <a:xfrm>
            <a:off x="2584450" y="3166745"/>
            <a:ext cx="2752725" cy="523875"/>
          </a:xfrm>
          <a:prstGeom prst="rect">
            <a:avLst/>
          </a:prstGeom>
        </p:spPr>
      </p:pic>
      <p:pic>
        <p:nvPicPr>
          <p:cNvPr id="8" name="图片 7"/>
          <p:cNvPicPr>
            <a:picLocks noChangeAspect="1"/>
          </p:cNvPicPr>
          <p:nvPr/>
        </p:nvPicPr>
        <p:blipFill>
          <a:blip r:embed="rId6"/>
          <a:stretch>
            <a:fillRect/>
          </a:stretch>
        </p:blipFill>
        <p:spPr>
          <a:xfrm>
            <a:off x="7449185" y="2075180"/>
            <a:ext cx="4528185" cy="1495425"/>
          </a:xfrm>
          <a:prstGeom prst="rect">
            <a:avLst/>
          </a:prstGeom>
        </p:spPr>
      </p:pic>
      <p:pic>
        <p:nvPicPr>
          <p:cNvPr id="10" name="图片 9"/>
          <p:cNvPicPr>
            <a:picLocks noChangeAspect="1"/>
          </p:cNvPicPr>
          <p:nvPr/>
        </p:nvPicPr>
        <p:blipFill>
          <a:blip r:embed="rId7"/>
          <a:stretch>
            <a:fillRect/>
          </a:stretch>
        </p:blipFill>
        <p:spPr>
          <a:xfrm>
            <a:off x="2584450" y="4882515"/>
            <a:ext cx="3333750" cy="695325"/>
          </a:xfrm>
          <a:prstGeom prst="rect">
            <a:avLst/>
          </a:prstGeom>
        </p:spPr>
      </p:pic>
      <p:sp>
        <p:nvSpPr>
          <p:cNvPr id="11" name="文本框 10"/>
          <p:cNvSpPr txBox="1"/>
          <p:nvPr/>
        </p:nvSpPr>
        <p:spPr>
          <a:xfrm>
            <a:off x="2034540" y="5887720"/>
            <a:ext cx="5618480" cy="368300"/>
          </a:xfrm>
          <a:prstGeom prst="rect">
            <a:avLst/>
          </a:prstGeom>
          <a:noFill/>
        </p:spPr>
        <p:txBody>
          <a:bodyPr wrap="square" rtlCol="0">
            <a:spAutoFit/>
          </a:bodyPr>
          <a:p>
            <a:r>
              <a:rPr lang="zh-CN" altLang="en-US"/>
              <a:t>ci 是每个点的颜色， αi是</a:t>
            </a:r>
            <a:r>
              <a:rPr lang="zh-CN" altLang="en-US"/>
              <a:t>密度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2306320" y="431800"/>
            <a:ext cx="7578725" cy="645160"/>
          </a:xfrm>
          <a:prstGeom prst="rect">
            <a:avLst/>
          </a:prstGeom>
          <a:noFill/>
        </p:spPr>
        <p:txBody>
          <a:bodyPr wrap="square" rtlCol="0">
            <a:spAutoFit/>
          </a:bodyPr>
          <a:p>
            <a:pPr algn="ctr"/>
            <a:r>
              <a:rPr lang="zh-CN" altLang="en-US" sz="3600"/>
              <a:t>研究方法</a:t>
            </a:r>
            <a:endParaRPr lang="zh-CN" altLang="en-US" sz="3600"/>
          </a:p>
        </p:txBody>
      </p:sp>
      <p:pic>
        <p:nvPicPr>
          <p:cNvPr id="4" name="图片 3"/>
          <p:cNvPicPr>
            <a:picLocks noChangeAspect="1"/>
          </p:cNvPicPr>
          <p:nvPr/>
        </p:nvPicPr>
        <p:blipFill>
          <a:blip r:embed="rId4"/>
          <a:stretch>
            <a:fillRect/>
          </a:stretch>
        </p:blipFill>
        <p:spPr>
          <a:xfrm>
            <a:off x="955675" y="1252855"/>
            <a:ext cx="9725025" cy="4762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8" name="文本框 7"/>
          <p:cNvSpPr txBox="1"/>
          <p:nvPr/>
        </p:nvSpPr>
        <p:spPr>
          <a:xfrm>
            <a:off x="1649095" y="1511935"/>
            <a:ext cx="7901305" cy="3692525"/>
          </a:xfrm>
          <a:prstGeom prst="rect">
            <a:avLst/>
          </a:prstGeom>
          <a:noFill/>
        </p:spPr>
        <p:txBody>
          <a:bodyPr wrap="square" rtlCol="0">
            <a:spAutoFit/>
          </a:bodyPr>
          <a:p>
            <a:r>
              <a:rPr lang="en-US" altLang="zh-CN"/>
              <a:t>1.视角选择与深度估计 (4.1 View Selection and Depth Estimation)：从给定的RGB图像中选择相邻的两个视角，通过迭代深度估计形成高斯表示。每个选定视角的深度图和RGB图像分别作为3D位置图和颜色图。</a:t>
            </a:r>
            <a:endParaRPr lang="en-US" altLang="zh-CN"/>
          </a:p>
          <a:p>
            <a:endParaRPr lang="en-US" altLang="zh-CN"/>
          </a:p>
          <a:p>
            <a:r>
              <a:rPr lang="en-US" altLang="zh-CN"/>
              <a:t>2.逐像素高斯参数预测 (4.2 Pixel-wise Gaussian Parameters Prediction)：利用深度图和特征图，通过编码器和解码器生成旋转图、缩放图和不透明度图，预测3D高斯的其他参数。</a:t>
            </a:r>
            <a:endParaRPr lang="en-US" altLang="zh-CN"/>
          </a:p>
          <a:p>
            <a:endParaRPr lang="en-US" altLang="zh-CN"/>
          </a:p>
          <a:p>
            <a:r>
              <a:rPr lang="en-US" altLang="zh-CN"/>
              <a:t>3.高斯点生成 (4.3 Joint Training with Differentiable Rendering)：将2D图像平面的高斯参数映射到3D空间，生成高斯点。</a:t>
            </a:r>
            <a:endParaRPr lang="en-US" altLang="zh-CN"/>
          </a:p>
          <a:p>
            <a:endParaRPr lang="en-US" altLang="zh-CN"/>
          </a:p>
          <a:p>
            <a:r>
              <a:rPr lang="en-US" altLang="zh-CN"/>
              <a:t>4.联合训练与可微渲染：在差异可分的渲染框架下进行联合训练，确保所有网络的协同优化。</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4" name="文本框 3"/>
          <p:cNvSpPr txBox="1"/>
          <p:nvPr/>
        </p:nvSpPr>
        <p:spPr>
          <a:xfrm>
            <a:off x="2258060" y="1710690"/>
            <a:ext cx="8442960" cy="922020"/>
          </a:xfrm>
          <a:prstGeom prst="rect">
            <a:avLst/>
          </a:prstGeom>
          <a:noFill/>
        </p:spPr>
        <p:txBody>
          <a:bodyPr wrap="square" rtlCol="0">
            <a:spAutoFit/>
          </a:bodyPr>
          <a:p>
            <a:r>
              <a:rPr lang="zh-CN" altLang="en-US"/>
              <a:t>矩阵乘法计算3D相关体积 </a:t>
            </a:r>
            <a:r>
              <a:rPr lang="en-US" altLang="zh-CN"/>
              <a:t>C</a:t>
            </a:r>
            <a:r>
              <a:rPr lang="zh-CN" altLang="en-US"/>
              <a:t>，然后</a:t>
            </a:r>
            <a:r>
              <a:rPr lang="zh-CN" altLang="en-US">
                <a:sym typeface="+mn-ea"/>
              </a:rPr>
              <a:t>使用迭代更新机制，通过查找体积 C，预测一系列深度估计</a:t>
            </a:r>
            <a:endParaRPr lang="zh-CN" altLang="en-US"/>
          </a:p>
          <a:p>
            <a:r>
              <a:rPr lang="zh-CN" altLang="en-US"/>
              <a:t> </a:t>
            </a:r>
            <a:endParaRPr lang="zh-CN" altLang="en-US"/>
          </a:p>
        </p:txBody>
      </p:sp>
      <p:sp>
        <p:nvSpPr>
          <p:cNvPr id="5" name="文本框 4"/>
          <p:cNvSpPr txBox="1"/>
          <p:nvPr/>
        </p:nvSpPr>
        <p:spPr>
          <a:xfrm>
            <a:off x="4320540" y="512445"/>
            <a:ext cx="4518660" cy="583565"/>
          </a:xfrm>
          <a:prstGeom prst="rect">
            <a:avLst/>
          </a:prstGeom>
          <a:noFill/>
        </p:spPr>
        <p:txBody>
          <a:bodyPr wrap="square" rtlCol="0">
            <a:spAutoFit/>
          </a:bodyPr>
          <a:p>
            <a:r>
              <a:rPr lang="zh-CN" altLang="en-US" sz="3200"/>
              <a:t>深度估计模块解释</a:t>
            </a:r>
            <a:endParaRPr lang="zh-CN" altLang="en-US" sz="3200"/>
          </a:p>
        </p:txBody>
      </p:sp>
      <p:pic>
        <p:nvPicPr>
          <p:cNvPr id="6" name="图片 5"/>
          <p:cNvPicPr>
            <a:picLocks noChangeAspect="1"/>
          </p:cNvPicPr>
          <p:nvPr/>
        </p:nvPicPr>
        <p:blipFill>
          <a:blip r:embed="rId4"/>
          <a:stretch>
            <a:fillRect/>
          </a:stretch>
        </p:blipFill>
        <p:spPr>
          <a:xfrm>
            <a:off x="2691765" y="2484120"/>
            <a:ext cx="3495675" cy="428625"/>
          </a:xfrm>
          <a:prstGeom prst="rect">
            <a:avLst/>
          </a:prstGeom>
        </p:spPr>
      </p:pic>
      <p:sp>
        <p:nvSpPr>
          <p:cNvPr id="7" name="文本框 6"/>
          <p:cNvSpPr txBox="1"/>
          <p:nvPr/>
        </p:nvSpPr>
        <p:spPr>
          <a:xfrm>
            <a:off x="2258060" y="3247390"/>
            <a:ext cx="5463540" cy="368300"/>
          </a:xfrm>
          <a:prstGeom prst="rect">
            <a:avLst/>
          </a:prstGeom>
          <a:noFill/>
        </p:spPr>
        <p:txBody>
          <a:bodyPr wrap="square" rtlCol="0">
            <a:spAutoFit/>
          </a:bodyPr>
          <a:p>
            <a:r>
              <a:rPr lang="zh-CN" altLang="en-US"/>
              <a:t>深度估计模块 ：</a:t>
            </a:r>
            <a:endParaRPr lang="zh-CN" altLang="en-US"/>
          </a:p>
        </p:txBody>
      </p:sp>
      <p:pic>
        <p:nvPicPr>
          <p:cNvPr id="8" name="图片 7"/>
          <p:cNvPicPr>
            <a:picLocks noChangeAspect="1"/>
          </p:cNvPicPr>
          <p:nvPr/>
        </p:nvPicPr>
        <p:blipFill>
          <a:blip r:embed="rId5"/>
          <a:stretch>
            <a:fillRect/>
          </a:stretch>
        </p:blipFill>
        <p:spPr>
          <a:xfrm>
            <a:off x="3479800" y="3944620"/>
            <a:ext cx="3019425" cy="428625"/>
          </a:xfrm>
          <a:prstGeom prst="rect">
            <a:avLst/>
          </a:prstGeom>
        </p:spPr>
      </p:pic>
      <p:sp>
        <p:nvSpPr>
          <p:cNvPr id="10" name="文本框 9"/>
          <p:cNvSpPr txBox="1"/>
          <p:nvPr/>
        </p:nvSpPr>
        <p:spPr>
          <a:xfrm>
            <a:off x="2531110" y="4709795"/>
            <a:ext cx="5278120" cy="368300"/>
          </a:xfrm>
          <a:prstGeom prst="rect">
            <a:avLst/>
          </a:prstGeom>
          <a:noFill/>
        </p:spPr>
        <p:txBody>
          <a:bodyPr wrap="square" rtlCol="0">
            <a:spAutoFit/>
          </a:bodyPr>
          <a:p>
            <a:r>
              <a:rPr lang="zh-CN" altLang="en-US"/>
              <a:t>其中Kl和 Kr 是相机参数, Dl和Dr是深度估计</a:t>
            </a:r>
            <a:r>
              <a:rPr lang="zh-CN" altLang="en-US"/>
              <a:t>结果</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5" name="文本框 4"/>
          <p:cNvSpPr txBox="1"/>
          <p:nvPr/>
        </p:nvSpPr>
        <p:spPr>
          <a:xfrm>
            <a:off x="1219835" y="1252855"/>
            <a:ext cx="9338945" cy="645160"/>
          </a:xfrm>
          <a:prstGeom prst="rect">
            <a:avLst/>
          </a:prstGeom>
          <a:noFill/>
        </p:spPr>
        <p:txBody>
          <a:bodyPr wrap="square" rtlCol="0">
            <a:spAutoFit/>
          </a:bodyPr>
          <a:p>
            <a:r>
              <a:rPr lang="zh-CN" altLang="en-US"/>
              <a:t>三维空间中的每个高斯点都具有属性G = {X、c、r、s、α}，它们分别代表三维位置、颜色、旋转、缩放和不透明度。</a:t>
            </a:r>
            <a:endParaRPr lang="zh-CN" altLang="en-US"/>
          </a:p>
        </p:txBody>
      </p:sp>
      <p:pic>
        <p:nvPicPr>
          <p:cNvPr id="2" name="图片 1"/>
          <p:cNvPicPr>
            <a:picLocks noChangeAspect="1"/>
          </p:cNvPicPr>
          <p:nvPr/>
        </p:nvPicPr>
        <p:blipFill>
          <a:blip r:embed="rId4"/>
          <a:stretch>
            <a:fillRect/>
          </a:stretch>
        </p:blipFill>
        <p:spPr>
          <a:xfrm>
            <a:off x="3249295" y="2151380"/>
            <a:ext cx="4324350" cy="428625"/>
          </a:xfrm>
          <a:prstGeom prst="rect">
            <a:avLst/>
          </a:prstGeom>
        </p:spPr>
      </p:pic>
      <p:pic>
        <p:nvPicPr>
          <p:cNvPr id="7" name="图片 6"/>
          <p:cNvPicPr>
            <a:picLocks noChangeAspect="1"/>
          </p:cNvPicPr>
          <p:nvPr/>
        </p:nvPicPr>
        <p:blipFill>
          <a:blip r:embed="rId5"/>
          <a:stretch>
            <a:fillRect/>
          </a:stretch>
        </p:blipFill>
        <p:spPr>
          <a:xfrm>
            <a:off x="4311015" y="3809365"/>
            <a:ext cx="2200275" cy="419100"/>
          </a:xfrm>
          <a:prstGeom prst="rect">
            <a:avLst/>
          </a:prstGeom>
        </p:spPr>
      </p:pic>
      <p:sp>
        <p:nvSpPr>
          <p:cNvPr id="10" name="文本框 9"/>
          <p:cNvSpPr txBox="1"/>
          <p:nvPr/>
        </p:nvSpPr>
        <p:spPr>
          <a:xfrm>
            <a:off x="1219835" y="3050540"/>
            <a:ext cx="9244330" cy="645160"/>
          </a:xfrm>
          <a:prstGeom prst="rect">
            <a:avLst/>
          </a:prstGeom>
          <a:noFill/>
        </p:spPr>
        <p:txBody>
          <a:bodyPr wrap="square" rtlCol="0">
            <a:spAutoFit/>
          </a:bodyPr>
          <a:p>
            <a:r>
              <a:rPr lang="zh-CN" altLang="en-US"/>
              <a:t>给定预测的深度图D，利用相机参数K的投影矩阵P，位于二维</a:t>
            </a:r>
            <a:r>
              <a:rPr lang="zh-CN" altLang="en-US"/>
              <a:t>平面的像素可以立即投影到三维空间</a:t>
            </a:r>
            <a:endParaRPr lang="zh-CN" altLang="en-US"/>
          </a:p>
        </p:txBody>
      </p:sp>
      <p:sp>
        <p:nvSpPr>
          <p:cNvPr id="11" name="文本框 10"/>
          <p:cNvSpPr txBox="1"/>
          <p:nvPr/>
        </p:nvSpPr>
        <p:spPr>
          <a:xfrm>
            <a:off x="1284605" y="4601845"/>
            <a:ext cx="9328785" cy="922020"/>
          </a:xfrm>
          <a:prstGeom prst="rect">
            <a:avLst/>
          </a:prstGeom>
          <a:noFill/>
        </p:spPr>
        <p:txBody>
          <a:bodyPr wrap="square" rtlCol="0">
            <a:spAutoFit/>
          </a:bodyPr>
          <a:p>
            <a:r>
              <a:rPr lang="zh-CN" altLang="en-US"/>
              <a:t>考虑到我们的人体场景主要由漫反射特性构成，而不是预测球谐（SH）系数，我们直接使用源RGB图像作为颜色图。这意味着，我们从原始的RGB图像中获取颜色信息，而不需要复杂的光照模型来预测颜色。</a:t>
            </a:r>
            <a:endParaRPr lang="zh-CN" altLang="en-US"/>
          </a:p>
        </p:txBody>
      </p:sp>
      <p:pic>
        <p:nvPicPr>
          <p:cNvPr id="12" name="图片 11"/>
          <p:cNvPicPr>
            <a:picLocks noChangeAspect="1"/>
          </p:cNvPicPr>
          <p:nvPr/>
        </p:nvPicPr>
        <p:blipFill>
          <a:blip r:embed="rId6"/>
          <a:stretch>
            <a:fillRect/>
          </a:stretch>
        </p:blipFill>
        <p:spPr>
          <a:xfrm>
            <a:off x="4739640" y="5564505"/>
            <a:ext cx="1343025" cy="552450"/>
          </a:xfrm>
          <a:prstGeom prst="rect">
            <a:avLst/>
          </a:prstGeom>
        </p:spPr>
      </p:pic>
      <p:sp>
        <p:nvSpPr>
          <p:cNvPr id="13" name="文本框 12"/>
          <p:cNvSpPr txBox="1"/>
          <p:nvPr/>
        </p:nvSpPr>
        <p:spPr>
          <a:xfrm>
            <a:off x="2872105" y="386080"/>
            <a:ext cx="5978525" cy="583565"/>
          </a:xfrm>
          <a:prstGeom prst="rect">
            <a:avLst/>
          </a:prstGeom>
          <a:noFill/>
        </p:spPr>
        <p:txBody>
          <a:bodyPr wrap="square" rtlCol="0">
            <a:spAutoFit/>
          </a:bodyPr>
          <a:p>
            <a:pPr algn="ctr"/>
            <a:r>
              <a:rPr lang="en-US" altLang="zh-CN" sz="3200">
                <a:sym typeface="+mn-ea"/>
              </a:rPr>
              <a:t>高斯参数预测</a:t>
            </a:r>
            <a:endParaRPr lang="zh-CN" alt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descr="e7d195523061f1c0600ade85ab8d19863d296bbd6d3c8047FB0A4867354E4F1E3A7DEAE3C4C4B5C9777EC9E9D7F78045DB0296A4194571101A21F67FC7D6C39966CE50B69116E2EE84E571E25F3C0CCEEACF2334D8B8879C8CDE612902987E98507BC82111409D2D6CF925C8E43332E8C0EED6770678743C43690128E1D7BD08FB7DD1E60DAB6040"/>
          <p:cNvSpPr/>
          <p:nvPr/>
        </p:nvSpPr>
        <p:spPr>
          <a:xfrm>
            <a:off x="9667195" y="1220240"/>
            <a:ext cx="1013460" cy="2078182"/>
          </a:xfrm>
          <a:prstGeom prst="rect">
            <a:avLst/>
          </a:prstGeom>
        </p:spPr>
        <p:txBody>
          <a:bodyPr vert="eaVert" wrap="square">
            <a:spAutoFit/>
          </a:bodyPr>
          <a:lstStyle/>
          <a:p>
            <a:r>
              <a:rPr lang="zh-CN" altLang="en-US" sz="5400" spc="600" dirty="0">
                <a:solidFill>
                  <a:schemeClr val="bg1"/>
                </a:solidFill>
                <a:latin typeface="叶根友古刻体" panose="03000509000000000000" pitchFamily="65" charset="-122"/>
                <a:ea typeface="叶根友古刻体" panose="03000509000000000000" pitchFamily="65" charset="-122"/>
              </a:rPr>
              <a:t>目 录</a:t>
            </a:r>
            <a:endParaRPr lang="zh-CN" altLang="en-US" sz="5400" spc="600" dirty="0">
              <a:solidFill>
                <a:schemeClr val="bg1"/>
              </a:solidFill>
              <a:latin typeface="叶根友古刻体" panose="03000509000000000000" pitchFamily="65" charset="-122"/>
              <a:ea typeface="叶根友古刻体" panose="03000509000000000000" pitchFamily="65" charset="-122"/>
            </a:endParaRPr>
          </a:p>
        </p:txBody>
      </p:sp>
      <p:sp>
        <p:nvSpPr>
          <p:cNvPr id="3" name="e7d195523061f1c0" descr="e7d195523061f1c0600ade85ab8d19863d296bbd6d3c8047FB0A4867354E4F1E3A7DEAE3C4C4B5C9777EC9E9D7F78045DB0296A4194571101A21F67FC7D6C39966CE50B69116E2EE84E571E25F3C0CCEEACF2334D8B8879C8CDE612902987E98507BC82111409D2D6CF925C8E43332E8C0EED6770678743C43690128E1D7BD08FB7DD1E60DAB6040" hidden="1"/>
          <p:cNvSpPr txBox="1"/>
          <p:nvPr/>
        </p:nvSpPr>
        <p:spPr>
          <a:xfrm>
            <a:off x="-355600" y="1803400"/>
            <a:ext cx="262251"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e7d195523061f1c0600ade85ab8d19863d296bbd6d3c8047FB0A4867354E4F1E3A7DEAE3C4C4B5C9777EC9E9D7F78045DB0296A4194571101A21F67FC7D6C39966CE50B69116E2EE84E571E25F3C0CCEEACF2334D8B8879C8CDE612902987E98507BC82111409D2D6CF925C8E43332E8C0EED6770678743C43690128E1D7BD08FB7DD1E60DAB6040</a:t>
            </a:r>
            <a:endParaRPr lang="zh-CN" altLang="en-US" sz="100"/>
          </a:p>
        </p:txBody>
      </p:sp>
      <p:pic>
        <p:nvPicPr>
          <p:cNvPr id="9" name="图片 8" descr="798c5fa8cc2d9ec0a45f968b714edcf"/>
          <p:cNvPicPr>
            <a:picLocks noChangeAspect="1"/>
          </p:cNvPicPr>
          <p:nvPr>
            <p:custDataLst>
              <p:tags r:id="rId1"/>
            </p:custDataLst>
          </p:nvPr>
        </p:nvPicPr>
        <p:blipFill>
          <a:blip r:embed="rId2"/>
          <a:stretch>
            <a:fillRect/>
          </a:stretch>
        </p:blipFill>
        <p:spPr>
          <a:xfrm>
            <a:off x="287020" y="-18415"/>
            <a:ext cx="1848485" cy="1238885"/>
          </a:xfrm>
          <a:prstGeom prst="rect">
            <a:avLst/>
          </a:prstGeom>
        </p:spPr>
      </p:pic>
      <p:sp>
        <p:nvSpPr>
          <p:cNvPr id="19" name="矩形 18"/>
          <p:cNvSpPr/>
          <p:nvPr>
            <p:custDataLst>
              <p:tags r:id="rId3"/>
            </p:custDataLst>
          </p:nvPr>
        </p:nvSpPr>
        <p:spPr>
          <a:xfrm>
            <a:off x="11080115" y="1252855"/>
            <a:ext cx="840740" cy="4616450"/>
          </a:xfrm>
          <a:prstGeom prst="rect">
            <a:avLst/>
          </a:prstGeom>
        </p:spPr>
        <p:txBody>
          <a:bodyPr vert="eaVert" wrap="square">
            <a:noAutofit/>
          </a:bodyPr>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百年奋斗育英才</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a:p>
            <a:pPr algn="dist"/>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继往开来</a:t>
            </a:r>
            <a:r>
              <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rPr>
              <a:t>铸辉煌</a:t>
            </a:r>
            <a:endParaRPr lang="zh-CN" altLang="en-US" sz="1600" b="1" dirty="0">
              <a:solidFill>
                <a:schemeClr val="bg1"/>
              </a:solidFill>
              <a:latin typeface="叶根友古刻体" panose="03000509000000000000" pitchFamily="65" charset="-122"/>
              <a:ea typeface="叶根友古刻体" panose="03000509000000000000" pitchFamily="65" charset="-122"/>
              <a:cs typeface="叶根友古刻体" panose="03000509000000000000" pitchFamily="65" charset="-122"/>
            </a:endParaRPr>
          </a:p>
        </p:txBody>
      </p:sp>
      <p:sp>
        <p:nvSpPr>
          <p:cNvPr id="2" name="文本框 1"/>
          <p:cNvSpPr txBox="1"/>
          <p:nvPr/>
        </p:nvSpPr>
        <p:spPr>
          <a:xfrm>
            <a:off x="2199640" y="1220470"/>
            <a:ext cx="8588375" cy="2584450"/>
          </a:xfrm>
          <a:prstGeom prst="rect">
            <a:avLst/>
          </a:prstGeom>
          <a:noFill/>
        </p:spPr>
        <p:txBody>
          <a:bodyPr wrap="square" rtlCol="0">
            <a:spAutoFit/>
          </a:bodyPr>
          <a:p>
            <a:r>
              <a:rPr lang="zh-CN" altLang="en-US"/>
              <a:t>作者认为，剩下的三个高斯参数通常与以下三点有关：</a:t>
            </a:r>
            <a:endParaRPr lang="zh-CN" altLang="en-US"/>
          </a:p>
          <a:p>
            <a:endParaRPr lang="zh-CN" altLang="en-US"/>
          </a:p>
          <a:p>
            <a:pPr marL="342900" indent="-342900">
              <a:buAutoNum type="arabicPeriod"/>
            </a:pPr>
            <a:r>
              <a:rPr lang="zh-CN" altLang="en-US"/>
              <a:t>像素级局部特征：表示图像中每个像素的细节信息。</a:t>
            </a:r>
            <a:endParaRPr lang="zh-CN" altLang="en-US"/>
          </a:p>
          <a:p>
            <a:pPr marL="342900" indent="-342900">
              <a:buAutoNum type="arabicPeriod"/>
            </a:pPr>
            <a:r>
              <a:rPr lang="zh-CN" altLang="en-US"/>
              <a:t>人体的全局背景：表示整个人体的整体轮廓和结构。</a:t>
            </a:r>
            <a:endParaRPr lang="zh-CN" altLang="en-US"/>
          </a:p>
          <a:p>
            <a:pPr marL="342900" indent="-342900">
              <a:buAutoNum type="arabicPeriod"/>
            </a:pPr>
            <a:r>
              <a:rPr lang="zh-CN" altLang="en-US"/>
              <a:t>详细的空间结构：表示物体在3D空间中的几何形状。</a:t>
            </a:r>
            <a:endParaRPr lang="zh-CN" altLang="en-US"/>
          </a:p>
          <a:p>
            <a:pPr indent="0">
              <a:buNone/>
            </a:pPr>
            <a:endParaRPr lang="zh-CN" altLang="en-US"/>
          </a:p>
          <a:p>
            <a:pPr indent="0">
              <a:buNone/>
            </a:pPr>
            <a:r>
              <a:rPr lang="zh-CN" altLang="en-US"/>
              <a:t>而且图像编码器已经很好地捕捉了第1和第2点的信息。</a:t>
            </a:r>
            <a:endParaRPr lang="zh-CN" altLang="en-US"/>
          </a:p>
          <a:p>
            <a:pPr indent="0">
              <a:buNone/>
            </a:pPr>
            <a:endParaRPr lang="zh-CN" altLang="en-US"/>
          </a:p>
          <a:p>
            <a:pPr indent="0">
              <a:buNone/>
            </a:pPr>
            <a:r>
              <a:rPr lang="zh-CN" altLang="en-US"/>
              <a:t>将图像特征和空间特征融合在一起，</a:t>
            </a:r>
            <a:r>
              <a:rPr lang="zh-CN" altLang="en-US"/>
              <a:t>得到像素级的高斯特征</a:t>
            </a:r>
            <a:endParaRPr lang="zh-CN" altLang="en-US"/>
          </a:p>
        </p:txBody>
      </p:sp>
      <p:pic>
        <p:nvPicPr>
          <p:cNvPr id="4" name="图片 3"/>
          <p:cNvPicPr>
            <a:picLocks noChangeAspect="1"/>
          </p:cNvPicPr>
          <p:nvPr/>
        </p:nvPicPr>
        <p:blipFill>
          <a:blip r:embed="rId4"/>
          <a:stretch>
            <a:fillRect/>
          </a:stretch>
        </p:blipFill>
        <p:spPr>
          <a:xfrm>
            <a:off x="3833495" y="3921760"/>
            <a:ext cx="3200400" cy="495300"/>
          </a:xfrm>
          <a:prstGeom prst="rect">
            <a:avLst/>
          </a:prstGeom>
        </p:spPr>
      </p:pic>
      <p:pic>
        <p:nvPicPr>
          <p:cNvPr id="5" name="图片 4"/>
          <p:cNvPicPr>
            <a:picLocks noChangeAspect="1"/>
          </p:cNvPicPr>
          <p:nvPr/>
        </p:nvPicPr>
        <p:blipFill>
          <a:blip r:embed="rId5"/>
          <a:stretch>
            <a:fillRect/>
          </a:stretch>
        </p:blipFill>
        <p:spPr>
          <a:xfrm>
            <a:off x="4029710" y="4836160"/>
            <a:ext cx="2438400" cy="428625"/>
          </a:xfrm>
          <a:prstGeom prst="rect">
            <a:avLst/>
          </a:prstGeom>
        </p:spPr>
      </p:pic>
      <p:pic>
        <p:nvPicPr>
          <p:cNvPr id="6" name="图片 5"/>
          <p:cNvPicPr>
            <a:picLocks noChangeAspect="1"/>
          </p:cNvPicPr>
          <p:nvPr/>
        </p:nvPicPr>
        <p:blipFill>
          <a:blip r:embed="rId6"/>
          <a:stretch>
            <a:fillRect/>
          </a:stretch>
        </p:blipFill>
        <p:spPr>
          <a:xfrm>
            <a:off x="3940810" y="5264785"/>
            <a:ext cx="2771775" cy="714375"/>
          </a:xfrm>
          <a:prstGeom prst="rect">
            <a:avLst/>
          </a:prstGeom>
        </p:spPr>
      </p:pic>
      <p:sp>
        <p:nvSpPr>
          <p:cNvPr id="7" name="文本框 6"/>
          <p:cNvSpPr txBox="1"/>
          <p:nvPr/>
        </p:nvSpPr>
        <p:spPr>
          <a:xfrm>
            <a:off x="2374900" y="4442460"/>
            <a:ext cx="5579745" cy="368300"/>
          </a:xfrm>
          <a:prstGeom prst="rect">
            <a:avLst/>
          </a:prstGeom>
          <a:noFill/>
        </p:spPr>
        <p:txBody>
          <a:bodyPr wrap="square" rtlCol="0">
            <a:spAutoFit/>
          </a:bodyPr>
          <a:p>
            <a:r>
              <a:rPr lang="zh-CN" altLang="en-US"/>
              <a:t>对3D空间中物体</a:t>
            </a:r>
            <a:r>
              <a:rPr lang="zh-CN" altLang="en-US"/>
              <a:t>特征进行</a:t>
            </a:r>
            <a:r>
              <a:rPr lang="zh-CN" altLang="en-US"/>
              <a:t>表示</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COMMONDATA" val="eyJoZGlkIjoiMDFiMTEwMzBmYTFhYTllZWFkNjZjMDQ0Y2VhZDEwM2QifQ=="/>
  <p:tag name="commondata" val="eyJoZGlkIjoiMGViZjE0OTU3OGFkNjdlNTBlYzg1MGE3NjM0NjZiZmU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8847</Words>
  <Application>WPS 演示</Application>
  <PresentationFormat>宽屏</PresentationFormat>
  <Paragraphs>294</Paragraphs>
  <Slides>21</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叶根友古刻体</vt:lpstr>
      <vt:lpstr>黑体</vt:lpstr>
      <vt:lpstr>等线</vt:lpstr>
      <vt:lpstr>微软雅黑</vt:lpstr>
      <vt:lpstr>Arial Unicode MS</vt:lpstr>
      <vt:lpstr>等线 Light</vt:lpstr>
      <vt:lpstr>思源黑体</vt:lpstr>
      <vt:lpstr>Calibri</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honest-</cp:lastModifiedBy>
  <cp:revision>34</cp:revision>
  <dcterms:created xsi:type="dcterms:W3CDTF">2024-02-28T07:13:00Z</dcterms:created>
  <dcterms:modified xsi:type="dcterms:W3CDTF">2024-07-19T06:46:42Z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FD12427A3B6841AFACDC700445F4D0F2_13</vt:lpwstr>
  </property>
  <property fmtid="{D5CDD505-2E9C-101B-9397-08002B2CF9AE}" pid="3" name="KSOProductBuildVer">
    <vt:lpwstr>2052-12.1.0.17147</vt:lpwstr>
  </property>
</Properties>
</file>