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06" r:id="rId2"/>
    <p:sldId id="2614" r:id="rId3"/>
    <p:sldId id="2595" r:id="rId4"/>
    <p:sldId id="2686" r:id="rId5"/>
    <p:sldId id="2687" r:id="rId6"/>
    <p:sldId id="2621" r:id="rId7"/>
    <p:sldId id="2688" r:id="rId8"/>
    <p:sldId id="2689" r:id="rId9"/>
    <p:sldId id="2691" r:id="rId10"/>
    <p:sldId id="2697" r:id="rId11"/>
    <p:sldId id="2727" r:id="rId12"/>
    <p:sldId id="2747" r:id="rId13"/>
    <p:sldId id="2705" r:id="rId14"/>
    <p:sldId id="2706" r:id="rId15"/>
    <p:sldId id="2731" r:id="rId16"/>
    <p:sldId id="2748" r:id="rId17"/>
    <p:sldId id="2749" r:id="rId18"/>
    <p:sldId id="251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90" autoAdjust="0"/>
  </p:normalViewPr>
  <p:slideViewPr>
    <p:cSldViewPr snapToGrid="0" showGuides="1">
      <p:cViewPr varScale="1">
        <p:scale>
          <a:sx n="112" d="100"/>
          <a:sy n="112" d="100"/>
        </p:scale>
        <p:origin x="811" y="62"/>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14710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05DAE-F790-57A7-1678-4611D5369F8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C099B94-D6A0-59E2-90A5-EE927122D43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DCD969C-9055-1BC7-7661-8B0D1EB7936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0439044-ECBF-0B2A-C145-D98B14F1F00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49528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14</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15</a:t>
            </a:fld>
            <a:endParaRPr kumimoji="1" lang="zh-CN" altLang="en-US"/>
          </a:p>
        </p:txBody>
      </p:sp>
    </p:spTree>
    <p:extLst>
      <p:ext uri="{BB962C8B-B14F-4D97-AF65-F5344CB8AC3E}">
        <p14:creationId xmlns:p14="http://schemas.microsoft.com/office/powerpoint/2010/main" val="82903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68E98-2097-C338-F65F-A8B3A71586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846681B-22A2-6F44-3058-3ECD8E1CAF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45D4C5D-6158-B3BE-9234-19C13FD94D6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467A7B1-C4D7-33A6-6E67-E5C046F905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7224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A4806-B7F1-C615-9299-5ECA1B2F79F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31B1915-0708-ECFD-BAB8-E1563D12A22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ECBC4E6-FB13-A546-EA0F-F74C427A179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0139870-58E4-B1CB-1127-A3AD0E4BB72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5799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18</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首先，给定输入音频，使用基于</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Transformer</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的音频编码器来预测相应的</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3DMM</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（三维可变形模型）参数【表达式、平移、旋转】。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接下来，这些</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3DMM</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参数与身份参数结合，得到参数</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p</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，之后参数</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p</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被送入一个映射网络以获得一个潜在代码</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z</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最后，使用潜在代码</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z</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，先从源图像</a:t>
                </a:r>
                <a:r>
                  <a:rPr lang="en-US"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𝐼</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生成一个变形图像</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𝐼</a:t>
                </a:r>
                <a:r>
                  <a:rPr lang="zh-CN"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𝑤 </a:t>
                </a:r>
                <a:r>
                  <a:rPr lang="zh-CN"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，然后进一步编辑以产生最终图像</a:t>
                </a:r>
                <a:r>
                  <a:rPr lang="zh-CN" altLang="zh-CN" sz="1800" kern="100" dirty="0">
                    <a:effectLst/>
                    <a:latin typeface="等线" panose="02010600030101010101" pitchFamily="2" charset="-122"/>
                    <a:ea typeface="MS Gothic" panose="020B0609070205080204" pitchFamily="49" charset="-128"/>
                    <a:cs typeface="MS Gothic" panose="020B0609070205080204" pitchFamily="49" charset="-128"/>
                  </a:rPr>
                  <a:t>​​</a:t>
                </a:r>
                <a:r>
                  <a:rPr lang="en-US"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𝐼</a:t>
                </a:r>
                <a:r>
                  <a:rPr lang="zh-CN"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806129"/>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a:effectLst/>
                <a:latin typeface="微软雅黑" panose="020B0503020204020204" pitchFamily="34" charset="-122"/>
                <a:cs typeface="Times New Roman" panose="02020603050405020304" pitchFamily="18" charset="0"/>
              </a:rPr>
              <a:t>Agent attention: On the integration of softmax and linear attention</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2024.11.26</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7DAA5A93-D763-F836-ABF8-697A0DC464B6}"/>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Han D, Ye T, Han Y, et al. Agent attention: On the integration of softmax and linear attention[C]//European Conference on Computer Vision. Springer, Cham, 2025: 124-140.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2800" b="1" dirty="0">
                <a:solidFill>
                  <a:prstClr val="black"/>
                </a:solidFill>
                <a:latin typeface="微软雅黑" panose="020B0503020204020204" charset="-122"/>
                <a:ea typeface="微软雅黑" panose="020B0503020204020204" charset="-122"/>
              </a:rPr>
              <a:t>Quantitative Evaluation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760" y="39468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F23D26AA-F23F-C98A-79CD-2F0A88FFCD7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Huang R, Zhong W, Li G. Audio-driven Talking Head Generation with Transformer and 3D Morphable Model[C]//Proceedings of the 30th </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1" name="图片 10">
            <a:extLst>
              <a:ext uri="{FF2B5EF4-FFF2-40B4-BE49-F238E27FC236}">
                <a16:creationId xmlns:a16="http://schemas.microsoft.com/office/drawing/2014/main" id="{A476DB89-B37C-F307-C17D-A9D1362F061C}"/>
              </a:ext>
            </a:extLst>
          </p:cNvPr>
          <p:cNvPicPr>
            <a:picLocks noChangeAspect="1"/>
          </p:cNvPicPr>
          <p:nvPr/>
        </p:nvPicPr>
        <p:blipFill>
          <a:blip r:embed="rId5"/>
          <a:stretch>
            <a:fillRect/>
          </a:stretch>
        </p:blipFill>
        <p:spPr>
          <a:xfrm>
            <a:off x="2952052" y="1695725"/>
            <a:ext cx="6690406" cy="4524857"/>
          </a:xfrm>
          <a:prstGeom prst="rect">
            <a:avLst/>
          </a:prstGeom>
        </p:spPr>
      </p:pic>
    </p:spTree>
    <p:extLst>
      <p:ext uri="{BB962C8B-B14F-4D97-AF65-F5344CB8AC3E}">
        <p14:creationId xmlns:p14="http://schemas.microsoft.com/office/powerpoint/2010/main" val="27040208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40F41-E196-16D0-FDC0-E2062D6F6480}"/>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FD04BEAD-C06B-641D-B301-97686F2DC92C}"/>
              </a:ext>
            </a:extLst>
          </p:cNvPr>
          <p:cNvPicPr>
            <a:picLocks noChangeAspect="1"/>
          </p:cNvPicPr>
          <p:nvPr/>
        </p:nvPicPr>
        <p:blipFill>
          <a:blip r:embed="rId5"/>
          <a:stretch>
            <a:fillRect/>
          </a:stretch>
        </p:blipFill>
        <p:spPr>
          <a:xfrm>
            <a:off x="3048280" y="1643082"/>
            <a:ext cx="7085183" cy="4757280"/>
          </a:xfrm>
          <a:prstGeom prst="rect">
            <a:avLst/>
          </a:prstGeom>
        </p:spPr>
      </p:pic>
      <p:grpSp>
        <p:nvGrpSpPr>
          <p:cNvPr id="39" name="组合 38">
            <a:extLst>
              <a:ext uri="{FF2B5EF4-FFF2-40B4-BE49-F238E27FC236}">
                <a16:creationId xmlns:a16="http://schemas.microsoft.com/office/drawing/2014/main" id="{BA505429-3179-5401-363C-C0FAA905CCBF}"/>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090A53FD-2A01-B00C-BDE5-0910590BE20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C6C34B74-DF22-B6F5-F0F6-DF8844654295}"/>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6507835F-7623-46F6-988B-92C6B70CA72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AC7ACA7E-32D9-252E-FD93-32B7F52E369A}"/>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1EA25B52-D924-3959-63DF-1A2ED7F9315B}"/>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C102063E-3E80-2225-24FD-C8FE8C8D45F8}"/>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824522C1-8495-B8FD-6809-4D0718EF7B67}"/>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7F286D96-A46C-85D6-AFC5-4CA24CDC9C36}"/>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648747C0-EF8F-373F-0205-5F041D678F6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B0088C38-1059-C7B1-6112-2F88621F6DA2}"/>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C30D275B-0575-200A-8BD2-097F4E828FC4}"/>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72DF557-67D1-C636-010C-DF9E16593CE5}"/>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2800" b="1" dirty="0">
                <a:solidFill>
                  <a:prstClr val="black"/>
                </a:solidFill>
                <a:latin typeface="微软雅黑" panose="020B0503020204020204" charset="-122"/>
                <a:ea typeface="微软雅黑" panose="020B0503020204020204" charset="-122"/>
              </a:rPr>
              <a:t>Quantitative Evaluation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7122750A-50E0-6CDF-F7D9-626025741B81}"/>
              </a:ext>
            </a:extLst>
          </p:cNvPr>
          <p:cNvSpPr txBox="1"/>
          <p:nvPr/>
        </p:nvSpPr>
        <p:spPr>
          <a:xfrm>
            <a:off x="11406760" y="39468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D7DCEE66-7E51-662B-5570-E97122EB04F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Huang R, Zhong W, Li G. Audio-driven Talking Head Generation with Transformer and 3D Morphable Model[C]//Proceedings of the 30th </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5343365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092573" y="1703692"/>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提出了一种新的注意力范式，称为</a:t>
            </a:r>
            <a:r>
              <a:rPr lang="en-US" altLang="zh-CN" sz="2400" kern="100">
                <a:latin typeface="宋体" panose="02010600030101010101" pitchFamily="2" charset="-122"/>
                <a:ea typeface="宋体" panose="02010600030101010101" pitchFamily="2" charset="-122"/>
                <a:cs typeface="Times New Roman" panose="02020603050405020304" pitchFamily="18" charset="0"/>
              </a:rPr>
              <a:t>Agent</a:t>
            </a:r>
            <a:r>
              <a:rPr lang="zh-CN" altLang="en-US" sz="2400" kern="100">
                <a:latin typeface="宋体" panose="02010600030101010101" pitchFamily="2" charset="-122"/>
                <a:ea typeface="宋体" panose="02010600030101010101" pitchFamily="2" charset="-122"/>
                <a:cs typeface="Times New Roman" panose="02020603050405020304" pitchFamily="18" charset="0"/>
              </a:rPr>
              <a:t>注意力，它适用于各种视觉</a:t>
            </a:r>
            <a:r>
              <a:rPr lang="en-US" altLang="zh-CN" sz="2400" kern="100">
                <a:latin typeface="宋体" panose="02010600030101010101" pitchFamily="2" charset="-122"/>
                <a:ea typeface="宋体" panose="02010600030101010101" pitchFamily="2" charset="-122"/>
                <a:cs typeface="Times New Roman" panose="02020603050405020304" pitchFamily="18" charset="0"/>
              </a:rPr>
              <a:t>Transformer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模型。</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1116689" y="2999510"/>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a:latin typeface="宋体" panose="02010600030101010101" pitchFamily="2" charset="-122"/>
                <a:ea typeface="宋体" panose="02010600030101010101" pitchFamily="2" charset="-122"/>
                <a:cs typeface="Times New Roman" panose="02020603050405020304" pitchFamily="18" charset="0"/>
              </a:rPr>
              <a:t>AgentAttention</a:t>
            </a:r>
            <a:r>
              <a:rPr lang="zh-CN" altLang="en-US" sz="2400" kern="100">
                <a:latin typeface="宋体" panose="02010600030101010101" pitchFamily="2" charset="-122"/>
                <a:ea typeface="宋体" panose="02010600030101010101" pitchFamily="2" charset="-122"/>
                <a:cs typeface="Times New Roman" panose="02020603050405020304" pitchFamily="18" charset="0"/>
              </a:rPr>
              <a:t>是</a:t>
            </a:r>
            <a:r>
              <a:rPr lang="en-US" altLang="zh-CN" sz="2400" kern="100">
                <a:latin typeface="宋体" panose="02010600030101010101" pitchFamily="2" charset="-122"/>
                <a:ea typeface="宋体" panose="02010600030101010101" pitchFamily="2" charset="-122"/>
                <a:cs typeface="Times New Roman" panose="02020603050405020304" pitchFamily="18" charset="0"/>
              </a:rPr>
              <a:t>Softmax</a:t>
            </a:r>
            <a:r>
              <a:rPr lang="zh-CN" altLang="en-US" sz="2400" kern="100">
                <a:latin typeface="宋体" panose="02010600030101010101" pitchFamily="2" charset="-122"/>
                <a:ea typeface="宋体" panose="02010600030101010101" pitchFamily="2" charset="-122"/>
                <a:cs typeface="Times New Roman" panose="02020603050405020304" pitchFamily="18" charset="0"/>
              </a:rPr>
              <a:t>和线性注意的完美结合，具有高表达能力和低计算复杂度。</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1116689" y="4295328"/>
            <a:ext cx="9987482"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大量实验明确地证实了该方法的有效性，特别是在高分辨率场景下。当与稳定扩散集成时，代理注意力加速图像生成，并且在不需要任何额外训练的情况下大大提高图像质量。</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806129"/>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3600">
                <a:latin typeface="微软雅黑" panose="020B0503020204020204" pitchFamily="34" charset="-122"/>
                <a:ea typeface="微软雅黑" panose="020B0503020204020204" pitchFamily="34" charset="-122"/>
              </a:rPr>
              <a:t>近期工作汇报</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2024.11.26</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ED0F5EDB-E4B5-80D5-6154-6DE4E53EB3CA}"/>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75727042"/>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ABA943-E6C6-7AAB-E8F1-7E16DCCB1DF6}"/>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442A219D-F7DC-0B57-3C4C-135EB1BA79EA}"/>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9C4D448B-E273-2449-ECCF-4A7AED8748BE}"/>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E3083F8C-2E96-DEB4-0528-17B1D06E28A8}"/>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29096719-F388-9227-884B-D1F2BBDB0D53}"/>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01C7A8C1-503D-BBC2-C25D-16FDDBA5DC3A}"/>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50518C66-732B-42BB-30A5-666F760495C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A02689A8-36E5-B426-3EBE-2B3649BDA180}"/>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1096BCC0-BE43-FA91-EB95-1F3816104064}"/>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994EF28D-7791-512B-B93F-6EAC4879E864}"/>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73ABE454-5BCC-2D16-0C1C-33FEB4DDE341}"/>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AD75C3A2-99F5-8AF5-9713-F6A8B7235234}"/>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CBC62EDA-6EA9-0B76-528F-4227B897614F}"/>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pic>
        <p:nvPicPr>
          <p:cNvPr id="2" name="图片 1">
            <a:extLst>
              <a:ext uri="{FF2B5EF4-FFF2-40B4-BE49-F238E27FC236}">
                <a16:creationId xmlns:a16="http://schemas.microsoft.com/office/drawing/2014/main" id="{E83EFC29-1A43-A663-646C-D67628A3514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4752" y="2460522"/>
            <a:ext cx="6565230" cy="3038878"/>
          </a:xfrm>
          <a:prstGeom prst="rect">
            <a:avLst/>
          </a:prstGeom>
          <a:noFill/>
          <a:ln>
            <a:noFill/>
          </a:ln>
        </p:spPr>
      </p:pic>
      <p:sp>
        <p:nvSpPr>
          <p:cNvPr id="3" name="文本框 2">
            <a:extLst>
              <a:ext uri="{FF2B5EF4-FFF2-40B4-BE49-F238E27FC236}">
                <a16:creationId xmlns:a16="http://schemas.microsoft.com/office/drawing/2014/main" id="{27F4ADD5-0311-1986-E0D8-52D25C5B2BD5}"/>
              </a:ext>
            </a:extLst>
          </p:cNvPr>
          <p:cNvSpPr txBox="1"/>
          <p:nvPr/>
        </p:nvSpPr>
        <p:spPr>
          <a:xfrm>
            <a:off x="558218" y="1231120"/>
            <a:ext cx="10696684" cy="1169038"/>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设计并实现了一个基于</a:t>
            </a:r>
            <a:r>
              <a:rPr lang="en-US" altLang="zh-CN" sz="2000">
                <a:latin typeface="微软雅黑" panose="020B0503020204020204" pitchFamily="34" charset="-122"/>
                <a:ea typeface="微软雅黑" panose="020B0503020204020204" pitchFamily="34" charset="-122"/>
              </a:rPr>
              <a:t>Agent Attention</a:t>
            </a:r>
            <a:r>
              <a:rPr lang="zh-CN" altLang="en-US" sz="2000">
                <a:latin typeface="微软雅黑" panose="020B0503020204020204" pitchFamily="34" charset="-122"/>
                <a:ea typeface="微软雅黑" panose="020B0503020204020204" pitchFamily="34" charset="-122"/>
              </a:rPr>
              <a:t>注意力机制的音频</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空间特征融合方法，并进行了实验，实验说明，该融合机制在保证质量的基础上提升了模型的生成速度，并在唇误差</a:t>
            </a:r>
            <a:r>
              <a:rPr lang="en-US" altLang="zh-CN" sz="2000">
                <a:latin typeface="微软雅黑" panose="020B0503020204020204" pitchFamily="34" charset="-122"/>
                <a:ea typeface="微软雅黑" panose="020B0503020204020204" pitchFamily="34" charset="-122"/>
              </a:rPr>
              <a:t>(LMD)</a:t>
            </a:r>
            <a:r>
              <a:rPr lang="zh-CN" altLang="en-US" sz="2000">
                <a:latin typeface="微软雅黑" panose="020B0503020204020204" pitchFamily="34" charset="-122"/>
                <a:ea typeface="微软雅黑" panose="020B0503020204020204" pitchFamily="34" charset="-122"/>
              </a:rPr>
              <a:t>等指标上超越了基线模型，这说明了该模块的有效性。</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6929608"/>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CFB9FC-7AC2-5621-4C97-43080B4F1C4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D52B2725-EEF7-F13C-CDA2-FE3665D656C7}"/>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617B3B54-89BB-883A-7808-D62A209E9E1D}"/>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8D90D5AC-2617-0F24-92D1-572EB3EE9A8E}"/>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46D9C17B-EC02-2AB5-88BA-5E2EF0EEF4D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6AE3014F-4F3D-A516-F231-02F9853E11BE}"/>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3F55E015-BAFB-4428-DE41-5C1DDE0F2B49}"/>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7C83DD9B-DE3B-1511-E810-8856F061427B}"/>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C1EE9AED-24AA-95C5-88B1-A3EE62865575}"/>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19AD65AC-26C3-E151-FD3C-C35A3BC69D81}"/>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55314994-2533-9CC9-CF1A-CA3531895D53}"/>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3132617B-21C0-DEE8-C5C5-0A01A549D639}"/>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C697790-D7F9-3D05-DB94-019EC60CF24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5" name="文本框 4">
            <a:extLst>
              <a:ext uri="{FF2B5EF4-FFF2-40B4-BE49-F238E27FC236}">
                <a16:creationId xmlns:a16="http://schemas.microsoft.com/office/drawing/2014/main" id="{565D7D6B-AD2A-96E5-F9E9-7CC59BDF0C29}"/>
              </a:ext>
            </a:extLst>
          </p:cNvPr>
          <p:cNvSpPr txBox="1"/>
          <p:nvPr/>
        </p:nvSpPr>
        <p:spPr>
          <a:xfrm>
            <a:off x="374628" y="1160143"/>
            <a:ext cx="11635105" cy="2153920"/>
          </a:xfrm>
          <a:prstGeom prst="rect">
            <a:avLst/>
          </a:prstGeom>
          <a:noFill/>
        </p:spPr>
        <p:txBody>
          <a:bodyPr wrap="square" rtlCol="0" anchor="t">
            <a:noAutofit/>
          </a:bodyPr>
          <a:lstStyle/>
          <a:p>
            <a:pPr marL="342900" indent="-342900">
              <a:lnSpc>
                <a:spcPts val="3200"/>
              </a:lnSpc>
              <a:buFont typeface="Wingdings" panose="05000000000000000000" pitchFamily="2" charset="2"/>
              <a:buChar char="l"/>
            </a:pPr>
            <a:r>
              <a:rPr lang="zh-CN" altLang="en-US" sz="2000" b="1">
                <a:latin typeface="宋体" panose="02010600030101010101" pitchFamily="2" charset="-122"/>
                <a:ea typeface="宋体" panose="02010600030101010101" pitchFamily="2" charset="-122"/>
              </a:rPr>
              <a:t>实验环境：</a:t>
            </a:r>
            <a:endParaRPr lang="en-US" altLang="zh-CN" sz="2000" b="1">
              <a:latin typeface="宋体" panose="02010600030101010101" pitchFamily="2" charset="-122"/>
              <a:ea typeface="宋体" panose="02010600030101010101" pitchFamily="2" charset="-122"/>
            </a:endParaRPr>
          </a:p>
          <a:p>
            <a:pPr indent="457200">
              <a:lnSpc>
                <a:spcPts val="3200"/>
              </a:lnSpc>
            </a:pPr>
            <a:r>
              <a:rPr lang="zh-CN" altLang="en-US">
                <a:latin typeface="Times New Roman" panose="02020603050405020304" pitchFamily="18" charset="0"/>
                <a:cs typeface="Times New Roman" panose="02020603050405020304" pitchFamily="18" charset="0"/>
              </a:rPr>
              <a:t>本实验在</a:t>
            </a:r>
            <a:r>
              <a:rPr lang="en-US" altLang="zh-CN">
                <a:latin typeface="Times New Roman" panose="02020603050405020304" pitchFamily="18" charset="0"/>
                <a:cs typeface="Times New Roman" panose="02020603050405020304" pitchFamily="18" charset="0"/>
              </a:rPr>
              <a:t>Ubuntu 24.04.1 LTS</a:t>
            </a:r>
            <a:r>
              <a:rPr lang="zh-CN" altLang="en-US">
                <a:latin typeface="Times New Roman" panose="02020603050405020304" pitchFamily="18" charset="0"/>
                <a:cs typeface="Times New Roman" panose="02020603050405020304" pitchFamily="18" charset="0"/>
              </a:rPr>
              <a:t>系统上进行，操作系统内核版本为</a:t>
            </a:r>
            <a:r>
              <a:rPr lang="en-US" altLang="zh-CN">
                <a:latin typeface="Times New Roman" panose="02020603050405020304" pitchFamily="18" charset="0"/>
                <a:cs typeface="Times New Roman" panose="02020603050405020304" pitchFamily="18" charset="0"/>
              </a:rPr>
              <a:t>6.8.0-41-generic (x86_64</a:t>
            </a:r>
            <a:r>
              <a:rPr lang="zh-CN" altLang="en-US">
                <a:latin typeface="Times New Roman" panose="02020603050405020304" pitchFamily="18" charset="0"/>
                <a:cs typeface="Times New Roman" panose="02020603050405020304" pitchFamily="18" charset="0"/>
              </a:rPr>
              <a:t>架构</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。实验使用的硬件环境包括</a:t>
            </a:r>
            <a:r>
              <a:rPr lang="en-US" altLang="zh-CN">
                <a:latin typeface="Times New Roman" panose="02020603050405020304" pitchFamily="18" charset="0"/>
                <a:cs typeface="Times New Roman" panose="02020603050405020304" pitchFamily="18" charset="0"/>
              </a:rPr>
              <a:t>CPU</a:t>
            </a:r>
            <a:r>
              <a:rPr lang="zh-CN" altLang="en-US">
                <a:latin typeface="Times New Roman" panose="02020603050405020304" pitchFamily="18" charset="0"/>
                <a:cs typeface="Times New Roman" panose="02020603050405020304" pitchFamily="18" charset="0"/>
              </a:rPr>
              <a:t>为</a:t>
            </a:r>
            <a:r>
              <a:rPr lang="en-US" altLang="zh-CN">
                <a:latin typeface="Times New Roman" panose="02020603050405020304" pitchFamily="18" charset="0"/>
                <a:cs typeface="Times New Roman" panose="02020603050405020304" pitchFamily="18" charset="0"/>
              </a:rPr>
              <a:t>Intel(R) Xeon(R) Gold 5320</a:t>
            </a:r>
            <a:r>
              <a:rPr lang="zh-CN" altLang="en-US">
                <a:latin typeface="Times New Roman" panose="02020603050405020304" pitchFamily="18" charset="0"/>
                <a:cs typeface="Times New Roman" panose="02020603050405020304" pitchFamily="18" charset="0"/>
              </a:rPr>
              <a:t>，主频</a:t>
            </a:r>
            <a:r>
              <a:rPr lang="en-US" altLang="zh-CN">
                <a:latin typeface="Times New Roman" panose="02020603050405020304" pitchFamily="18" charset="0"/>
                <a:cs typeface="Times New Roman" panose="02020603050405020304" pitchFamily="18" charset="0"/>
              </a:rPr>
              <a:t>2.20GHz</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104</a:t>
            </a:r>
            <a:r>
              <a:rPr lang="zh-CN" altLang="en-US">
                <a:latin typeface="Times New Roman" panose="02020603050405020304" pitchFamily="18" charset="0"/>
                <a:cs typeface="Times New Roman" panose="02020603050405020304" pitchFamily="18" charset="0"/>
              </a:rPr>
              <a:t>个逻辑核心，以及一块</a:t>
            </a:r>
            <a:r>
              <a:rPr lang="en-US" altLang="zh-CN">
                <a:latin typeface="Times New Roman" panose="02020603050405020304" pitchFamily="18" charset="0"/>
                <a:cs typeface="Times New Roman" panose="02020603050405020304" pitchFamily="18" charset="0"/>
              </a:rPr>
              <a:t>Tesla T4 GPU</a:t>
            </a:r>
            <a:r>
              <a:rPr lang="zh-CN" altLang="en-US">
                <a:latin typeface="Times New Roman" panose="02020603050405020304" pitchFamily="18" charset="0"/>
                <a:cs typeface="Times New Roman" panose="02020603050405020304" pitchFamily="18" charset="0"/>
              </a:rPr>
              <a:t>，提供</a:t>
            </a:r>
            <a:r>
              <a:rPr lang="en-US" altLang="zh-CN">
                <a:latin typeface="Times New Roman" panose="02020603050405020304" pitchFamily="18" charset="0"/>
                <a:cs typeface="Times New Roman" panose="02020603050405020304" pitchFamily="18" charset="0"/>
              </a:rPr>
              <a:t>16GB</a:t>
            </a:r>
            <a:r>
              <a:rPr lang="zh-CN" altLang="en-US">
                <a:latin typeface="Times New Roman" panose="02020603050405020304" pitchFamily="18" charset="0"/>
                <a:cs typeface="Times New Roman" panose="02020603050405020304" pitchFamily="18" charset="0"/>
              </a:rPr>
              <a:t>显存，确保对大规模神经网络模型的训练与推理有足够的计算能力。</a:t>
            </a:r>
            <a:endParaRPr lang="en-US" altLang="zh-CN" sz="2000" dirty="0">
              <a:latin typeface="宋体" panose="02010600030101010101" pitchFamily="2" charset="-122"/>
              <a:ea typeface="宋体" panose="02010600030101010101" pitchFamily="2" charset="-122"/>
            </a:endParaRPr>
          </a:p>
        </p:txBody>
      </p:sp>
      <p:grpSp>
        <p:nvGrpSpPr>
          <p:cNvPr id="6" name="组合 5">
            <a:extLst>
              <a:ext uri="{FF2B5EF4-FFF2-40B4-BE49-F238E27FC236}">
                <a16:creationId xmlns:a16="http://schemas.microsoft.com/office/drawing/2014/main" id="{5444EB96-D1E4-E9DF-B14B-9EBCD5C016AE}"/>
              </a:ext>
            </a:extLst>
          </p:cNvPr>
          <p:cNvGrpSpPr/>
          <p:nvPr/>
        </p:nvGrpSpPr>
        <p:grpSpPr>
          <a:xfrm>
            <a:off x="1596390" y="3151572"/>
            <a:ext cx="8999220" cy="2525602"/>
            <a:chOff x="1820545" y="2842409"/>
            <a:chExt cx="9952921" cy="2891315"/>
          </a:xfrm>
        </p:grpSpPr>
        <mc:AlternateContent xmlns:mc="http://schemas.openxmlformats.org/markup-compatibility/2006">
          <mc:Choice xmlns:a14="http://schemas.microsoft.com/office/drawing/2010/main" Requires="a14">
            <p:graphicFrame>
              <p:nvGraphicFramePr>
                <p:cNvPr id="8" name="表格 7">
                  <a:extLst>
                    <a:ext uri="{FF2B5EF4-FFF2-40B4-BE49-F238E27FC236}">
                      <a16:creationId xmlns:a16="http://schemas.microsoft.com/office/drawing/2014/main" id="{09EA490B-9AD1-CD09-F260-7B53378D4227}"/>
                    </a:ext>
                  </a:extLst>
                </p:cNvPr>
                <p:cNvGraphicFramePr/>
                <p:nvPr>
                  <p:extLst>
                    <p:ext uri="{D42A27DB-BD31-4B8C-83A1-F6EECF244321}">
                      <p14:modId xmlns:p14="http://schemas.microsoft.com/office/powerpoint/2010/main" val="3832863502"/>
                    </p:ext>
                  </p:extLst>
                </p:nvPr>
              </p:nvGraphicFramePr>
              <p:xfrm>
                <a:off x="1820545" y="3256280"/>
                <a:ext cx="9952921" cy="2477444"/>
              </p:xfrm>
              <a:graphic>
                <a:graphicData uri="http://schemas.openxmlformats.org/drawingml/2006/table">
                  <a:tbl>
                    <a:tblPr firstRow="1" bandRow="1">
                      <a:tableStyleId>{5C22544A-7EE6-4342-B048-85BDC9FD1C3A}</a:tableStyleId>
                    </a:tblPr>
                    <a:tblGrid>
                      <a:gridCol w="1720016">
                        <a:extLst>
                          <a:ext uri="{9D8B030D-6E8A-4147-A177-3AD203B41FA5}">
                            <a16:colId xmlns:a16="http://schemas.microsoft.com/office/drawing/2014/main" val="20000"/>
                          </a:ext>
                        </a:extLst>
                      </a:gridCol>
                      <a:gridCol w="1279724">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3280490878"/>
                          </a:ext>
                        </a:extLst>
                      </a:gridCol>
                      <a:gridCol w="1499870">
                        <a:extLst>
                          <a:ext uri="{9D8B030D-6E8A-4147-A177-3AD203B41FA5}">
                            <a16:colId xmlns:a16="http://schemas.microsoft.com/office/drawing/2014/main" val="1319411674"/>
                          </a:ext>
                        </a:extLst>
                      </a:gridCol>
                    </a:tblGrid>
                    <a:tr h="381000">
                      <a:tc>
                        <a:txBody>
                          <a:bodyPr/>
                          <a:lstStyle/>
                          <a:p>
                            <a:pPr algn="ctr">
                              <a:buNone/>
                            </a:pPr>
                            <a:r>
                              <a:rPr lang="en-US" altLang="zh-CN"/>
                              <a:t>Methods</a:t>
                            </a:r>
                          </a:p>
                        </a:txBody>
                        <a:tcPr anchor="ctr"/>
                      </a:tc>
                      <a:tc>
                        <a:txBody>
                          <a:bodyPr/>
                          <a:lstStyle/>
                          <a:p>
                            <a:pPr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𝑷𝑺𝑵𝑹</m:t>
                                  </m:r>
                                  <m:r>
                                    <a:rPr lang="en-US" altLang="zh-CN" b="1" i="1" smtClean="0">
                                      <a:latin typeface="Cambria Math" panose="02040503050406030204" pitchFamily="18" charset="0"/>
                                      <a:ea typeface="Cambria Math" panose="02040503050406030204" pitchFamily="18" charset="0"/>
                                    </a:rPr>
                                    <m:t>↑</m:t>
                                  </m:r>
                                </m:oMath>
                              </m:oMathPara>
                            </a14:m>
                            <a:endParaRPr lang="en-US" altLang="zh-CN" b="1" i="1">
                              <a:latin typeface="Times New Roman" panose="02020603050405020304" pitchFamily="18" charset="0"/>
                              <a:cs typeface="Times New Roman" panose="02020603050405020304" pitchFamily="18" charset="0"/>
                            </a:endParaRPr>
                          </a:p>
                        </a:txBody>
                        <a:tcPr anchor="ctr"/>
                      </a:tc>
                      <a:tc>
                        <a:txBody>
                          <a:bodyPr/>
                          <a:lstStyle/>
                          <a:p>
                            <a:pPr algn="ctr">
                              <a:buNone/>
                            </a:pPr>
                            <a14:m>
                              <m:oMath xmlns:m="http://schemas.openxmlformats.org/officeDocument/2006/math">
                                <m:r>
                                  <a:rPr lang="en-US" altLang="zh-CN" b="1" i="1" smtClean="0">
                                    <a:latin typeface="Cambria Math" panose="02040503050406030204" pitchFamily="18" charset="0"/>
                                  </a:rPr>
                                  <m:t>𝑳𝑴𝑫</m:t>
                                </m:r>
                                <m:r>
                                  <a:rPr lang="en-US" altLang="zh-CN" b="1" i="1" smtClean="0">
                                    <a:latin typeface="Cambria Math" panose="02040503050406030204" pitchFamily="18" charset="0"/>
                                    <a:ea typeface="Cambria Math" panose="02040503050406030204" pitchFamily="18" charset="0"/>
                                  </a:rPr>
                                  <m:t>↓</m:t>
                                </m:r>
                              </m:oMath>
                            </a14:m>
                            <a:r>
                              <a:rPr lang="en-US" altLang="zh-CN"/>
                              <a:t> </a:t>
                            </a:r>
                          </a:p>
                        </a:txBody>
                        <a:tcPr anchor="ctr"/>
                      </a:tc>
                      <a:tc>
                        <a:txBody>
                          <a:bodyPr/>
                          <a:lstStyle/>
                          <a:p>
                            <a:pPr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𝑳𝑷𝑰𝑷𝑺</m:t>
                                  </m:r>
                                  <m:r>
                                    <a:rPr lang="en-US" altLang="zh-CN" b="1" i="1" smtClean="0">
                                      <a:latin typeface="Cambria Math" panose="02040503050406030204" pitchFamily="18" charset="0"/>
                                      <a:ea typeface="Cambria Math" panose="02040503050406030204" pitchFamily="18" charset="0"/>
                                    </a:rPr>
                                    <m:t>↓</m:t>
                                  </m:r>
                                </m:oMath>
                              </m:oMathPara>
                            </a14:m>
                            <a:endParaRPr lang="en-US" altLang="zh-CN"/>
                          </a:p>
                        </a:txBody>
                        <a:tcPr anchor="ctr"/>
                      </a:tc>
                      <a:tc>
                        <a:txBody>
                          <a:bodyPr/>
                          <a:lstStyle/>
                          <a:p>
                            <a:pPr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𝑻𝒊𝒎𝒆</m:t>
                                  </m:r>
                                  <m:r>
                                    <a:rPr lang="en-US" altLang="zh-CN" b="1" i="1" smtClean="0">
                                      <a:latin typeface="Cambria Math" panose="02040503050406030204" pitchFamily="18" charset="0"/>
                                      <a:ea typeface="Cambria Math" panose="02040503050406030204" pitchFamily="18" charset="0"/>
                                    </a:rPr>
                                    <m:t>↓</m:t>
                                  </m:r>
                                </m:oMath>
                              </m:oMathPara>
                            </a14:m>
                            <a:endParaRPr lang="en-US" altLang="zh-CN"/>
                          </a:p>
                        </a:txBody>
                        <a:tcPr anchor="ctr"/>
                      </a:tc>
                      <a:tc>
                        <a:txBody>
                          <a:bodyPr/>
                          <a:lstStyle/>
                          <a:p>
                            <a:pPr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𝑭𝑷𝑺</m:t>
                                  </m:r>
                                  <m:r>
                                    <a:rPr lang="en-US" altLang="zh-CN" b="1" i="1" smtClean="0">
                                      <a:latin typeface="Cambria Math" panose="02040503050406030204" pitchFamily="18" charset="0"/>
                                      <a:ea typeface="Cambria Math" panose="02040503050406030204" pitchFamily="18" charset="0"/>
                                    </a:rPr>
                                    <m:t>↑</m:t>
                                  </m:r>
                                </m:oMath>
                              </m:oMathPara>
                            </a14:m>
                            <a:endParaRPr lang="en-US" altLang="zh-CN"/>
                          </a:p>
                        </a:txBody>
                        <a:tcPr anchor="ctr"/>
                      </a:tc>
                      <a:extLst>
                        <a:ext uri="{0D108BD9-81ED-4DB2-BD59-A6C34878D82A}">
                          <a16:rowId xmlns:a16="http://schemas.microsoft.com/office/drawing/2014/main" val="10000"/>
                        </a:ext>
                      </a:extLst>
                    </a:tr>
                    <a:tr h="381000">
                      <a:tc>
                        <a:txBody>
                          <a:bodyPr/>
                          <a:lstStyle/>
                          <a:p>
                            <a:pPr algn="ctr">
                              <a:buNone/>
                            </a:pPr>
                            <a:r>
                              <a:rPr lang="en-US" altLang="zh-CN"/>
                              <a:t>AD-NeRF</a:t>
                            </a:r>
                          </a:p>
                        </a:txBody>
                        <a:tcPr anchor="ctr"/>
                      </a:tc>
                      <a:tc>
                        <a:txBody>
                          <a:bodyPr/>
                          <a:lstStyle/>
                          <a:p>
                            <a:pPr algn="ctr">
                              <a:buNone/>
                            </a:pPr>
                            <a:r>
                              <a:rPr lang="en-US" altLang="zh-CN"/>
                              <a:t>30.341</a:t>
                            </a:r>
                          </a:p>
                        </a:txBody>
                        <a:tcPr anchor="ctr"/>
                      </a:tc>
                      <a:tc>
                        <a:txBody>
                          <a:bodyPr/>
                          <a:lstStyle/>
                          <a:p>
                            <a:pPr algn="ctr">
                              <a:buNone/>
                            </a:pPr>
                            <a:r>
                              <a:rPr lang="en-US" altLang="zh-CN"/>
                              <a:t>5.692</a:t>
                            </a:r>
                          </a:p>
                        </a:txBody>
                        <a:tcPr anchor="ctr"/>
                      </a:tc>
                      <a:tc>
                        <a:txBody>
                          <a:bodyPr/>
                          <a:lstStyle/>
                          <a:p>
                            <a:pPr algn="ctr">
                              <a:buNone/>
                            </a:pPr>
                            <a:r>
                              <a:rPr lang="en-US" altLang="zh-CN"/>
                              <a:t>0.026</a:t>
                            </a:r>
                          </a:p>
                        </a:txBody>
                        <a:tcPr anchor="ctr"/>
                      </a:tc>
                      <a:tc>
                        <a:txBody>
                          <a:bodyPr/>
                          <a:lstStyle/>
                          <a:p>
                            <a:pPr algn="ctr">
                              <a:buNone/>
                            </a:pPr>
                            <a:r>
                              <a:rPr lang="en-US" altLang="zh-CN"/>
                              <a:t>\</a:t>
                            </a:r>
                          </a:p>
                        </a:txBody>
                        <a:tcPr anchor="ctr"/>
                      </a:tc>
                      <a:tc>
                        <a:txBody>
                          <a:bodyPr/>
                          <a:lstStyle/>
                          <a:p>
                            <a:pPr algn="ctr">
                              <a:buNone/>
                            </a:pPr>
                            <a:r>
                              <a:rPr lang="en-US" altLang="zh-CN"/>
                              <a:t>\</a:t>
                            </a:r>
                          </a:p>
                        </a:txBody>
                        <a:tcPr anchor="ctr"/>
                      </a:tc>
                      <a:extLst>
                        <a:ext uri="{0D108BD9-81ED-4DB2-BD59-A6C34878D82A}">
                          <a16:rowId xmlns:a16="http://schemas.microsoft.com/office/drawing/2014/main" val="1706671619"/>
                        </a:ext>
                      </a:extLst>
                    </a:tr>
                    <a:tr h="381000">
                      <a:tc>
                        <a:txBody>
                          <a:bodyPr/>
                          <a:lstStyle/>
                          <a:p>
                            <a:pPr algn="ctr">
                              <a:buNone/>
                            </a:pPr>
                            <a:r>
                              <a:rPr lang="en-US" altLang="zh-CN"/>
                              <a:t>ER-NeRF</a:t>
                            </a:r>
                          </a:p>
                        </a:txBody>
                        <a:tcPr anchor="ctr"/>
                      </a:tc>
                      <a:tc>
                        <a:txBody>
                          <a:bodyPr/>
                          <a:lstStyle/>
                          <a:p>
                            <a:pPr algn="ctr">
                              <a:buNone/>
                            </a:pPr>
                            <a:r>
                              <a:rPr lang="en-US" altLang="zh-CN"/>
                              <a:t>31.673</a:t>
                            </a:r>
                          </a:p>
                        </a:txBody>
                        <a:tcPr anchor="ctr"/>
                      </a:tc>
                      <a:tc>
                        <a:txBody>
                          <a:bodyPr/>
                          <a:lstStyle/>
                          <a:p>
                            <a:pPr algn="ctr">
                              <a:buNone/>
                            </a:pPr>
                            <a:r>
                              <a:rPr lang="en-US" altLang="zh-CN"/>
                              <a:t>3.003</a:t>
                            </a:r>
                          </a:p>
                        </a:txBody>
                        <a:tcPr anchor="ctr"/>
                      </a:tc>
                      <a:tc>
                        <a:txBody>
                          <a:bodyPr/>
                          <a:lstStyle/>
                          <a:p>
                            <a:pPr algn="ctr">
                              <a:buNone/>
                            </a:pPr>
                            <a:r>
                              <a:rPr lang="en-US" altLang="zh-CN" b="1"/>
                              <a:t>0.014</a:t>
                            </a:r>
                          </a:p>
                        </a:txBody>
                        <a:tcPr anchor="ctr"/>
                      </a:tc>
                      <a:tc>
                        <a:txBody>
                          <a:bodyPr/>
                          <a:lstStyle/>
                          <a:p>
                            <a:pPr algn="ctr">
                              <a:buNone/>
                            </a:pPr>
                            <a:r>
                              <a:rPr lang="en-US" altLang="zh-CN"/>
                              <a:t>\</a:t>
                            </a:r>
                          </a:p>
                        </a:txBody>
                        <a:tcPr anchor="ctr"/>
                      </a:tc>
                      <a:tc>
                        <a:txBody>
                          <a:bodyPr/>
                          <a:lstStyle/>
                          <a:p>
                            <a:pPr algn="ctr">
                              <a:buNone/>
                            </a:pPr>
                            <a:r>
                              <a:rPr lang="en-US" altLang="zh-CN"/>
                              <a:t>\</a:t>
                            </a:r>
                          </a:p>
                        </a:txBody>
                        <a:tcPr anchor="ctr"/>
                      </a:tc>
                      <a:extLst>
                        <a:ext uri="{0D108BD9-81ED-4DB2-BD59-A6C34878D82A}">
                          <a16:rowId xmlns:a16="http://schemas.microsoft.com/office/drawing/2014/main" val="10001"/>
                        </a:ext>
                      </a:extLst>
                    </a:tr>
                    <a:tr h="381000">
                      <a:tc>
                        <a:txBody>
                          <a:bodyPr/>
                          <a:lstStyle/>
                          <a:p>
                            <a:pPr algn="ctr">
                              <a:buNone/>
                            </a:pPr>
                            <a:r>
                              <a:rPr lang="en-US" altLang="zh-CN"/>
                              <a:t>GuassianTalker</a:t>
                            </a:r>
                            <a:r>
                              <a:rPr lang="zh-CN" altLang="en-US"/>
                              <a:t>（</a:t>
                            </a:r>
                            <a:r>
                              <a:rPr lang="en-US" altLang="zh-CN"/>
                              <a:t>baseline</a:t>
                            </a:r>
                            <a:r>
                              <a:rPr lang="zh-CN" altLang="en-US"/>
                              <a:t>）</a:t>
                            </a:r>
                            <a:endParaRPr lang="en-US" altLang="zh-CN"/>
                          </a:p>
                        </a:txBody>
                        <a:tcPr anchor="ctr"/>
                      </a:tc>
                      <a:tc>
                        <a:txBody>
                          <a:bodyPr/>
                          <a:lstStyle/>
                          <a:p>
                            <a:pPr algn="ctr">
                              <a:buNone/>
                            </a:pPr>
                            <a:r>
                              <a:rPr lang="en-US" altLang="zh-CN" b="1" u="none"/>
                              <a:t>36.008</a:t>
                            </a:r>
                          </a:p>
                        </a:txBody>
                        <a:tcPr anchor="ctr"/>
                      </a:tc>
                      <a:tc>
                        <a:txBody>
                          <a:bodyPr/>
                          <a:lstStyle/>
                          <a:p>
                            <a:pPr algn="ctr">
                              <a:buNone/>
                            </a:pPr>
                            <a:r>
                              <a:rPr lang="en-US" altLang="zh-CN" u="sng"/>
                              <a:t>2.982</a:t>
                            </a:r>
                          </a:p>
                        </a:txBody>
                        <a:tcPr anchor="ctr"/>
                      </a:tc>
                      <a:tc>
                        <a:txBody>
                          <a:bodyPr/>
                          <a:lstStyle/>
                          <a:p>
                            <a:pPr algn="ctr">
                              <a:buNone/>
                            </a:pPr>
                            <a:r>
                              <a:rPr lang="en-US" altLang="zh-CN" u="none"/>
                              <a:t>0.0224</a:t>
                            </a:r>
                          </a:p>
                        </a:txBody>
                        <a:tcPr anchor="ctr"/>
                      </a:tc>
                      <a:tc>
                        <a:txBody>
                          <a:bodyPr/>
                          <a:lstStyle/>
                          <a:p>
                            <a:pPr algn="ctr">
                              <a:buNone/>
                            </a:pPr>
                            <a:r>
                              <a:rPr lang="en-US" altLang="zh-CN" u="sng"/>
                              <a:t>4h26m</a:t>
                            </a:r>
                          </a:p>
                        </a:txBody>
                        <a:tcPr anchor="ctr"/>
                      </a:tc>
                      <a:tc>
                        <a:txBody>
                          <a:bodyPr/>
                          <a:lstStyle/>
                          <a:p>
                            <a:pPr algn="ctr">
                              <a:buNone/>
                            </a:pPr>
                            <a:r>
                              <a:rPr lang="en-US" altLang="zh-CN" u="sng"/>
                              <a:t>51.24</a:t>
                            </a:r>
                          </a:p>
                        </a:txBody>
                        <a:tcPr anchor="ctr"/>
                      </a:tc>
                      <a:extLst>
                        <a:ext uri="{0D108BD9-81ED-4DB2-BD59-A6C34878D82A}">
                          <a16:rowId xmlns:a16="http://schemas.microsoft.com/office/drawing/2014/main" val="10002"/>
                        </a:ext>
                      </a:extLst>
                    </a:tr>
                    <a:tr h="381000">
                      <a:tc>
                        <a:txBody>
                          <a:bodyPr/>
                          <a:lstStyle/>
                          <a:p>
                            <a:pPr algn="ctr">
                              <a:buNone/>
                            </a:pPr>
                            <a:r>
                              <a:rPr lang="en-US" altLang="zh-CN"/>
                              <a:t>Ours</a:t>
                            </a:r>
                          </a:p>
                        </a:txBody>
                        <a:tcPr anchor="ctr"/>
                      </a:tc>
                      <a:tc>
                        <a:txBody>
                          <a:bodyPr/>
                          <a:lstStyle/>
                          <a:p>
                            <a:pPr algn="ctr">
                              <a:buNone/>
                            </a:pPr>
                            <a:r>
                              <a:rPr lang="en-US" altLang="zh-CN" b="0" u="sng"/>
                              <a:t>35.940</a:t>
                            </a:r>
                          </a:p>
                        </a:txBody>
                        <a:tcPr anchor="ctr"/>
                      </a:tc>
                      <a:tc>
                        <a:txBody>
                          <a:bodyPr/>
                          <a:lstStyle/>
                          <a:p>
                            <a:pPr algn="ctr">
                              <a:buNone/>
                            </a:pPr>
                            <a:r>
                              <a:rPr lang="en-US" altLang="zh-CN" b="1"/>
                              <a:t>2.5100</a:t>
                            </a:r>
                          </a:p>
                        </a:txBody>
                        <a:tcPr anchor="ctr"/>
                      </a:tc>
                      <a:tc>
                        <a:txBody>
                          <a:bodyPr/>
                          <a:lstStyle/>
                          <a:p>
                            <a:pPr algn="ctr">
                              <a:buNone/>
                            </a:pPr>
                            <a:r>
                              <a:rPr lang="en-US" altLang="zh-CN" u="sng"/>
                              <a:t>0.0223</a:t>
                            </a:r>
                          </a:p>
                        </a:txBody>
                        <a:tcPr anchor="ctr"/>
                      </a:tc>
                      <a:tc>
                        <a:txBody>
                          <a:bodyPr/>
                          <a:lstStyle/>
                          <a:p>
                            <a:pPr algn="ctr">
                              <a:buNone/>
                            </a:pPr>
                            <a:r>
                              <a:rPr lang="en-US" altLang="zh-CN" b="1"/>
                              <a:t>2h15m</a:t>
                            </a:r>
                          </a:p>
                        </a:txBody>
                        <a:tcPr anchor="ctr"/>
                      </a:tc>
                      <a:tc>
                        <a:txBody>
                          <a:bodyPr/>
                          <a:lstStyle/>
                          <a:p>
                            <a:pPr algn="ctr">
                              <a:buNone/>
                            </a:pPr>
                            <a:r>
                              <a:rPr lang="en-US" altLang="zh-CN" b="1"/>
                              <a:t>58.077</a:t>
                            </a:r>
                          </a:p>
                        </a:txBody>
                        <a:tcPr anchor="ctr"/>
                      </a:tc>
                      <a:extLst>
                        <a:ext uri="{0D108BD9-81ED-4DB2-BD59-A6C34878D82A}">
                          <a16:rowId xmlns:a16="http://schemas.microsoft.com/office/drawing/2014/main" val="10003"/>
                        </a:ext>
                      </a:extLst>
                    </a:tr>
                  </a:tbl>
                </a:graphicData>
              </a:graphic>
            </p:graphicFrame>
          </mc:Choice>
          <mc:Fallback>
            <p:graphicFrame>
              <p:nvGraphicFramePr>
                <p:cNvPr id="8" name="表格 7">
                  <a:extLst>
                    <a:ext uri="{FF2B5EF4-FFF2-40B4-BE49-F238E27FC236}">
                      <a16:creationId xmlns:a16="http://schemas.microsoft.com/office/drawing/2014/main" id="{09EA490B-9AD1-CD09-F260-7B53378D4227}"/>
                    </a:ext>
                  </a:extLst>
                </p:cNvPr>
                <p:cNvGraphicFramePr/>
                <p:nvPr>
                  <p:extLst>
                    <p:ext uri="{D42A27DB-BD31-4B8C-83A1-F6EECF244321}">
                      <p14:modId xmlns:p14="http://schemas.microsoft.com/office/powerpoint/2010/main" val="3832863502"/>
                    </p:ext>
                  </p:extLst>
                </p:nvPr>
              </p:nvGraphicFramePr>
              <p:xfrm>
                <a:off x="1820545" y="3256280"/>
                <a:ext cx="9952921" cy="2477444"/>
              </p:xfrm>
              <a:graphic>
                <a:graphicData uri="http://schemas.openxmlformats.org/drawingml/2006/table">
                  <a:tbl>
                    <a:tblPr firstRow="1" bandRow="1">
                      <a:tableStyleId>{5C22544A-7EE6-4342-B048-85BDC9FD1C3A}</a:tableStyleId>
                    </a:tblPr>
                    <a:tblGrid>
                      <a:gridCol w="1720016">
                        <a:extLst>
                          <a:ext uri="{9D8B030D-6E8A-4147-A177-3AD203B41FA5}">
                            <a16:colId xmlns:a16="http://schemas.microsoft.com/office/drawing/2014/main" val="20000"/>
                          </a:ext>
                        </a:extLst>
                      </a:gridCol>
                      <a:gridCol w="1279724">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3280490878"/>
                          </a:ext>
                        </a:extLst>
                      </a:gridCol>
                      <a:gridCol w="1499870">
                        <a:extLst>
                          <a:ext uri="{9D8B030D-6E8A-4147-A177-3AD203B41FA5}">
                            <a16:colId xmlns:a16="http://schemas.microsoft.com/office/drawing/2014/main" val="1319411674"/>
                          </a:ext>
                        </a:extLst>
                      </a:gridCol>
                    </a:tblGrid>
                    <a:tr h="381000">
                      <a:tc>
                        <a:txBody>
                          <a:bodyPr/>
                          <a:lstStyle/>
                          <a:p>
                            <a:pPr algn="ctr">
                              <a:buNone/>
                            </a:pPr>
                            <a:r>
                              <a:rPr lang="en-US" altLang="zh-CN"/>
                              <a:t>Methods</a:t>
                            </a:r>
                          </a:p>
                        </a:txBody>
                        <a:tcPr anchor="ctr"/>
                      </a:tc>
                      <a:tc>
                        <a:txBody>
                          <a:bodyPr/>
                          <a:lstStyle/>
                          <a:p>
                            <a:endParaRPr lang="zh-CN"/>
                          </a:p>
                        </a:txBody>
                        <a:tcPr anchor="ctr">
                          <a:blipFill>
                            <a:blip r:embed="rId4"/>
                            <a:stretch>
                              <a:fillRect l="-134123" t="-6349" r="-468720" b="-487302"/>
                            </a:stretch>
                          </a:blipFill>
                        </a:tcPr>
                      </a:tc>
                      <a:tc>
                        <a:txBody>
                          <a:bodyPr/>
                          <a:lstStyle/>
                          <a:p>
                            <a:endParaRPr lang="zh-CN"/>
                          </a:p>
                        </a:txBody>
                        <a:tcPr anchor="ctr">
                          <a:blipFill>
                            <a:blip r:embed="rId4"/>
                            <a:stretch>
                              <a:fillRect l="-200813" t="-6349" r="-302033" b="-487302"/>
                            </a:stretch>
                          </a:blipFill>
                        </a:tcPr>
                      </a:tc>
                      <a:tc>
                        <a:txBody>
                          <a:bodyPr/>
                          <a:lstStyle/>
                          <a:p>
                            <a:endParaRPr lang="zh-CN"/>
                          </a:p>
                        </a:txBody>
                        <a:tcPr anchor="ctr">
                          <a:blipFill>
                            <a:blip r:embed="rId4"/>
                            <a:stretch>
                              <a:fillRect l="-300813" t="-6349" r="-202033" b="-487302"/>
                            </a:stretch>
                          </a:blipFill>
                        </a:tcPr>
                      </a:tc>
                      <a:tc>
                        <a:txBody>
                          <a:bodyPr/>
                          <a:lstStyle/>
                          <a:p>
                            <a:endParaRPr lang="zh-CN"/>
                          </a:p>
                        </a:txBody>
                        <a:tcPr anchor="ctr">
                          <a:blipFill>
                            <a:blip r:embed="rId4"/>
                            <a:stretch>
                              <a:fillRect l="-399190" t="-6349" r="-101215" b="-487302"/>
                            </a:stretch>
                          </a:blipFill>
                        </a:tcPr>
                      </a:tc>
                      <a:tc>
                        <a:txBody>
                          <a:bodyPr/>
                          <a:lstStyle/>
                          <a:p>
                            <a:endParaRPr lang="zh-CN"/>
                          </a:p>
                        </a:txBody>
                        <a:tcPr anchor="ctr">
                          <a:blipFill>
                            <a:blip r:embed="rId4"/>
                            <a:stretch>
                              <a:fillRect l="-501220" t="-6349" r="-1626" b="-487302"/>
                            </a:stretch>
                          </a:blipFill>
                        </a:tcPr>
                      </a:tc>
                      <a:extLst>
                        <a:ext uri="{0D108BD9-81ED-4DB2-BD59-A6C34878D82A}">
                          <a16:rowId xmlns:a16="http://schemas.microsoft.com/office/drawing/2014/main" val="10000"/>
                        </a:ext>
                      </a:extLst>
                    </a:tr>
                    <a:tr h="381000">
                      <a:tc>
                        <a:txBody>
                          <a:bodyPr/>
                          <a:lstStyle/>
                          <a:p>
                            <a:pPr algn="ctr">
                              <a:buNone/>
                            </a:pPr>
                            <a:r>
                              <a:rPr lang="en-US" altLang="zh-CN"/>
                              <a:t>AD-NeRF</a:t>
                            </a:r>
                          </a:p>
                        </a:txBody>
                        <a:tcPr anchor="ctr"/>
                      </a:tc>
                      <a:tc>
                        <a:txBody>
                          <a:bodyPr/>
                          <a:lstStyle/>
                          <a:p>
                            <a:pPr algn="ctr">
                              <a:buNone/>
                            </a:pPr>
                            <a:r>
                              <a:rPr lang="en-US" altLang="zh-CN"/>
                              <a:t>30.341</a:t>
                            </a:r>
                          </a:p>
                        </a:txBody>
                        <a:tcPr anchor="ctr"/>
                      </a:tc>
                      <a:tc>
                        <a:txBody>
                          <a:bodyPr/>
                          <a:lstStyle/>
                          <a:p>
                            <a:pPr algn="ctr">
                              <a:buNone/>
                            </a:pPr>
                            <a:r>
                              <a:rPr lang="en-US" altLang="zh-CN"/>
                              <a:t>5.692</a:t>
                            </a:r>
                          </a:p>
                        </a:txBody>
                        <a:tcPr anchor="ctr"/>
                      </a:tc>
                      <a:tc>
                        <a:txBody>
                          <a:bodyPr/>
                          <a:lstStyle/>
                          <a:p>
                            <a:pPr algn="ctr">
                              <a:buNone/>
                            </a:pPr>
                            <a:r>
                              <a:rPr lang="en-US" altLang="zh-CN"/>
                              <a:t>0.026</a:t>
                            </a:r>
                          </a:p>
                        </a:txBody>
                        <a:tcPr anchor="ctr"/>
                      </a:tc>
                      <a:tc>
                        <a:txBody>
                          <a:bodyPr/>
                          <a:lstStyle/>
                          <a:p>
                            <a:pPr algn="ctr">
                              <a:buNone/>
                            </a:pPr>
                            <a:r>
                              <a:rPr lang="en-US" altLang="zh-CN"/>
                              <a:t>\</a:t>
                            </a:r>
                          </a:p>
                        </a:txBody>
                        <a:tcPr anchor="ctr"/>
                      </a:tc>
                      <a:tc>
                        <a:txBody>
                          <a:bodyPr/>
                          <a:lstStyle/>
                          <a:p>
                            <a:pPr algn="ctr">
                              <a:buNone/>
                            </a:pPr>
                            <a:r>
                              <a:rPr lang="en-US" altLang="zh-CN"/>
                              <a:t>\</a:t>
                            </a:r>
                          </a:p>
                        </a:txBody>
                        <a:tcPr anchor="ctr"/>
                      </a:tc>
                      <a:extLst>
                        <a:ext uri="{0D108BD9-81ED-4DB2-BD59-A6C34878D82A}">
                          <a16:rowId xmlns:a16="http://schemas.microsoft.com/office/drawing/2014/main" val="1706671619"/>
                        </a:ext>
                      </a:extLst>
                    </a:tr>
                    <a:tr h="381000">
                      <a:tc>
                        <a:txBody>
                          <a:bodyPr/>
                          <a:lstStyle/>
                          <a:p>
                            <a:pPr algn="ctr">
                              <a:buNone/>
                            </a:pPr>
                            <a:r>
                              <a:rPr lang="en-US" altLang="zh-CN"/>
                              <a:t>ER-NeRF</a:t>
                            </a:r>
                          </a:p>
                        </a:txBody>
                        <a:tcPr anchor="ctr"/>
                      </a:tc>
                      <a:tc>
                        <a:txBody>
                          <a:bodyPr/>
                          <a:lstStyle/>
                          <a:p>
                            <a:pPr algn="ctr">
                              <a:buNone/>
                            </a:pPr>
                            <a:r>
                              <a:rPr lang="en-US" altLang="zh-CN"/>
                              <a:t>31.673</a:t>
                            </a:r>
                          </a:p>
                        </a:txBody>
                        <a:tcPr anchor="ctr"/>
                      </a:tc>
                      <a:tc>
                        <a:txBody>
                          <a:bodyPr/>
                          <a:lstStyle/>
                          <a:p>
                            <a:pPr algn="ctr">
                              <a:buNone/>
                            </a:pPr>
                            <a:r>
                              <a:rPr lang="en-US" altLang="zh-CN"/>
                              <a:t>3.003</a:t>
                            </a:r>
                          </a:p>
                        </a:txBody>
                        <a:tcPr anchor="ctr"/>
                      </a:tc>
                      <a:tc>
                        <a:txBody>
                          <a:bodyPr/>
                          <a:lstStyle/>
                          <a:p>
                            <a:pPr algn="ctr">
                              <a:buNone/>
                            </a:pPr>
                            <a:r>
                              <a:rPr lang="en-US" altLang="zh-CN" b="1"/>
                              <a:t>0.014</a:t>
                            </a:r>
                          </a:p>
                        </a:txBody>
                        <a:tcPr anchor="ctr"/>
                      </a:tc>
                      <a:tc>
                        <a:txBody>
                          <a:bodyPr/>
                          <a:lstStyle/>
                          <a:p>
                            <a:pPr algn="ctr">
                              <a:buNone/>
                            </a:pPr>
                            <a:r>
                              <a:rPr lang="en-US" altLang="zh-CN"/>
                              <a:t>\</a:t>
                            </a:r>
                          </a:p>
                        </a:txBody>
                        <a:tcPr anchor="ctr"/>
                      </a:tc>
                      <a:tc>
                        <a:txBody>
                          <a:bodyPr/>
                          <a:lstStyle/>
                          <a:p>
                            <a:pPr algn="ctr">
                              <a:buNone/>
                            </a:pPr>
                            <a:r>
                              <a:rPr lang="en-US" altLang="zh-CN"/>
                              <a:t>\</a:t>
                            </a:r>
                          </a:p>
                        </a:txBody>
                        <a:tcPr anchor="ctr"/>
                      </a:tc>
                      <a:extLst>
                        <a:ext uri="{0D108BD9-81ED-4DB2-BD59-A6C34878D82A}">
                          <a16:rowId xmlns:a16="http://schemas.microsoft.com/office/drawing/2014/main" val="10001"/>
                        </a:ext>
                      </a:extLst>
                    </a:tr>
                    <a:tr h="640080">
                      <a:tc>
                        <a:txBody>
                          <a:bodyPr/>
                          <a:lstStyle/>
                          <a:p>
                            <a:pPr algn="ctr">
                              <a:buNone/>
                            </a:pPr>
                            <a:r>
                              <a:rPr lang="en-US" altLang="zh-CN"/>
                              <a:t>GuassianTalker</a:t>
                            </a:r>
                            <a:r>
                              <a:rPr lang="zh-CN" altLang="en-US"/>
                              <a:t>（</a:t>
                            </a:r>
                            <a:r>
                              <a:rPr lang="en-US" altLang="zh-CN"/>
                              <a:t>baseline</a:t>
                            </a:r>
                            <a:r>
                              <a:rPr lang="zh-CN" altLang="en-US"/>
                              <a:t>）</a:t>
                            </a:r>
                            <a:endParaRPr lang="en-US" altLang="zh-CN"/>
                          </a:p>
                        </a:txBody>
                        <a:tcPr anchor="ctr"/>
                      </a:tc>
                      <a:tc>
                        <a:txBody>
                          <a:bodyPr/>
                          <a:lstStyle/>
                          <a:p>
                            <a:pPr algn="ctr">
                              <a:buNone/>
                            </a:pPr>
                            <a:r>
                              <a:rPr lang="en-US" altLang="zh-CN" b="1" u="none"/>
                              <a:t>36.008</a:t>
                            </a:r>
                          </a:p>
                        </a:txBody>
                        <a:tcPr anchor="ctr"/>
                      </a:tc>
                      <a:tc>
                        <a:txBody>
                          <a:bodyPr/>
                          <a:lstStyle/>
                          <a:p>
                            <a:pPr algn="ctr">
                              <a:buNone/>
                            </a:pPr>
                            <a:r>
                              <a:rPr lang="en-US" altLang="zh-CN" u="sng"/>
                              <a:t>2.982</a:t>
                            </a:r>
                          </a:p>
                        </a:txBody>
                        <a:tcPr anchor="ctr"/>
                      </a:tc>
                      <a:tc>
                        <a:txBody>
                          <a:bodyPr/>
                          <a:lstStyle/>
                          <a:p>
                            <a:pPr algn="ctr">
                              <a:buNone/>
                            </a:pPr>
                            <a:r>
                              <a:rPr lang="en-US" altLang="zh-CN" u="none"/>
                              <a:t>0.0224</a:t>
                            </a:r>
                          </a:p>
                        </a:txBody>
                        <a:tcPr anchor="ctr"/>
                      </a:tc>
                      <a:tc>
                        <a:txBody>
                          <a:bodyPr/>
                          <a:lstStyle/>
                          <a:p>
                            <a:pPr algn="ctr">
                              <a:buNone/>
                            </a:pPr>
                            <a:r>
                              <a:rPr lang="en-US" altLang="zh-CN" u="sng"/>
                              <a:t>4h26m</a:t>
                            </a:r>
                          </a:p>
                        </a:txBody>
                        <a:tcPr anchor="ctr"/>
                      </a:tc>
                      <a:tc>
                        <a:txBody>
                          <a:bodyPr/>
                          <a:lstStyle/>
                          <a:p>
                            <a:pPr algn="ctr">
                              <a:buNone/>
                            </a:pPr>
                            <a:r>
                              <a:rPr lang="en-US" altLang="zh-CN" u="sng"/>
                              <a:t>51.24</a:t>
                            </a:r>
                          </a:p>
                        </a:txBody>
                        <a:tcPr anchor="ctr"/>
                      </a:tc>
                      <a:extLst>
                        <a:ext uri="{0D108BD9-81ED-4DB2-BD59-A6C34878D82A}">
                          <a16:rowId xmlns:a16="http://schemas.microsoft.com/office/drawing/2014/main" val="10002"/>
                        </a:ext>
                      </a:extLst>
                    </a:tr>
                    <a:tr h="381000">
                      <a:tc>
                        <a:txBody>
                          <a:bodyPr/>
                          <a:lstStyle/>
                          <a:p>
                            <a:pPr algn="ctr">
                              <a:buNone/>
                            </a:pPr>
                            <a:r>
                              <a:rPr lang="en-US" altLang="zh-CN"/>
                              <a:t>Ours</a:t>
                            </a:r>
                          </a:p>
                        </a:txBody>
                        <a:tcPr anchor="ctr"/>
                      </a:tc>
                      <a:tc>
                        <a:txBody>
                          <a:bodyPr/>
                          <a:lstStyle/>
                          <a:p>
                            <a:pPr algn="ctr">
                              <a:buNone/>
                            </a:pPr>
                            <a:r>
                              <a:rPr lang="en-US" altLang="zh-CN" b="0" u="sng"/>
                              <a:t>35.940</a:t>
                            </a:r>
                          </a:p>
                        </a:txBody>
                        <a:tcPr anchor="ctr"/>
                      </a:tc>
                      <a:tc>
                        <a:txBody>
                          <a:bodyPr/>
                          <a:lstStyle/>
                          <a:p>
                            <a:pPr algn="ctr">
                              <a:buNone/>
                            </a:pPr>
                            <a:r>
                              <a:rPr lang="en-US" altLang="zh-CN" b="1"/>
                              <a:t>2.5100</a:t>
                            </a:r>
                          </a:p>
                        </a:txBody>
                        <a:tcPr anchor="ctr"/>
                      </a:tc>
                      <a:tc>
                        <a:txBody>
                          <a:bodyPr/>
                          <a:lstStyle/>
                          <a:p>
                            <a:pPr algn="ctr">
                              <a:buNone/>
                            </a:pPr>
                            <a:r>
                              <a:rPr lang="en-US" altLang="zh-CN" u="sng"/>
                              <a:t>0.0223</a:t>
                            </a:r>
                          </a:p>
                        </a:txBody>
                        <a:tcPr anchor="ctr"/>
                      </a:tc>
                      <a:tc>
                        <a:txBody>
                          <a:bodyPr/>
                          <a:lstStyle/>
                          <a:p>
                            <a:pPr algn="ctr">
                              <a:buNone/>
                            </a:pPr>
                            <a:r>
                              <a:rPr lang="en-US" altLang="zh-CN" b="1"/>
                              <a:t>2h15m</a:t>
                            </a:r>
                          </a:p>
                        </a:txBody>
                        <a:tcPr anchor="ctr"/>
                      </a:tc>
                      <a:tc>
                        <a:txBody>
                          <a:bodyPr/>
                          <a:lstStyle/>
                          <a:p>
                            <a:pPr algn="ctr">
                              <a:buNone/>
                            </a:pPr>
                            <a:r>
                              <a:rPr lang="en-US" altLang="zh-CN" b="1"/>
                              <a:t>58.077</a:t>
                            </a:r>
                          </a:p>
                        </a:txBody>
                        <a:tcPr anchor="ctr"/>
                      </a:tc>
                      <a:extLst>
                        <a:ext uri="{0D108BD9-81ED-4DB2-BD59-A6C34878D82A}">
                          <a16:rowId xmlns:a16="http://schemas.microsoft.com/office/drawing/2014/main" val="10003"/>
                        </a:ext>
                      </a:extLst>
                    </a:tr>
                  </a:tbl>
                </a:graphicData>
              </a:graphic>
            </p:graphicFrame>
          </mc:Fallback>
        </mc:AlternateContent>
        <p:sp>
          <p:nvSpPr>
            <p:cNvPr id="9" name="文本框 8">
              <a:extLst>
                <a:ext uri="{FF2B5EF4-FFF2-40B4-BE49-F238E27FC236}">
                  <a16:creationId xmlns:a16="http://schemas.microsoft.com/office/drawing/2014/main" id="{8183CD07-31B0-E1FD-8A5C-62A49391E452}"/>
                </a:ext>
              </a:extLst>
            </p:cNvPr>
            <p:cNvSpPr txBox="1"/>
            <p:nvPr/>
          </p:nvSpPr>
          <p:spPr>
            <a:xfrm>
              <a:off x="3701779" y="2842409"/>
              <a:ext cx="6610047" cy="317109"/>
            </a:xfrm>
            <a:prstGeom prst="rect">
              <a:avLst/>
            </a:prstGeom>
            <a:noFill/>
          </p:spPr>
          <p:txBody>
            <a:bodyPr wrap="square" rtlCol="0">
              <a:spAutoFit/>
            </a:bodyPr>
            <a:lstStyle/>
            <a:p>
              <a:r>
                <a:rPr lang="zh-CN" altLang="en-US" sz="1200"/>
                <a:t>表</a:t>
              </a:r>
              <a:r>
                <a:rPr lang="en-US" altLang="zh-CN" sz="1200"/>
                <a:t>1 </a:t>
              </a:r>
              <a:r>
                <a:rPr lang="zh-CN" altLang="en-US" sz="1200"/>
                <a:t>以</a:t>
              </a:r>
              <a:r>
                <a:rPr lang="en-US" altLang="zh-CN" sz="1200"/>
                <a:t>Obama</a:t>
              </a:r>
              <a:r>
                <a:rPr lang="zh-CN" altLang="en-US" sz="1200"/>
                <a:t>为参考数据的对比结果</a:t>
              </a:r>
              <a:r>
                <a:rPr lang="en-US" altLang="zh-CN" sz="1200"/>
                <a:t>(</a:t>
              </a:r>
              <a:r>
                <a:rPr lang="zh-CN" altLang="en-US" sz="1200"/>
                <a:t>结果排名第一已加粗，第二添加了下划线</a:t>
              </a:r>
              <a:r>
                <a:rPr lang="en-US" altLang="zh-CN" sz="1200"/>
                <a:t>)</a:t>
              </a:r>
              <a:endParaRPr lang="zh-CN" altLang="en-US" sz="1200"/>
            </a:p>
          </p:txBody>
        </p:sp>
      </p:grpSp>
    </p:spTree>
    <p:extLst>
      <p:ext uri="{BB962C8B-B14F-4D97-AF65-F5344CB8AC3E}">
        <p14:creationId xmlns:p14="http://schemas.microsoft.com/office/powerpoint/2010/main" val="397185637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2024.11.26</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338134" y="1233531"/>
            <a:ext cx="9922214" cy="4013022"/>
          </a:xfrm>
          <a:prstGeom prst="rect">
            <a:avLst/>
          </a:prstGeom>
          <a:noFill/>
        </p:spPr>
        <p:txBody>
          <a:bodyPr wrap="square" rtlCol="0">
            <a:spAutoFit/>
          </a:bodyPr>
          <a:lstStyle/>
          <a:p>
            <a:pPr marL="285750" indent="-285750">
              <a:spcAft>
                <a:spcPts val="1500"/>
              </a:spcAft>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pPr indent="457200">
              <a:lnSpc>
                <a:spcPct val="120000"/>
              </a:lnSpc>
              <a:spcBef>
                <a:spcPts val="500"/>
              </a:spcBef>
              <a:spcAft>
                <a:spcPts val="500"/>
              </a:spcAft>
            </a:pPr>
            <a:r>
              <a:rPr lang="zh-CN" altLang="en-US" sz="2400" kern="100">
                <a:latin typeface="宋体" panose="02010600030101010101" pitchFamily="2" charset="-122"/>
                <a:ea typeface="宋体" panose="02010600030101010101" pitchFamily="2" charset="-122"/>
                <a:cs typeface="Times New Roman" panose="02020603050405020304" pitchFamily="18" charset="0"/>
              </a:rPr>
              <a:t> </a:t>
            </a:r>
            <a:r>
              <a:rPr lang="en-US" altLang="zh-CN" sz="2400" kern="100">
                <a:latin typeface="宋体" panose="02010600030101010101" pitchFamily="2" charset="-122"/>
                <a:ea typeface="宋体" panose="02010600030101010101" pitchFamily="2" charset="-122"/>
                <a:cs typeface="Times New Roman" panose="02020603050405020304" pitchFamily="18" charset="0"/>
              </a:rPr>
              <a:t>Transformer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中的</a:t>
            </a:r>
            <a:r>
              <a:rPr lang="en-US" altLang="zh-CN" sz="2400" kern="100">
                <a:latin typeface="宋体" panose="02010600030101010101" pitchFamily="2" charset="-122"/>
                <a:ea typeface="宋体" panose="02010600030101010101" pitchFamily="2" charset="-122"/>
                <a:cs typeface="Times New Roman" panose="02020603050405020304" pitchFamily="18" charset="0"/>
              </a:rPr>
              <a:t>Softmax</a:t>
            </a:r>
            <a:r>
              <a:rPr lang="zh-CN" altLang="en-US" sz="2400" kern="100">
                <a:latin typeface="宋体" panose="02010600030101010101" pitchFamily="2" charset="-122"/>
                <a:ea typeface="宋体" panose="02010600030101010101" pitchFamily="2" charset="-122"/>
                <a:cs typeface="Times New Roman" panose="02020603050405020304" pitchFamily="18" charset="0"/>
              </a:rPr>
              <a:t>自注意力机制虽然具有较高的表达能力，但其计算复杂度随着输入</a:t>
            </a:r>
            <a:r>
              <a:rPr lang="en-US" altLang="zh-CN" sz="2400" kern="100">
                <a:latin typeface="宋体" panose="02010600030101010101" pitchFamily="2" charset="-122"/>
                <a:ea typeface="宋体" panose="02010600030101010101" pitchFamily="2" charset="-122"/>
                <a:cs typeface="Times New Roman" panose="02020603050405020304" pitchFamily="18" charset="0"/>
              </a:rPr>
              <a:t>Token</a:t>
            </a:r>
            <a:r>
              <a:rPr lang="zh-CN" altLang="en-US" sz="2400" kern="100">
                <a:latin typeface="宋体" panose="02010600030101010101" pitchFamily="2" charset="-122"/>
                <a:ea typeface="宋体" panose="02010600030101010101" pitchFamily="2" charset="-122"/>
                <a:cs typeface="Times New Roman" panose="02020603050405020304" pitchFamily="18" charset="0"/>
              </a:rPr>
              <a:t>数量呈二次增长，导致高分辨率场景下计算成本极高，难以直接应用于视觉任务。</a:t>
            </a:r>
            <a:endParaRPr lang="en-US" altLang="zh-CN" sz="2400" kern="100">
              <a:latin typeface="宋体" panose="02010600030101010101" pitchFamily="2" charset="-122"/>
              <a:ea typeface="宋体" panose="02010600030101010101" pitchFamily="2" charset="-122"/>
              <a:cs typeface="Times New Roman" panose="02020603050405020304" pitchFamily="18" charset="0"/>
            </a:endParaRPr>
          </a:p>
          <a:p>
            <a:pPr indent="457200">
              <a:lnSpc>
                <a:spcPct val="120000"/>
              </a:lnSpc>
              <a:spcBef>
                <a:spcPts val="500"/>
              </a:spcBef>
              <a:spcAft>
                <a:spcPts val="500"/>
              </a:spcAft>
            </a:pPr>
            <a:r>
              <a:rPr lang="zh-CN" altLang="en-US" sz="2400" kern="100">
                <a:latin typeface="宋体" panose="02010600030101010101" pitchFamily="2" charset="-122"/>
                <a:ea typeface="宋体" panose="02010600030101010101" pitchFamily="2" charset="-122"/>
                <a:cs typeface="Times New Roman" panose="02020603050405020304" pitchFamily="18" charset="0"/>
              </a:rPr>
              <a:t>现有方法尝试通过局部窗口注意力或稀疏注意力等模式降低计算复杂度，但这些方法往往牺牲了全局建模能力。此外，线性注意力通过减少计算复杂度提供了另一种解决思路，但通常表现较</a:t>
            </a:r>
            <a:r>
              <a:rPr lang="en-US" altLang="zh-CN" sz="2400" kern="100">
                <a:latin typeface="宋体" panose="02010600030101010101" pitchFamily="2" charset="-122"/>
                <a:ea typeface="宋体" panose="02010600030101010101" pitchFamily="2" charset="-122"/>
                <a:cs typeface="Times New Roman" panose="02020603050405020304" pitchFamily="18" charset="0"/>
              </a:rPr>
              <a:t>Softmax</a:t>
            </a:r>
            <a:r>
              <a:rPr lang="zh-CN" altLang="en-US" sz="2400" kern="100">
                <a:latin typeface="宋体" panose="02010600030101010101" pitchFamily="2" charset="-122"/>
                <a:ea typeface="宋体" panose="02010600030101010101" pitchFamily="2" charset="-122"/>
                <a:cs typeface="Times New Roman" panose="02020603050405020304" pitchFamily="18" charset="0"/>
              </a:rPr>
              <a:t>注意力差，限制了其实用性。</a:t>
            </a: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313880" y="1850380"/>
            <a:ext cx="9788573" cy="943528"/>
          </a:xfrm>
          <a:prstGeom prst="rect">
            <a:avLst/>
          </a:prstGeom>
          <a:noFill/>
        </p:spPr>
        <p:txBody>
          <a:bodyPr wrap="square">
            <a:spAutoFit/>
          </a:bodyPr>
          <a:lstStyle/>
          <a:p>
            <a:pPr marL="514350" indent="-514350">
              <a:lnSpc>
                <a:spcPct val="150000"/>
              </a:lnSpc>
              <a:spcBef>
                <a:spcPts val="800"/>
              </a:spcBef>
              <a:spcAft>
                <a:spcPts val="700"/>
              </a:spcAft>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本文提出了一种新的注意力机制，称为</a:t>
            </a:r>
            <a:r>
              <a:rPr lang="en-US" altLang="zh-CN" sz="2000">
                <a:latin typeface="宋体" panose="02010600030101010101" pitchFamily="2" charset="-122"/>
                <a:ea typeface="宋体" panose="02010600030101010101" pitchFamily="2" charset="-122"/>
              </a:rPr>
              <a:t>Agent Attention</a:t>
            </a:r>
            <a:r>
              <a:rPr lang="zh-CN" altLang="en-US" sz="2000">
                <a:latin typeface="宋体" panose="02010600030101010101" pitchFamily="2" charset="-122"/>
                <a:ea typeface="宋体" panose="02010600030101010101" pitchFamily="2" charset="-122"/>
              </a:rPr>
              <a:t>，旨在平衡计算效率和表达能力。</a:t>
            </a:r>
            <a:endParaRPr lang="en-US" altLang="zh-CN" sz="20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313881" y="3042820"/>
            <a:ext cx="9788572" cy="1405193"/>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Agent Attention</a:t>
            </a:r>
            <a:r>
              <a:rPr lang="zh-CN" altLang="en-US" sz="2000">
                <a:latin typeface="宋体" panose="02010600030101010101" pitchFamily="2" charset="-122"/>
                <a:ea typeface="宋体" panose="02010600030101010101" pitchFamily="2" charset="-122"/>
              </a:rPr>
              <a:t>在传统注意力模块中引入了一组代理</a:t>
            </a:r>
            <a:r>
              <a:rPr lang="en-US" altLang="zh-CN" sz="2000">
                <a:latin typeface="宋体" panose="02010600030101010101" pitchFamily="2" charset="-122"/>
                <a:ea typeface="宋体" panose="02010600030101010101" pitchFamily="2" charset="-122"/>
              </a:rPr>
              <a:t>Token</a:t>
            </a:r>
            <a:r>
              <a:rPr lang="zh-CN" altLang="en-US" sz="2000">
                <a:latin typeface="宋体" panose="02010600030101010101" pitchFamily="2" charset="-122"/>
                <a:ea typeface="宋体" panose="02010600030101010101" pitchFamily="2" charset="-122"/>
              </a:rPr>
              <a:t>，代理</a:t>
            </a:r>
            <a:r>
              <a:rPr lang="en-US" altLang="zh-CN" sz="2000">
                <a:latin typeface="宋体" panose="02010600030101010101" pitchFamily="2" charset="-122"/>
                <a:ea typeface="宋体" panose="02010600030101010101" pitchFamily="2" charset="-122"/>
              </a:rPr>
              <a:t>Query Token</a:t>
            </a:r>
            <a:r>
              <a:rPr lang="zh-CN" altLang="en-US" sz="2000">
                <a:latin typeface="宋体" panose="02010600030101010101" pitchFamily="2" charset="-122"/>
                <a:ea typeface="宋体" panose="02010600030101010101" pitchFamily="2" charset="-122"/>
              </a:rPr>
              <a:t>与</a:t>
            </a:r>
            <a:r>
              <a:rPr lang="en-US" altLang="zh-CN" sz="2000">
                <a:latin typeface="宋体" panose="02010600030101010101" pitchFamily="2" charset="-122"/>
                <a:ea typeface="宋体" panose="02010600030101010101" pitchFamily="2" charset="-122"/>
              </a:rPr>
              <a:t>Key-Value</a:t>
            </a:r>
            <a:r>
              <a:rPr lang="zh-CN" altLang="en-US" sz="2000">
                <a:latin typeface="宋体" panose="02010600030101010101" pitchFamily="2" charset="-122"/>
                <a:ea typeface="宋体" panose="02010600030101010101" pitchFamily="2" charset="-122"/>
              </a:rPr>
              <a:t>进行交互。这种机制通过代理聚合信息并广播回</a:t>
            </a:r>
            <a:r>
              <a:rPr lang="en-US" altLang="zh-CN" sz="2000">
                <a:latin typeface="宋体" panose="02010600030101010101" pitchFamily="2" charset="-122"/>
                <a:ea typeface="宋体" panose="02010600030101010101" pitchFamily="2" charset="-122"/>
              </a:rPr>
              <a:t>Query</a:t>
            </a:r>
            <a:r>
              <a:rPr lang="zh-CN" altLang="en-US" sz="2000">
                <a:latin typeface="宋体" panose="02010600030101010101" pitchFamily="2" charset="-122"/>
                <a:ea typeface="宋体" panose="02010600030101010101" pitchFamily="2" charset="-122"/>
              </a:rPr>
              <a:t>，显著降低了计算复杂度。</a:t>
            </a:r>
            <a:endParaRPr lang="en-US" altLang="zh-CN"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008505B-B4A2-2F0B-74CC-507515FE8E56}"/>
              </a:ext>
            </a:extLst>
          </p:cNvPr>
          <p:cNvSpPr txBox="1"/>
          <p:nvPr/>
        </p:nvSpPr>
        <p:spPr>
          <a:xfrm>
            <a:off x="1313881" y="4696925"/>
            <a:ext cx="9788572" cy="943528"/>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通过代理</a:t>
            </a:r>
            <a:r>
              <a:rPr lang="en-US" altLang="zh-CN" sz="2000">
                <a:latin typeface="宋体" panose="02010600030101010101" pitchFamily="2" charset="-122"/>
                <a:ea typeface="宋体" panose="02010600030101010101" pitchFamily="2" charset="-122"/>
              </a:rPr>
              <a:t>Token</a:t>
            </a:r>
            <a:r>
              <a:rPr lang="zh-CN" altLang="en-US" sz="2000">
                <a:latin typeface="宋体" panose="02010600030101010101" pitchFamily="2" charset="-122"/>
                <a:ea typeface="宋体" panose="02010600030101010101" pitchFamily="2" charset="-122"/>
              </a:rPr>
              <a:t>的使用，</a:t>
            </a:r>
            <a:r>
              <a:rPr lang="en-US" altLang="zh-CN" sz="2000">
                <a:latin typeface="宋体" panose="02010600030101010101" pitchFamily="2" charset="-122"/>
                <a:ea typeface="宋体" panose="02010600030101010101" pitchFamily="2" charset="-122"/>
              </a:rPr>
              <a:t>Agent Attention</a:t>
            </a:r>
            <a:r>
              <a:rPr lang="zh-CN" altLang="en-US" sz="2000">
                <a:latin typeface="宋体" panose="02010600030101010101" pitchFamily="2" charset="-122"/>
                <a:ea typeface="宋体" panose="02010600030101010101" pitchFamily="2" charset="-122"/>
              </a:rPr>
              <a:t>保留了全局上下文建模能力，并在高分辨率场景下展现了优异的性能。</a:t>
            </a:r>
            <a:endParaRPr lang="en-US" altLang="zh-CN" sz="20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00525" y="3722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55262C4-9F0A-84CA-7340-1FC05C7021E4}"/>
              </a:ext>
            </a:extLst>
          </p:cNvPr>
          <p:cNvPicPr>
            <a:picLocks noChangeAspect="1"/>
          </p:cNvPicPr>
          <p:nvPr/>
        </p:nvPicPr>
        <p:blipFill>
          <a:blip r:embed="rId5"/>
          <a:stretch>
            <a:fillRect/>
          </a:stretch>
        </p:blipFill>
        <p:spPr>
          <a:xfrm>
            <a:off x="961610" y="2046125"/>
            <a:ext cx="9823048" cy="3699265"/>
          </a:xfrm>
          <a:prstGeom prst="rect">
            <a:avLst/>
          </a:prstGeom>
        </p:spPr>
      </p:pic>
      <p:sp>
        <p:nvSpPr>
          <p:cNvPr id="6" name="文本框 5">
            <a:extLst>
              <a:ext uri="{FF2B5EF4-FFF2-40B4-BE49-F238E27FC236}">
                <a16:creationId xmlns:a16="http://schemas.microsoft.com/office/drawing/2014/main" id="{F09A79D5-CD8F-131A-F267-2F1254530F6C}"/>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Han D, Ye T, Han Y, et al. Agent attention: On the integration of softmax and linear attention[C]//European Conference on Computer Vision. Springer, Cham, 2025: 124-140.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9D92F534-C390-D49C-E5BF-E5A68F0E4339}"/>
              </a:ext>
            </a:extLst>
          </p:cNvPr>
          <p:cNvPicPr>
            <a:picLocks noChangeAspect="1"/>
          </p:cNvPicPr>
          <p:nvPr/>
        </p:nvPicPr>
        <p:blipFill>
          <a:blip r:embed="rId5"/>
          <a:stretch>
            <a:fillRect/>
          </a:stretch>
        </p:blipFill>
        <p:spPr>
          <a:xfrm>
            <a:off x="2755949" y="2986448"/>
            <a:ext cx="6143625" cy="1771650"/>
          </a:xfrm>
          <a:prstGeom prst="rect">
            <a:avLst/>
          </a:prstGeom>
        </p:spPr>
      </p:pic>
      <p:pic>
        <p:nvPicPr>
          <p:cNvPr id="8" name="图片 7">
            <a:extLst>
              <a:ext uri="{FF2B5EF4-FFF2-40B4-BE49-F238E27FC236}">
                <a16:creationId xmlns:a16="http://schemas.microsoft.com/office/drawing/2014/main" id="{D79C667C-14D8-043A-8807-C18BB410680A}"/>
              </a:ext>
            </a:extLst>
          </p:cNvPr>
          <p:cNvPicPr>
            <a:picLocks noChangeAspect="1"/>
          </p:cNvPicPr>
          <p:nvPr/>
        </p:nvPicPr>
        <p:blipFill>
          <a:blip r:embed="rId6"/>
          <a:stretch>
            <a:fillRect/>
          </a:stretch>
        </p:blipFill>
        <p:spPr>
          <a:xfrm>
            <a:off x="863789" y="1965236"/>
            <a:ext cx="10287000" cy="752475"/>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Agent Attention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88935" y="500408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654589"/>
            <a:ext cx="10696684" cy="430374"/>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为了简化，将</a:t>
            </a:r>
            <a:r>
              <a:rPr lang="en-US" altLang="zh-CN" sz="2000">
                <a:latin typeface="微软雅黑" panose="020B0503020204020204" pitchFamily="34" charset="-122"/>
                <a:ea typeface="微软雅黑" panose="020B0503020204020204" pitchFamily="34" charset="-122"/>
              </a:rPr>
              <a:t>Softmax</a:t>
            </a:r>
            <a:r>
              <a:rPr lang="zh-CN" altLang="en-US" sz="2000">
                <a:latin typeface="微软雅黑" panose="020B0503020204020204" pitchFamily="34" charset="-122"/>
                <a:ea typeface="微软雅黑" panose="020B0503020204020204" pitchFamily="34" charset="-122"/>
              </a:rPr>
              <a:t>和线性注意力缩写为</a:t>
            </a:r>
            <a:r>
              <a:rPr lang="en-US" altLang="zh-CN" sz="200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495723" y="340505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DFD579B8-AA07-1A9C-EF0A-803DAA54D366}"/>
              </a:ext>
            </a:extLst>
          </p:cNvPr>
          <p:cNvSpPr txBox="1"/>
          <p:nvPr/>
        </p:nvSpPr>
        <p:spPr>
          <a:xfrm>
            <a:off x="558218" y="2686432"/>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则，</a:t>
            </a:r>
            <a:r>
              <a:rPr lang="en-US" altLang="zh-CN" sz="2000">
                <a:latin typeface="微软雅黑" panose="020B0503020204020204" pitchFamily="34" charset="-122"/>
                <a:ea typeface="微软雅黑" panose="020B0503020204020204" pitchFamily="34" charset="-122"/>
              </a:rPr>
              <a:t>AgentAttention</a:t>
            </a:r>
            <a:r>
              <a:rPr lang="zh-CN" altLang="en-US" sz="2000">
                <a:latin typeface="微软雅黑" panose="020B0503020204020204" pitchFamily="34" charset="-122"/>
                <a:ea typeface="微软雅黑" panose="020B0503020204020204" pitchFamily="34" charset="-122"/>
              </a:rPr>
              <a:t>可表示为：</a:t>
            </a:r>
            <a:endParaRPr lang="zh-CN" altLang="en-US"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2F721A0-32A5-97BF-FD4E-0F0653363988}"/>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Han D, Ye T, Han Y, et al. Agent attention: On the integration of softmax and linear attention[C]//European Conference on Computer Vision. Springer, Cham, 2025: 124-140.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9" name="图片 18">
            <a:extLst>
              <a:ext uri="{FF2B5EF4-FFF2-40B4-BE49-F238E27FC236}">
                <a16:creationId xmlns:a16="http://schemas.microsoft.com/office/drawing/2014/main" id="{06C89F29-0D98-1618-A626-C402A7C00215}"/>
              </a:ext>
            </a:extLst>
          </p:cNvPr>
          <p:cNvPicPr>
            <a:picLocks noChangeAspect="1"/>
          </p:cNvPicPr>
          <p:nvPr/>
        </p:nvPicPr>
        <p:blipFill>
          <a:blip r:embed="rId7"/>
          <a:stretch>
            <a:fillRect/>
          </a:stretch>
        </p:blipFill>
        <p:spPr>
          <a:xfrm>
            <a:off x="1530373" y="4583803"/>
            <a:ext cx="8953832" cy="1531470"/>
          </a:xfrm>
          <a:prstGeom prst="rect">
            <a:avLst/>
          </a:prstGeom>
        </p:spPr>
      </p:pic>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13834</TotalTime>
  <Words>933</Words>
  <Application>Microsoft Office PowerPoint</Application>
  <PresentationFormat>宽屏</PresentationFormat>
  <Paragraphs>138</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724</cp:revision>
  <dcterms:created xsi:type="dcterms:W3CDTF">2021-06-12T07:20:00Z</dcterms:created>
  <dcterms:modified xsi:type="dcterms:W3CDTF">2024-11-25T14:07:42Z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