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37"/>
  </p:handoutMasterIdLst>
  <p:sldIdLst>
    <p:sldId id="256" r:id="rId3"/>
    <p:sldId id="286" r:id="rId4"/>
    <p:sldId id="345" r:id="rId5"/>
    <p:sldId id="448" r:id="rId6"/>
    <p:sldId id="365" r:id="rId7"/>
    <p:sldId id="285" r:id="rId8"/>
    <p:sldId id="425" r:id="rId10"/>
    <p:sldId id="485" r:id="rId11"/>
    <p:sldId id="488" r:id="rId12"/>
    <p:sldId id="489" r:id="rId13"/>
    <p:sldId id="487" r:id="rId14"/>
    <p:sldId id="389" r:id="rId15"/>
    <p:sldId id="335" r:id="rId16"/>
    <p:sldId id="428" r:id="rId17"/>
    <p:sldId id="337" r:id="rId18"/>
    <p:sldId id="367" r:id="rId19"/>
    <p:sldId id="404" r:id="rId20"/>
    <p:sldId id="390" r:id="rId21"/>
    <p:sldId id="431" r:id="rId22"/>
    <p:sldId id="474" r:id="rId23"/>
    <p:sldId id="393" r:id="rId24"/>
    <p:sldId id="394" r:id="rId25"/>
    <p:sldId id="494" r:id="rId26"/>
    <p:sldId id="491" r:id="rId27"/>
    <p:sldId id="492" r:id="rId28"/>
    <p:sldId id="495" r:id="rId29"/>
    <p:sldId id="493" r:id="rId30"/>
    <p:sldId id="395" r:id="rId31"/>
    <p:sldId id="397" r:id="rId32"/>
    <p:sldId id="399" r:id="rId33"/>
    <p:sldId id="400" r:id="rId34"/>
    <p:sldId id="401" r:id="rId35"/>
    <p:sldId id="281" r:id="rId36"/>
  </p:sldIdLst>
  <p:sldSz cx="9144000" cy="5143500" type="screen16x9"/>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7" userDrawn="1">
          <p15:clr>
            <a:srgbClr val="A4A3A4"/>
          </p15:clr>
        </p15:guide>
        <p15:guide id="2" pos="27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57"/>
        <p:guide pos="27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1.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image" Target="../media/image3.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image" Target="../media/image3.jpe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image" Target="../media/image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Relative Motion Transfer</a:t>
            </a:r>
            <a:r>
              <a:rPr lang="zh-CN" altLang="en-US" b="1"/>
              <a:t>：</a:t>
            </a:r>
            <a:endParaRPr lang="zh-CN" altLang="en-US" b="1"/>
          </a:p>
          <a:p>
            <a:r>
              <a:t>生成的运动场不可避免地与特定说话人纠缠在一起</a:t>
            </a:r>
            <a:r>
              <a:rPr lang="zh-CN"/>
              <a:t>，因此在推理阶段采用相对运动转移，将（k</a:t>
            </a:r>
            <a:r>
              <a:rPr lang="zh-CN" baseline="-25000"/>
              <a:t>1</a:t>
            </a:r>
            <a:r>
              <a:rPr lang="zh-CN"/>
              <a:t>, j</a:t>
            </a:r>
            <a:r>
              <a:rPr lang="zh-CN" baseline="-25000"/>
              <a:t>1</a:t>
            </a:r>
            <a:r>
              <a:rPr lang="zh-CN"/>
              <a:t>）和（k</a:t>
            </a:r>
            <a:r>
              <a:rPr lang="zh-CN" baseline="-25000"/>
              <a:t>1:T</a:t>
            </a:r>
            <a:r>
              <a:rPr lang="zh-CN"/>
              <a:t>, j</a:t>
            </a:r>
            <a:r>
              <a:rPr lang="zh-CN" baseline="-25000"/>
              <a:t>1:T</a:t>
            </a:r>
            <a:r>
              <a:rPr lang="zh-CN"/>
              <a:t>）之间的相对运动转移到参考图像（k</a:t>
            </a:r>
            <a:r>
              <a:rPr lang="zh-CN" baseline="-25000"/>
              <a:t>r</a:t>
            </a:r>
            <a:r>
              <a:rPr lang="zh-CN"/>
              <a:t>, j</a:t>
            </a:r>
            <a:r>
              <a:rPr lang="zh-CN" baseline="-25000"/>
              <a:t>r</a:t>
            </a:r>
            <a:r>
              <a:rPr lang="zh-CN"/>
              <a:t>）上，</a:t>
            </a:r>
            <a:r>
              <a:rPr lang="zh-CN">
                <a:sym typeface="+mn-ea"/>
              </a:rPr>
              <a:t>（k</a:t>
            </a:r>
            <a:r>
              <a:rPr lang="zh-CN" baseline="-25000">
                <a:sym typeface="+mn-ea"/>
              </a:rPr>
              <a:t>r</a:t>
            </a:r>
            <a:r>
              <a:rPr lang="zh-CN">
                <a:sym typeface="+mn-ea"/>
              </a:rPr>
              <a:t>, j</a:t>
            </a:r>
            <a:r>
              <a:rPr lang="zh-CN" baseline="-25000">
                <a:sym typeface="+mn-ea"/>
              </a:rPr>
              <a:t>r</a:t>
            </a:r>
            <a:r>
              <a:rPr lang="zh-CN">
                <a:sym typeface="+mn-ea"/>
              </a:rPr>
              <a:t>）</a:t>
            </a:r>
            <a:r>
              <a:rPr lang="zh-CN"/>
              <a:t>从参考图像中检测到。</a:t>
            </a:r>
            <a:endParaRPr lang="zh-CN"/>
          </a:p>
          <a:p>
            <a:endParaRPr lang="zh-CN"/>
          </a:p>
          <a:p>
            <a:endParaRPr lang="zh-CN"/>
          </a:p>
          <a:p>
            <a:r>
              <a:rPr lang="en-US" altLang="zh-CN"/>
              <a:t>               </a:t>
            </a:r>
            <a:r>
              <a:rPr lang="zh-CN" altLang="en-US"/>
              <a:t>作为推理阶段进入渲染场的</a:t>
            </a:r>
            <a:r>
              <a:rPr lang="zh-CN" altLang="en-US"/>
              <a:t>输入。</a:t>
            </a:r>
            <a:endParaRPr lang="zh-CN" altLang="en-US"/>
          </a:p>
        </p:txBody>
      </p:sp>
      <p:pic>
        <p:nvPicPr>
          <p:cNvPr id="5" name="图片 4"/>
          <p:cNvPicPr>
            <a:picLocks noChangeAspect="1"/>
          </p:cNvPicPr>
          <p:nvPr/>
        </p:nvPicPr>
        <p:blipFill>
          <a:blip r:embed="rId3"/>
          <a:stretch>
            <a:fillRect/>
          </a:stretch>
        </p:blipFill>
        <p:spPr>
          <a:xfrm>
            <a:off x="3131820" y="2139315"/>
            <a:ext cx="2299970" cy="326390"/>
          </a:xfrm>
          <a:prstGeom prst="rect">
            <a:avLst/>
          </a:prstGeom>
        </p:spPr>
      </p:pic>
      <p:pic>
        <p:nvPicPr>
          <p:cNvPr id="6" name="图片 5"/>
          <p:cNvPicPr>
            <a:picLocks noChangeAspect="1"/>
          </p:cNvPicPr>
          <p:nvPr/>
        </p:nvPicPr>
        <p:blipFill>
          <a:blip r:embed="rId4"/>
          <a:stretch>
            <a:fillRect/>
          </a:stretch>
        </p:blipFill>
        <p:spPr>
          <a:xfrm>
            <a:off x="1043305" y="2604770"/>
            <a:ext cx="651510" cy="246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BST</a:t>
            </a:r>
            <a:r>
              <a:rPr lang="zh-CN" altLang="en-US" b="1"/>
              <a:t>：</a:t>
            </a:r>
            <a:endParaRPr lang="zh-CN" altLang="en-US" b="1"/>
          </a:p>
          <a:p>
            <a:r>
              <a:rPr lang="en-US" altLang="zh-CN"/>
              <a:t>Batched Sequential Training</a:t>
            </a:r>
            <a:r>
              <a:rPr lang="zh-CN" altLang="en-US"/>
              <a:t>，</a:t>
            </a:r>
            <a:r>
              <a:rPr lang="en-US" altLang="zh-CN"/>
              <a:t>A</a:t>
            </a:r>
            <a:r>
              <a:rPr lang="zh-CN" altLang="en-US"/>
              <a:t>VCT单独生成每帧的密集运动场，</a:t>
            </a:r>
            <a:r>
              <a:rPr lang="zh-CN" altLang="en-US"/>
              <a:t>设计了一种批处理顺序训练策略来提高时间一致性。每个批次的训练样本来自同一视频的T个连续条件输入（T个连续图像）组成。</a:t>
            </a:r>
            <a:endParaRPr lang="zh-CN" altLang="en-US"/>
          </a:p>
          <a:p>
            <a:r>
              <a:rPr lang="zh-CN" altLang="en-US"/>
              <a:t>在每个批次中并行生成图像序列</a:t>
            </a:r>
            <a:r>
              <a:rPr lang="en-US" altLang="zh-CN"/>
              <a:t>I</a:t>
            </a:r>
            <a:r>
              <a:rPr lang="zh-CN" altLang="en-US" baseline="-25000"/>
              <a:t>1:T</a:t>
            </a:r>
            <a:r>
              <a:rPr lang="zh-CN" altLang="en-US"/>
              <a:t>，这种设计允许对每批图像序列施加约束，而不是对单个图像施加约束。</a:t>
            </a:r>
            <a:endParaRPr lang="zh-CN" altLang="en-US"/>
          </a:p>
          <a:p>
            <a:r>
              <a:rPr lang="zh-CN" altLang="en-US"/>
              <a:t>但这同时增加了对损失函数的约束，即时序约束，由时间鉴别器D</a:t>
            </a:r>
            <a:r>
              <a:rPr lang="zh-CN" altLang="en-US" baseline="-25000"/>
              <a:t>seq</a:t>
            </a:r>
            <a:r>
              <a:rPr lang="zh-CN" altLang="en-US"/>
              <a:t>施加。</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027045"/>
          </a:xfrm>
          <a:prstGeom prst="rect">
            <a:avLst/>
          </a:prstGeom>
          <a:noFill/>
        </p:spPr>
        <p:txBody>
          <a:bodyPr wrap="square" rtlCol="0">
            <a:noAutofit/>
          </a:bodyPr>
          <a:p>
            <a:r>
              <a:rPr lang="zh-CN" altLang="en-US" b="1"/>
              <a:t>损失函数：</a:t>
            </a:r>
            <a:endParaRPr lang="zh-CN" altLang="en-US" b="1"/>
          </a:p>
          <a:p>
            <a:r>
              <a:rPr lang="zh-CN" altLang="en-US"/>
              <a:t>基于批处理序列训练，定义每个批处理图像序列的损失函数为:</a:t>
            </a:r>
            <a:endParaRPr lang="zh-CN" altLang="en-US"/>
          </a:p>
          <a:p>
            <a:endParaRPr lang="zh-CN" altLang="en-US" b="1"/>
          </a:p>
          <a:p>
            <a:endParaRPr lang="zh-CN" altLang="en-US" b="1"/>
          </a:p>
          <a:p>
            <a:endParaRPr lang="zh-CN" altLang="en-US" b="1"/>
          </a:p>
          <a:p>
            <a:endParaRPr lang="zh-CN" altLang="en-US"/>
          </a:p>
          <a:p>
            <a:r>
              <a:rPr lang="zh-CN" altLang="en-US"/>
              <a:t>其中，L</a:t>
            </a:r>
            <a:r>
              <a:rPr lang="zh-CN" altLang="en-US" baseline="-25000"/>
              <a:t>seq</a:t>
            </a:r>
            <a:r>
              <a:rPr lang="zh-CN" altLang="en-US"/>
              <a:t>为D</a:t>
            </a:r>
            <a:r>
              <a:rPr lang="zh-CN" altLang="en-US" baseline="-25000"/>
              <a:t>seq</a:t>
            </a:r>
            <a:r>
              <a:rPr lang="zh-CN" altLang="en-US"/>
              <a:t>的GAN损失，L</a:t>
            </a:r>
            <a:r>
              <a:rPr lang="zh-CN" altLang="en-US" baseline="-25000"/>
              <a:t>sync</a:t>
            </a:r>
            <a:r>
              <a:rPr lang="zh-CN" altLang="en-US"/>
              <a:t>是预训练D</a:t>
            </a:r>
            <a:r>
              <a:rPr lang="zh-CN" altLang="en-US" baseline="-25000"/>
              <a:t>sync</a:t>
            </a:r>
            <a:r>
              <a:rPr lang="zh-CN" altLang="en-US"/>
              <a:t>的唇同步损失，L</a:t>
            </a:r>
            <a:r>
              <a:rPr lang="zh-CN" altLang="en-US" baseline="30000"/>
              <a:t>mul</a:t>
            </a:r>
            <a:r>
              <a:rPr lang="zh-CN" altLang="en-US" baseline="-25000"/>
              <a:t>vgg</a:t>
            </a:r>
            <a:r>
              <a:rPr lang="zh-CN" altLang="en-US"/>
              <a:t>是一种基于预训练VGG网络的多层感知损失算法，L</a:t>
            </a:r>
            <a:r>
              <a:rPr lang="zh-CN" altLang="en-US" baseline="30000"/>
              <a:t>K</a:t>
            </a:r>
            <a:r>
              <a:rPr lang="zh-CN" altLang="en-US" baseline="-25000"/>
              <a:t>eq</a:t>
            </a:r>
            <a:r>
              <a:rPr lang="zh-CN" altLang="en-US"/>
              <a:t>和L</a:t>
            </a:r>
            <a:r>
              <a:rPr lang="zh-CN" altLang="en-US" baseline="30000"/>
              <a:t>J</a:t>
            </a:r>
            <a:r>
              <a:rPr lang="zh-CN" altLang="en-US" baseline="-25000"/>
              <a:t>eq</a:t>
            </a:r>
            <a:r>
              <a:rPr lang="zh-CN" altLang="en-US"/>
              <a:t>是保证估计的关键点和雅可比矩阵一致性的等方差约束损失。</a:t>
            </a:r>
            <a:endParaRPr lang="zh-CN" altLang="en-US"/>
          </a:p>
          <a:p>
            <a:endParaRPr lang="zh-CN" altLang="en-US"/>
          </a:p>
        </p:txBody>
      </p:sp>
      <p:pic>
        <p:nvPicPr>
          <p:cNvPr id="9" name="图片 8"/>
          <p:cNvPicPr>
            <a:picLocks noChangeAspect="1"/>
          </p:cNvPicPr>
          <p:nvPr/>
        </p:nvPicPr>
        <p:blipFill>
          <a:blip r:embed="rId3"/>
          <a:stretch>
            <a:fillRect/>
          </a:stretch>
        </p:blipFill>
        <p:spPr>
          <a:xfrm>
            <a:off x="2771775" y="1563370"/>
            <a:ext cx="2796540" cy="878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306955"/>
          </a:xfrm>
          <a:prstGeom prst="rect">
            <a:avLst/>
          </a:prstGeom>
          <a:noFill/>
        </p:spPr>
        <p:txBody>
          <a:bodyPr wrap="square" rtlCol="0">
            <a:spAutoFit/>
          </a:bodyPr>
          <a:p>
            <a:r>
              <a:rPr lang="zh-CN" altLang="en-US" b="1"/>
              <a:t>实验</a:t>
            </a:r>
            <a:r>
              <a:rPr lang="zh-CN" altLang="en-US" b="1"/>
              <a:t>设置：</a:t>
            </a:r>
            <a:endParaRPr lang="zh-CN" altLang="en-US" b="1"/>
          </a:p>
          <a:p>
            <a:r>
              <a:rPr lang="en-US" altLang="zh-CN"/>
              <a:t>1. </a:t>
            </a:r>
            <a:r>
              <a:t>在VoxCeleb和Obama数据集上训练关键点检测器</a:t>
            </a:r>
            <a:r>
              <a:rPr lang="en-US"/>
              <a:t>E</a:t>
            </a:r>
            <a:r>
              <a:rPr lang="en-US" baseline="-25000"/>
              <a:t>kd</a:t>
            </a:r>
            <a:r>
              <a:t>和图像渲染器</a:t>
            </a:r>
            <a:r>
              <a:rPr lang="en-US"/>
              <a:t>E</a:t>
            </a:r>
            <a:r>
              <a:rPr lang="en-US" baseline="-25000"/>
              <a:t>r</a:t>
            </a:r>
            <a:r>
              <a:rPr lang="zh-CN" altLang="en-US"/>
              <a:t>；</a:t>
            </a:r>
          </a:p>
          <a:p>
            <a:r>
              <a:rPr lang="en-US"/>
              <a:t>2. D</a:t>
            </a:r>
            <a:r>
              <a:rPr lang="en-US" baseline="-25000"/>
              <a:t>sync</a:t>
            </a:r>
            <a:r>
              <a:rPr lang="en-US"/>
              <a:t>在Obama</a:t>
            </a:r>
            <a:r>
              <a:rPr lang="zh-CN" altLang="en-US"/>
              <a:t>数据集</a:t>
            </a:r>
            <a:r>
              <a:rPr lang="en-US"/>
              <a:t>上以固定的学习速率1e-4进行训练</a:t>
            </a:r>
            <a:r>
              <a:rPr lang="zh-CN" altLang="en-US"/>
              <a:t>；</a:t>
            </a:r>
            <a:endParaRPr lang="zh-CN" altLang="en-US"/>
          </a:p>
          <a:p>
            <a:r>
              <a:rPr lang="en-US" altLang="zh-CN"/>
              <a:t>3. </a:t>
            </a:r>
            <a:r>
              <a:rPr lang="en-US">
                <a:sym typeface="+mn-ea"/>
              </a:rPr>
              <a:t>在Obama</a:t>
            </a:r>
            <a:r>
              <a:rPr lang="zh-CN" altLang="en-US">
                <a:sym typeface="+mn-ea"/>
              </a:rPr>
              <a:t>数据集</a:t>
            </a:r>
            <a:r>
              <a:rPr lang="en-US">
                <a:sym typeface="+mn-ea"/>
              </a:rPr>
              <a:t>上</a:t>
            </a:r>
            <a:r>
              <a:rPr lang="zh-CN" altLang="en-US"/>
              <a:t>训练</a:t>
            </a:r>
            <a:r>
              <a:rPr lang="en-US" altLang="zh-CN"/>
              <a:t>E</a:t>
            </a:r>
            <a:r>
              <a:rPr lang="en-US" altLang="zh-CN" baseline="-25000"/>
              <a:t>avct</a:t>
            </a:r>
            <a:r>
              <a:rPr lang="zh-CN" altLang="en-US"/>
              <a:t>时，E</a:t>
            </a:r>
            <a:r>
              <a:rPr lang="zh-CN" altLang="en-US" baseline="-25000"/>
              <a:t>kd</a:t>
            </a:r>
            <a:r>
              <a:rPr lang="zh-CN" altLang="en-US"/>
              <a:t>, E</a:t>
            </a:r>
            <a:r>
              <a:rPr lang="zh-CN" altLang="en-US" baseline="-25000"/>
              <a:t>r</a:t>
            </a:r>
            <a:r>
              <a:rPr lang="zh-CN" altLang="en-US"/>
              <a:t>和D</a:t>
            </a:r>
            <a:r>
              <a:rPr lang="zh-CN" altLang="en-US" baseline="-25000"/>
              <a:t>sync</a:t>
            </a:r>
            <a:r>
              <a:rPr lang="zh-CN" altLang="en-US"/>
              <a:t>被冻结，</a:t>
            </a:r>
            <a:r>
              <a:rPr lang="en-US" altLang="zh-CN"/>
              <a:t>E</a:t>
            </a:r>
            <a:r>
              <a:rPr lang="en-US" altLang="zh-CN" baseline="-25000"/>
              <a:t>avct</a:t>
            </a:r>
            <a:r>
              <a:rPr lang="en-US" altLang="zh-CN"/>
              <a:t>采用批处理顺序训练机制</a:t>
            </a:r>
            <a:r>
              <a:rPr lang="zh-CN" altLang="en-US"/>
              <a:t>，初始学习率为2e-5，权值衰减为2e-7；</a:t>
            </a:r>
            <a:endParaRPr lang="zh-CN" altLang="en-US"/>
          </a:p>
          <a:p>
            <a:r>
              <a:rPr lang="en-US" altLang="zh-CN"/>
              <a:t>4. E</a:t>
            </a:r>
            <a:r>
              <a:rPr lang="en-US" altLang="zh-CN" baseline="-25000"/>
              <a:t>h</a:t>
            </a:r>
            <a:r>
              <a:rPr lang="en-US" altLang="zh-CN"/>
              <a:t>在单个GPU上训练约12小时，学习率为1e-4</a:t>
            </a:r>
            <a:r>
              <a:rPr lang="zh-CN" altLang="en-US"/>
              <a:t>；</a:t>
            </a:r>
            <a:r>
              <a:rPr lang="en-US" altLang="zh-CN"/>
              <a:t> </a:t>
            </a:r>
            <a:endParaRPr lang="en-US" altLang="zh-CN"/>
          </a:p>
          <a:p>
            <a:r>
              <a:rPr lang="en-US" altLang="zh-CN"/>
              <a:t>5. 采用Adam 优化器</a:t>
            </a:r>
            <a:r>
              <a:rPr lang="zh-CN" altLang="en-US"/>
              <a:t>。</a:t>
            </a:r>
            <a:endParaRPr lang="en-US" altLang="zh-CN"/>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dataset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584450"/>
          </a:xfrm>
          <a:prstGeom prst="rect">
            <a:avLst/>
          </a:prstGeom>
          <a:noFill/>
        </p:spPr>
        <p:txBody>
          <a:bodyPr wrap="square" rtlCol="0">
            <a:spAutoFit/>
          </a:bodyPr>
          <a:p>
            <a:r>
              <a:rPr lang="zh-CN" altLang="en-US" b="1"/>
              <a:t>数据集：</a:t>
            </a:r>
            <a:endParaRPr lang="zh-CN" altLang="en-US" b="1"/>
          </a:p>
          <a:p>
            <a:r>
              <a:rPr lang="en-US" altLang="zh-CN"/>
              <a:t>1. </a:t>
            </a:r>
            <a:r>
              <a:rPr lang="zh-CN" altLang="en-US"/>
              <a:t>训练数据集：</a:t>
            </a:r>
            <a:r>
              <a:rPr lang="en-US" altLang="zh-CN"/>
              <a:t>Obama-set</a:t>
            </a:r>
            <a:r>
              <a:rPr lang="zh-CN" altLang="en-US"/>
              <a:t>，从</a:t>
            </a:r>
            <a:r>
              <a:rPr lang="en-US" altLang="zh-CN"/>
              <a:t>Youtube</a:t>
            </a:r>
            <a:r>
              <a:rPr lang="zh-CN" altLang="en-US"/>
              <a:t>收集奥巴马每周演讲</a:t>
            </a:r>
            <a:r>
              <a:rPr lang="zh-CN" altLang="en-US"/>
              <a:t>视频，裁剪并调整为256×256；</a:t>
            </a:r>
            <a:endParaRPr lang="zh-CN" altLang="en-US"/>
          </a:p>
          <a:p>
            <a:r>
              <a:rPr lang="en-US" altLang="zh-CN"/>
              <a:t>2. </a:t>
            </a:r>
            <a:r>
              <a:rPr lang="zh-CN" altLang="en-US"/>
              <a:t>评估数据集：</a:t>
            </a:r>
            <a:r>
              <a:rPr lang="zh-CN" altLang="en-US"/>
              <a:t>两个视听</a:t>
            </a:r>
            <a:r>
              <a:rPr lang="zh-CN" altLang="en-US"/>
              <a:t>数据集，HDTF和VoxCeleb2。</a:t>
            </a:r>
            <a:endParaRPr lang="zh-CN" altLang="en-US"/>
          </a:p>
          <a:p>
            <a:endParaRPr lang="zh-CN" altLang="en-US"/>
          </a:p>
          <a:p>
            <a:r>
              <a:rPr lang="zh-CN" altLang="en-US" b="1">
                <a:sym typeface="+mn-ea"/>
              </a:rPr>
              <a:t>评价指标：</a:t>
            </a:r>
            <a:endParaRPr lang="zh-CN" altLang="en-US" b="1"/>
          </a:p>
          <a:p>
            <a:r>
              <a:rPr lang="zh-CN" altLang="en-US">
                <a:sym typeface="+mn-ea"/>
              </a:rPr>
              <a:t>图像质量：模糊检测累计概率</a:t>
            </a:r>
            <a:r>
              <a:rPr lang="en-US" altLang="zh-CN">
                <a:sym typeface="+mn-ea"/>
              </a:rPr>
              <a:t>CPBD</a:t>
            </a:r>
            <a:r>
              <a:rPr lang="zh-CN" altLang="en-US">
                <a:sym typeface="+mn-ea"/>
              </a:rPr>
              <a:t>↑</a:t>
            </a:r>
            <a:r>
              <a:rPr lang="zh-CN" altLang="en-US">
                <a:sym typeface="+mn-ea"/>
              </a:rPr>
              <a:t>、FID</a:t>
            </a:r>
            <a:r>
              <a:rPr lang="en-US" altLang="zh-CN">
                <a:sym typeface="+mn-ea"/>
              </a:rPr>
              <a:t>↓</a:t>
            </a:r>
            <a:r>
              <a:rPr lang="zh-CN" altLang="en-US">
                <a:sym typeface="+mn-ea"/>
              </a:rPr>
              <a:t>；</a:t>
            </a:r>
            <a:endParaRPr lang="zh-CN" altLang="en-US"/>
          </a:p>
          <a:p>
            <a:r>
              <a:rPr lang="zh-CN" altLang="en-US">
                <a:sym typeface="+mn-ea"/>
              </a:rPr>
              <a:t>视听同步：</a:t>
            </a:r>
            <a:r>
              <a:rPr lang="en-US" altLang="zh-CN">
                <a:sym typeface="+mn-ea"/>
              </a:rPr>
              <a:t>LMD↓</a:t>
            </a:r>
            <a:r>
              <a:rPr lang="zh-CN" altLang="en-US">
                <a:sym typeface="+mn-ea"/>
              </a:rPr>
              <a:t>、</a:t>
            </a:r>
            <a:r>
              <a:rPr lang="en-US" altLang="zh-CN">
                <a:sym typeface="+mn-ea"/>
              </a:rPr>
              <a:t>AVOff→0</a:t>
            </a:r>
            <a:r>
              <a:rPr lang="zh-CN" altLang="en-US">
                <a:sym typeface="+mn-ea"/>
              </a:rPr>
              <a:t>、</a:t>
            </a:r>
            <a:r>
              <a:rPr lang="en-US" altLang="zh-CN">
                <a:sym typeface="+mn-ea"/>
              </a:rPr>
              <a:t>AVConff</a:t>
            </a:r>
            <a:r>
              <a:rPr lang="zh-CN" altLang="en-US">
                <a:sym typeface="+mn-ea"/>
              </a:rPr>
              <a:t>↑</a:t>
            </a:r>
            <a:r>
              <a:rPr lang="zh-CN" altLang="en-US">
                <a:sym typeface="+mn-ea"/>
              </a:rPr>
              <a:t>；</a:t>
            </a:r>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827405" y="1131570"/>
            <a:ext cx="7424420" cy="2275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nvPicPr>
        <p:blipFill>
          <a:blip r:embed="rId3"/>
          <a:stretch>
            <a:fillRect/>
          </a:stretch>
        </p:blipFill>
        <p:spPr>
          <a:xfrm>
            <a:off x="1259205" y="771525"/>
            <a:ext cx="6431280" cy="35858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ablation </a:t>
                </a:r>
                <a:r>
                  <a:rPr lang="en-US" altLang="zh-CN" sz="900" dirty="0">
                    <a:solidFill>
                      <a:srgbClr val="961E19"/>
                    </a:solidFill>
                    <a:latin typeface="微软雅黑" panose="020B0503020204020204" pitchFamily="34" charset="-122"/>
                    <a:ea typeface="微软雅黑" panose="020B0503020204020204" pitchFamily="34" charset="-122"/>
                    <a:sym typeface="+mn-ea"/>
                  </a:rPr>
                  <a:t>study </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2411730" y="1419225"/>
            <a:ext cx="3885565" cy="19215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48272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475740" y="3366770"/>
            <a:ext cx="5421630" cy="370205"/>
          </a:xfrm>
          <a:prstGeom prst="rect">
            <a:avLst/>
          </a:prstGeom>
          <a:noFill/>
        </p:spPr>
        <p:txBody>
          <a:bodyPr wrap="square" rtlCol="0">
            <a:noAutofit/>
          </a:bodyPr>
          <a:p>
            <a:r>
              <a:rPr lang="en-US" altLang="zh-CN"/>
              <a:t>GENEFACE</a:t>
            </a:r>
            <a:r>
              <a:rPr lang="zh-CN"/>
              <a:t>：</a:t>
            </a:r>
            <a:r>
              <a:t>通用和高保真音频驱动的3</a:t>
            </a:r>
            <a:r>
              <a:rPr lang="en-US"/>
              <a:t>D</a:t>
            </a:r>
            <a:r>
              <a:t>说话脸合成</a:t>
            </a:r>
          </a:p>
        </p:txBody>
      </p:sp>
      <p:pic>
        <p:nvPicPr>
          <p:cNvPr id="7" name="图片 6"/>
          <p:cNvPicPr>
            <a:picLocks noChangeAspect="1"/>
          </p:cNvPicPr>
          <p:nvPr/>
        </p:nvPicPr>
        <p:blipFill>
          <a:blip r:embed="rId3"/>
          <a:stretch>
            <a:fillRect/>
          </a:stretch>
        </p:blipFill>
        <p:spPr>
          <a:xfrm>
            <a:off x="1331595" y="1044575"/>
            <a:ext cx="6302375" cy="23221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基于</a:t>
            </a:r>
            <a:r>
              <a:rPr lang="en-US" altLang="zh-CN"/>
              <a:t>N</a:t>
            </a:r>
            <a:r>
              <a:rPr lang="zh-CN" altLang="en-US"/>
              <a:t>e</a:t>
            </a:r>
            <a:r>
              <a:rPr lang="en-US" altLang="zh-CN"/>
              <a:t>RF</a:t>
            </a:r>
            <a:r>
              <a:rPr lang="zh-CN" altLang="en-US"/>
              <a:t>的方法对域外音频的泛化能力受到训练数据规模小的限制</a:t>
            </a:r>
            <a:r>
              <a:rPr lang="zh-CN" altLang="en-US"/>
              <a:t>；</a:t>
            </a:r>
            <a:endParaRPr lang="zh-CN" altLang="en-US"/>
          </a:p>
          <a:p>
            <a:endParaRPr lang="zh-CN" altLang="en-US"/>
          </a:p>
          <a:p>
            <a:r>
              <a:rPr lang="en-US" altLang="zh-CN"/>
              <a:t>2. </a:t>
            </a:r>
            <a:r>
              <a:rPr lang="zh-CN" altLang="en-US"/>
              <a:t>之前</a:t>
            </a:r>
            <a:r>
              <a:rPr lang="zh-CN" altLang="en-US">
                <a:sym typeface="+mn-ea"/>
              </a:rPr>
              <a:t>基于</a:t>
            </a:r>
            <a:r>
              <a:rPr lang="en-US" altLang="zh-CN">
                <a:sym typeface="+mn-ea"/>
              </a:rPr>
              <a:t>N</a:t>
            </a:r>
            <a:r>
              <a:rPr lang="zh-CN" altLang="en-US">
                <a:sym typeface="+mn-ea"/>
              </a:rPr>
              <a:t>e</a:t>
            </a:r>
            <a:r>
              <a:rPr lang="en-US" altLang="zh-CN">
                <a:sym typeface="+mn-ea"/>
              </a:rPr>
              <a:t>RF</a:t>
            </a:r>
            <a:r>
              <a:rPr lang="zh-CN" altLang="en-US">
                <a:sym typeface="+mn-ea"/>
              </a:rPr>
              <a:t>的方法分开渲染头部和躯干（</a:t>
            </a:r>
            <a:r>
              <a:rPr lang="en-US" altLang="zh-CN">
                <a:sym typeface="+mn-ea"/>
              </a:rPr>
              <a:t>AD-NeRF</a:t>
            </a:r>
            <a:r>
              <a:rPr lang="zh-CN" altLang="en-US">
                <a:sym typeface="+mn-ea"/>
              </a:rPr>
              <a:t>），导致不协调和伪影</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051685" y="3651885"/>
            <a:ext cx="4832985" cy="370205"/>
          </a:xfrm>
          <a:prstGeom prst="rect">
            <a:avLst/>
          </a:prstGeom>
          <a:noFill/>
        </p:spPr>
        <p:txBody>
          <a:bodyPr wrap="square" rtlCol="0">
            <a:noAutofit/>
          </a:bodyPr>
          <a:p>
            <a:r>
              <a:rPr lang="zh-CN" altLang="en-US"/>
              <a:t>单说话者视听相关学习的</a:t>
            </a:r>
            <a:r>
              <a:rPr lang="zh-CN" altLang="en-US"/>
              <a:t>单镜头说话面孔生成</a:t>
            </a:r>
            <a:endParaRPr lang="zh-CN" altLang="en-US"/>
          </a:p>
        </p:txBody>
      </p:sp>
      <p:pic>
        <p:nvPicPr>
          <p:cNvPr id="7" name="图片 6"/>
          <p:cNvPicPr>
            <a:picLocks noChangeAspect="1"/>
          </p:cNvPicPr>
          <p:nvPr/>
        </p:nvPicPr>
        <p:blipFill>
          <a:blip r:embed="rId3"/>
          <a:stretch>
            <a:fillRect/>
          </a:stretch>
        </p:blipFill>
        <p:spPr>
          <a:xfrm>
            <a:off x="1619250" y="771525"/>
            <a:ext cx="5403215" cy="278701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a:p>
          <a:p>
            <a:r>
              <a:rPr lang="en-US" altLang="zh-CN"/>
              <a:t>1. </a:t>
            </a:r>
            <a:r>
              <a:rPr lang="zh-CN" altLang="en-US"/>
              <a:t>提出了一个三阶段框架（Audio-to-motion、Motion domain adaptation、Motion-to-image），使基于</a:t>
            </a:r>
            <a:r>
              <a:rPr lang="en-US" altLang="zh-CN"/>
              <a:t>N</a:t>
            </a:r>
            <a:r>
              <a:rPr lang="zh-CN" altLang="en-US"/>
              <a:t>e</a:t>
            </a:r>
            <a:r>
              <a:rPr lang="en-US" altLang="zh-CN"/>
              <a:t>RF</a:t>
            </a:r>
            <a:r>
              <a:rPr lang="zh-CN" altLang="en-US"/>
              <a:t>的说话脸系统能够享受大规模的唇读语料库，并实现对各种OOD（</a:t>
            </a:r>
            <a:r>
              <a:rPr lang="zh-CN" altLang="en-US"/>
              <a:t>域外）音频的高泛化性；</a:t>
            </a:r>
            <a:endParaRPr lang="zh-CN" altLang="en-US"/>
          </a:p>
          <a:p>
            <a:endParaRPr lang="zh-CN" altLang="en-US"/>
          </a:p>
          <a:p>
            <a:r>
              <a:rPr lang="en-US" altLang="zh-CN"/>
              <a:t>2. </a:t>
            </a:r>
            <a:r>
              <a:rPr lang="zh-CN" altLang="en-US">
                <a:sym typeface="+mn-ea"/>
              </a:rPr>
              <a:t>提出了一种对抗性的领域自适应管道来弥补大语料库和目标人物视频之间的领域差距</a:t>
            </a:r>
            <a:r>
              <a:rPr lang="zh-CN" altLang="en-US"/>
              <a:t>；</a:t>
            </a:r>
            <a:endParaRPr lang="zh-CN" altLang="en-US"/>
          </a:p>
          <a:p>
            <a:endParaRPr lang="zh-CN" altLang="en-US"/>
          </a:p>
          <a:p>
            <a:r>
              <a:rPr lang="en-US" altLang="zh-CN"/>
              <a:t>3. </a:t>
            </a:r>
            <a:r>
              <a:rPr lang="zh-CN" altLang="en-US"/>
              <a:t>设计了一个变分运动生成器来生成具有丰富细节和表现力的精确面部地标</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25806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overview of GENEFACE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nvPicPr>
        <p:blipFill>
          <a:blip r:embed="rId3"/>
          <a:stretch>
            <a:fillRect/>
          </a:stretch>
        </p:blipFill>
        <p:spPr>
          <a:xfrm>
            <a:off x="1043305" y="987425"/>
            <a:ext cx="6824980" cy="2007870"/>
          </a:xfrm>
          <a:prstGeom prst="rect">
            <a:avLst/>
          </a:prstGeom>
        </p:spPr>
      </p:pic>
      <p:sp>
        <p:nvSpPr>
          <p:cNvPr id="9" name="文本框 8"/>
          <p:cNvSpPr txBox="1"/>
          <p:nvPr/>
        </p:nvSpPr>
        <p:spPr>
          <a:xfrm>
            <a:off x="1331595" y="3219450"/>
            <a:ext cx="6261100" cy="953135"/>
          </a:xfrm>
          <a:prstGeom prst="rect">
            <a:avLst/>
          </a:prstGeom>
          <a:noFill/>
        </p:spPr>
        <p:txBody>
          <a:bodyPr wrap="square" rtlCol="0">
            <a:spAutoFit/>
          </a:bodyPr>
          <a:p>
            <a:r>
              <a:rPr lang="en-US" altLang="zh-CN" sz="1400"/>
              <a:t>1. </a:t>
            </a:r>
            <a:r>
              <a:rPr lang="zh-CN" altLang="en-US" sz="1400"/>
              <a:t>Audio-to-motion，在给定输入音频的情况下，变分运动发生器生成面部标志；</a:t>
            </a:r>
            <a:endParaRPr lang="zh-CN" altLang="en-US" sz="1400"/>
          </a:p>
          <a:p>
            <a:r>
              <a:rPr lang="en-US" altLang="zh-CN" sz="1400"/>
              <a:t>2. </a:t>
            </a:r>
            <a:r>
              <a:rPr lang="zh-CN" altLang="en-US" sz="1400"/>
              <a:t>Motion domain adaptation，提出了一种半监督对抗性训练管道来训练一个领域自适应后网络，将预测的3D地标从多说话人领域细化到目标人领域；</a:t>
            </a:r>
            <a:endParaRPr lang="zh-CN" altLang="en-US" sz="1400"/>
          </a:p>
          <a:p>
            <a:r>
              <a:rPr lang="en-US" altLang="zh-CN" sz="1400"/>
              <a:t>3. </a:t>
            </a:r>
            <a:r>
              <a:rPr lang="zh-CN" altLang="en-US" sz="1400"/>
              <a:t>Motion-to-image，基于</a:t>
            </a:r>
            <a:r>
              <a:rPr lang="en-US" altLang="zh-CN" sz="1400"/>
              <a:t>N</a:t>
            </a:r>
            <a:r>
              <a:rPr lang="zh-CN" altLang="en-US" sz="1400"/>
              <a:t>e</a:t>
            </a:r>
            <a:r>
              <a:rPr lang="en-US" altLang="zh-CN" sz="1400"/>
              <a:t>RF</a:t>
            </a:r>
            <a:r>
              <a:rPr lang="zh-CN" altLang="en-US" sz="1400"/>
              <a:t>的渲染器来渲染基于预测的3D地标的图像帧。</a:t>
            </a:r>
            <a:endParaRPr lang="zh-CN"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Audio-to-motion</a:t>
            </a:r>
            <a:r>
              <a:rPr lang="zh-CN" altLang="en-US" b="1">
                <a:sym typeface="+mn-ea"/>
              </a:rPr>
              <a:t>：</a:t>
            </a:r>
            <a:endParaRPr lang="zh-CN" altLang="en-US" b="1">
              <a:sym typeface="+mn-ea"/>
            </a:endParaRPr>
          </a:p>
          <a:p>
            <a:r>
              <a:rPr lang="zh-CN" altLang="en-US">
                <a:sym typeface="+mn-ea"/>
              </a:rPr>
              <a:t>HuBERT从输入波中获取音频特征，并将其作为变分运动发生器的条件。选择68个关键点作为面部运动表示，从</a:t>
            </a:r>
            <a:r>
              <a:rPr lang="en-US" altLang="zh-CN">
                <a:sym typeface="+mn-ea"/>
              </a:rPr>
              <a:t>3DMM</a:t>
            </a:r>
            <a:r>
              <a:rPr lang="zh-CN" altLang="en-US">
                <a:sym typeface="+mn-ea"/>
              </a:rPr>
              <a:t>中提取的</a:t>
            </a:r>
            <a:r>
              <a:rPr lang="en-US" altLang="zh-CN">
                <a:sym typeface="+mn-ea"/>
              </a:rPr>
              <a:t>3D</a:t>
            </a:r>
            <a:r>
              <a:rPr lang="zh-CN" altLang="en-US">
                <a:sym typeface="+mn-ea"/>
              </a:rPr>
              <a:t>地标</a:t>
            </a:r>
            <a:r>
              <a:rPr lang="en-US" altLang="zh-CN">
                <a:sym typeface="+mn-ea"/>
              </a:rPr>
              <a:t>M</a:t>
            </a:r>
            <a:r>
              <a:rPr lang="zh-CN" altLang="en-US">
                <a:sym typeface="+mn-ea"/>
              </a:rPr>
              <a:t>和平均网格提取的</a:t>
            </a:r>
            <a:r>
              <a:rPr lang="zh-CN" altLang="en-US">
                <a:sym typeface="+mn-ea"/>
              </a:rPr>
              <a:t>作差，</a:t>
            </a:r>
            <a:r>
              <a:rPr lang="en-US" altLang="zh-CN">
                <a:sym typeface="+mn-ea"/>
              </a:rPr>
              <a:t>I</a:t>
            </a:r>
            <a:r>
              <a:rPr lang="zh-CN" altLang="en-US">
                <a:sym typeface="+mn-ea"/>
              </a:rPr>
              <a:t>为网格中关键点</a:t>
            </a:r>
            <a:r>
              <a:rPr lang="zh-CN" altLang="en-US">
                <a:sym typeface="+mn-ea"/>
              </a:rPr>
              <a:t>索引。</a:t>
            </a:r>
            <a:endParaRPr lang="zh-CN" altLang="en-US">
              <a:sym typeface="+mn-ea"/>
            </a:endParaRPr>
          </a:p>
          <a:p>
            <a:endParaRPr lang="zh-CN" altLang="en-US">
              <a:sym typeface="+mn-ea"/>
            </a:endParaRPr>
          </a:p>
          <a:p>
            <a:endParaRPr lang="zh-CN" altLang="en-US">
              <a:sym typeface="+mn-ea"/>
            </a:endParaRPr>
          </a:p>
          <a:p>
            <a:endParaRPr lang="zh-CN" altLang="en-US">
              <a:sym typeface="+mn-ea"/>
            </a:endParaRPr>
          </a:p>
        </p:txBody>
      </p:sp>
      <p:pic>
        <p:nvPicPr>
          <p:cNvPr id="6" name="图片 5"/>
          <p:cNvPicPr>
            <a:picLocks noChangeAspect="1"/>
          </p:cNvPicPr>
          <p:nvPr/>
        </p:nvPicPr>
        <p:blipFill>
          <a:blip r:embed="rId3"/>
          <a:stretch>
            <a:fillRect/>
          </a:stretch>
        </p:blipFill>
        <p:spPr>
          <a:xfrm>
            <a:off x="3203575" y="2139315"/>
            <a:ext cx="1939925" cy="231140"/>
          </a:xfrm>
          <a:prstGeom prst="rect">
            <a:avLst/>
          </a:prstGeom>
        </p:spPr>
      </p:pic>
      <p:pic>
        <p:nvPicPr>
          <p:cNvPr id="11" name="图片 10"/>
          <p:cNvPicPr>
            <a:picLocks noChangeAspect="1"/>
          </p:cNvPicPr>
          <p:nvPr/>
        </p:nvPicPr>
        <p:blipFill>
          <a:blip r:embed="rId4"/>
          <a:stretch>
            <a:fillRect/>
          </a:stretch>
        </p:blipFill>
        <p:spPr>
          <a:xfrm>
            <a:off x="876935" y="2494280"/>
            <a:ext cx="3519805" cy="1438910"/>
          </a:xfrm>
          <a:prstGeom prst="rect">
            <a:avLst/>
          </a:prstGeom>
        </p:spPr>
      </p:pic>
      <p:sp>
        <p:nvSpPr>
          <p:cNvPr id="12" name="文本框 11"/>
          <p:cNvSpPr txBox="1"/>
          <p:nvPr/>
        </p:nvSpPr>
        <p:spPr>
          <a:xfrm>
            <a:off x="4499610" y="2643505"/>
            <a:ext cx="3690620" cy="1198880"/>
          </a:xfrm>
          <a:prstGeom prst="rect">
            <a:avLst/>
          </a:prstGeom>
          <a:noFill/>
        </p:spPr>
        <p:txBody>
          <a:bodyPr wrap="square" rtlCol="0">
            <a:spAutoFit/>
          </a:bodyPr>
          <a:p>
            <a:r>
              <a:rPr lang="zh-CN" altLang="en-US">
                <a:sym typeface="+mn-ea"/>
              </a:rPr>
              <a:t>长期依赖关系，编码器和解码器设计为全卷积网络；</a:t>
            </a:r>
            <a:endParaRPr lang="zh-CN" altLang="en-US">
              <a:sym typeface="+mn-ea"/>
            </a:endParaRPr>
          </a:p>
          <a:p>
            <a:r>
              <a:rPr lang="zh-CN" altLang="en-US"/>
              <a:t>归一化流提供一个与时间相关的</a:t>
            </a:r>
            <a:r>
              <a:rPr lang="zh-CN" altLang="en-US"/>
              <a:t>先验分布</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259205" y="1347470"/>
            <a:ext cx="5881370" cy="2129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Audio-to-motion</a:t>
            </a:r>
            <a:r>
              <a:rPr lang="zh-CN" altLang="en-US" b="1">
                <a:sym typeface="+mn-ea"/>
              </a:rPr>
              <a:t>：</a:t>
            </a:r>
            <a:endParaRPr lang="zh-CN" altLang="en-US" b="1">
              <a:sym typeface="+mn-ea"/>
            </a:endParaRPr>
          </a:p>
          <a:p>
            <a:endParaRPr lang="zh-CN" altLang="en-US">
              <a:sym typeface="+mn-ea"/>
            </a:endParaRPr>
          </a:p>
          <a:p>
            <a:endParaRPr lang="zh-CN" altLang="en-US">
              <a:sym typeface="+mn-ea"/>
            </a:endParaRPr>
          </a:p>
        </p:txBody>
      </p:sp>
      <p:pic>
        <p:nvPicPr>
          <p:cNvPr id="5" name="图片 4"/>
          <p:cNvPicPr>
            <a:picLocks noChangeAspect="1"/>
          </p:cNvPicPr>
          <p:nvPr/>
        </p:nvPicPr>
        <p:blipFill>
          <a:blip r:embed="rId3"/>
          <a:stretch>
            <a:fillRect/>
          </a:stretch>
        </p:blipFill>
        <p:spPr>
          <a:xfrm>
            <a:off x="827405" y="1419225"/>
            <a:ext cx="2089150" cy="2089150"/>
          </a:xfrm>
          <a:prstGeom prst="rect">
            <a:avLst/>
          </a:prstGeom>
        </p:spPr>
      </p:pic>
      <p:sp>
        <p:nvSpPr>
          <p:cNvPr id="8" name="文本框 7"/>
          <p:cNvSpPr txBox="1"/>
          <p:nvPr/>
        </p:nvSpPr>
        <p:spPr>
          <a:xfrm>
            <a:off x="3003550" y="1174750"/>
            <a:ext cx="4880610" cy="1753235"/>
          </a:xfrm>
          <a:prstGeom prst="rect">
            <a:avLst/>
          </a:prstGeom>
          <a:noFill/>
        </p:spPr>
        <p:txBody>
          <a:bodyPr wrap="square" rtlCol="0">
            <a:spAutoFit/>
          </a:bodyPr>
          <a:p>
            <a:r>
              <a:rPr lang="en-US" altLang="zh-CN"/>
              <a:t>D</a:t>
            </a:r>
            <a:r>
              <a:rPr lang="en-US" altLang="zh-CN" baseline="-25000"/>
              <a:t>sync</a:t>
            </a:r>
            <a:r>
              <a:rPr lang="zh-CN" altLang="en-US"/>
              <a:t>来指导</a:t>
            </a:r>
            <a:r>
              <a:rPr lang="en-US" altLang="zh-CN"/>
              <a:t>VAE</a:t>
            </a:r>
            <a:r>
              <a:rPr lang="zh-CN" altLang="en-US"/>
              <a:t>，输入是一个由T</a:t>
            </a:r>
            <a:r>
              <a:rPr lang="en-US" altLang="zh-CN" baseline="-25000"/>
              <a:t>l</a:t>
            </a:r>
            <a:r>
              <a:rPr lang="zh-CN" altLang="en-US"/>
              <a:t>个连续的3D地标帧组成的窗口和一个大小为T</a:t>
            </a:r>
            <a:r>
              <a:rPr lang="zh-CN" altLang="en-US" baseline="-25000"/>
              <a:t>a</a:t>
            </a:r>
            <a:r>
              <a:rPr lang="zh-CN" altLang="en-US"/>
              <a:t> × D的音频特征，（其中，T</a:t>
            </a:r>
            <a:r>
              <a:rPr lang="zh-CN" altLang="en-US" baseline="-25000"/>
              <a:t>l</a:t>
            </a:r>
            <a:r>
              <a:rPr lang="zh-CN" altLang="en-US"/>
              <a:t>和T</a:t>
            </a:r>
            <a:r>
              <a:rPr lang="zh-CN" altLang="en-US" baseline="-25000"/>
              <a:t>a</a:t>
            </a:r>
            <a:r>
              <a:rPr lang="zh-CN" altLang="en-US"/>
              <a:t>分别是视频和音频的长度，D是HuBERT特征维数），</a:t>
            </a:r>
            <a:r>
              <a:rPr lang="en-US" altLang="zh-CN">
                <a:sym typeface="+mn-ea"/>
              </a:rPr>
              <a:t>D</a:t>
            </a:r>
            <a:r>
              <a:rPr lang="en-US" altLang="zh-CN" baseline="-25000">
                <a:sym typeface="+mn-ea"/>
              </a:rPr>
              <a:t>sync</a:t>
            </a:r>
            <a:r>
              <a:rPr lang="zh-CN" altLang="en-US"/>
              <a:t>被训练来区分输入音频和地标是否同步，由一个地标编码器和一个音频编码器组成。</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D</a:t>
            </a:r>
            <a:r>
              <a:rPr lang="en-US" altLang="zh-CN" b="1">
                <a:sym typeface="+mn-ea"/>
              </a:rPr>
              <a:t>omain</a:t>
            </a:r>
            <a:r>
              <a:rPr lang="zh-CN" altLang="en-US" b="1">
                <a:sym typeface="+mn-ea"/>
              </a:rPr>
              <a:t> A</a:t>
            </a:r>
            <a:r>
              <a:rPr lang="en-US" altLang="zh-CN" b="1">
                <a:sym typeface="+mn-ea"/>
              </a:rPr>
              <a:t>daptive</a:t>
            </a:r>
            <a:r>
              <a:rPr lang="zh-CN" altLang="en-US" b="1">
                <a:sym typeface="+mn-ea"/>
              </a:rPr>
              <a:t> P</a:t>
            </a:r>
            <a:r>
              <a:rPr lang="en-US" altLang="zh-CN" b="1">
                <a:sym typeface="+mn-ea"/>
              </a:rPr>
              <a:t>ost</a:t>
            </a:r>
            <a:r>
              <a:rPr lang="zh-CN" altLang="en-US" b="1">
                <a:sym typeface="+mn-ea"/>
              </a:rPr>
              <a:t>-NET：</a:t>
            </a:r>
            <a:endParaRPr lang="zh-CN" altLang="en-US" b="1">
              <a:sym typeface="+mn-ea"/>
            </a:endParaRPr>
          </a:p>
          <a:p>
            <a:endParaRPr lang="zh-CN" altLang="en-US">
              <a:sym typeface="+mn-ea"/>
            </a:endParaRPr>
          </a:p>
          <a:p>
            <a:endParaRPr lang="zh-CN" altLang="en-US">
              <a:sym typeface="+mn-ea"/>
            </a:endParaRPr>
          </a:p>
        </p:txBody>
      </p:sp>
      <p:pic>
        <p:nvPicPr>
          <p:cNvPr id="6" name="图片 5"/>
          <p:cNvPicPr>
            <a:picLocks noChangeAspect="1"/>
          </p:cNvPicPr>
          <p:nvPr/>
        </p:nvPicPr>
        <p:blipFill>
          <a:blip r:embed="rId3"/>
          <a:stretch>
            <a:fillRect/>
          </a:stretch>
        </p:blipFill>
        <p:spPr>
          <a:xfrm>
            <a:off x="899160" y="1419225"/>
            <a:ext cx="2115820" cy="1687195"/>
          </a:xfrm>
          <a:prstGeom prst="rect">
            <a:avLst/>
          </a:prstGeom>
        </p:spPr>
      </p:pic>
      <p:sp>
        <p:nvSpPr>
          <p:cNvPr id="10" name="文本框 9"/>
          <p:cNvSpPr txBox="1"/>
          <p:nvPr/>
        </p:nvSpPr>
        <p:spPr>
          <a:xfrm>
            <a:off x="3003550" y="1174750"/>
            <a:ext cx="4880610" cy="2584450"/>
          </a:xfrm>
          <a:prstGeom prst="rect">
            <a:avLst/>
          </a:prstGeom>
          <a:noFill/>
        </p:spPr>
        <p:txBody>
          <a:bodyPr wrap="square" rtlCol="0">
            <a:spAutoFit/>
          </a:bodyPr>
          <a:p>
            <a:r>
              <a:t>在一个大型多说话人数据集上训练变分运动生成器时，可以很好地泛化各种音频输入。然而，</a:t>
            </a:r>
            <a:r>
              <a:rPr lang="zh-CN"/>
              <a:t>当在</a:t>
            </a:r>
            <a:r>
              <a:t>多说话人唇读数据集</a:t>
            </a:r>
            <a:r>
              <a:rPr lang="zh-CN"/>
              <a:t>上推理时</a:t>
            </a:r>
            <a:r>
              <a:t>，目标人视频的尺度相对较小，预测的3D地标与目标人域之间存在域移位</a:t>
            </a:r>
            <a:r>
              <a:rPr lang="zh-CN"/>
              <a:t>。</a:t>
            </a:r>
            <a:endParaRPr lang="zh-CN"/>
          </a:p>
          <a:p>
            <a:r>
              <a:rPr lang="zh-CN"/>
              <a:t>设计一个半监督对抗性域自适应网络，将粗粒度的地标映射到细粒度。</a:t>
            </a:r>
            <a:r>
              <a:rPr lang="zh-CN">
                <a:sym typeface="+mn-ea"/>
              </a:rPr>
              <a:t>采用</a:t>
            </a:r>
            <a:r>
              <a:rPr lang="en-US" altLang="zh-CN">
                <a:sym typeface="+mn-ea"/>
              </a:rPr>
              <a:t>D</a:t>
            </a:r>
            <a:r>
              <a:rPr lang="en-US" altLang="zh-CN" baseline="-25000">
                <a:sym typeface="+mn-ea"/>
              </a:rPr>
              <a:t>sync</a:t>
            </a:r>
            <a:r>
              <a:rPr lang="zh-CN">
                <a:sym typeface="+mn-ea"/>
              </a:rPr>
              <a:t>来监督唇形同步，训练了一个</a:t>
            </a:r>
            <a:r>
              <a:rPr lang="en-US" altLang="zh-CN">
                <a:sym typeface="+mn-ea"/>
              </a:rPr>
              <a:t>MLP</a:t>
            </a:r>
            <a:r>
              <a:rPr lang="zh-CN">
                <a:sym typeface="+mn-ea"/>
              </a:rPr>
              <a:t>结构的帧级判别器，判别每个地标帧与目标人的身份相似性。</a:t>
            </a:r>
            <a:endParaRPr 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691640" y="1131570"/>
            <a:ext cx="5127625" cy="24422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sym typeface="+mn-ea"/>
              </a:rPr>
              <a:t>NeRF-based Rendered</a:t>
            </a:r>
            <a:r>
              <a:rPr lang="zh-CN" altLang="en-US" b="1">
                <a:sym typeface="+mn-ea"/>
              </a:rPr>
              <a:t>：</a:t>
            </a:r>
            <a:endParaRPr lang="zh-CN" altLang="en-US" b="1">
              <a:sym typeface="+mn-ea"/>
            </a:endParaRPr>
          </a:p>
          <a:p>
            <a:endParaRPr lang="zh-CN" altLang="en-US">
              <a:sym typeface="+mn-ea"/>
            </a:endParaRPr>
          </a:p>
          <a:p>
            <a:endParaRPr lang="zh-CN" altLang="en-US">
              <a:sym typeface="+mn-ea"/>
            </a:endParaRPr>
          </a:p>
        </p:txBody>
      </p:sp>
      <p:pic>
        <p:nvPicPr>
          <p:cNvPr id="5" name="图片 4"/>
          <p:cNvPicPr>
            <a:picLocks noChangeAspect="1"/>
          </p:cNvPicPr>
          <p:nvPr/>
        </p:nvPicPr>
        <p:blipFill>
          <a:blip r:embed="rId3"/>
          <a:stretch>
            <a:fillRect/>
          </a:stretch>
        </p:blipFill>
        <p:spPr>
          <a:xfrm>
            <a:off x="395605" y="1563370"/>
            <a:ext cx="3225800" cy="1575435"/>
          </a:xfrm>
          <a:prstGeom prst="rect">
            <a:avLst/>
          </a:prstGeom>
        </p:spPr>
      </p:pic>
      <p:sp>
        <p:nvSpPr>
          <p:cNvPr id="8" name="文本框 7"/>
          <p:cNvSpPr txBox="1"/>
          <p:nvPr/>
        </p:nvSpPr>
        <p:spPr>
          <a:xfrm>
            <a:off x="3659505" y="1172845"/>
            <a:ext cx="4561840" cy="3404870"/>
          </a:xfrm>
          <a:prstGeom prst="rect">
            <a:avLst/>
          </a:prstGeom>
          <a:noFill/>
        </p:spPr>
        <p:txBody>
          <a:bodyPr wrap="square" rtlCol="0">
            <a:noAutofit/>
          </a:bodyPr>
          <a:p>
            <a:r>
              <a:rPr lang="zh-CN" altLang="en-US"/>
              <a:t>除了观看方向d和3D</a:t>
            </a:r>
            <a:r>
              <a:rPr lang="zh-CN" altLang="en-US"/>
              <a:t>像素点x之外，3D地标l将作为操纵隐式表示的头部的颜色和几何形状的条件，</a:t>
            </a:r>
            <a:endParaRPr lang="zh-CN" altLang="en-US"/>
          </a:p>
          <a:p>
            <a:endParaRPr lang="zh-CN" altLang="en-US"/>
          </a:p>
          <a:p>
            <a:r>
              <a:rPr lang="zh-CN" altLang="en-US"/>
              <a:t>提高相邻帧间的连续性，使用相邻三帧的3D地标，对输入的3D地标进行逐点归一化。</a:t>
            </a:r>
            <a:endParaRPr lang="zh-CN" altLang="en-US"/>
          </a:p>
          <a:p>
            <a:r>
              <a:rPr lang="zh-CN" altLang="en-US"/>
              <a:t>训练了两个</a:t>
            </a:r>
            <a:r>
              <a:rPr lang="en-US" altLang="zh-CN"/>
              <a:t>N</a:t>
            </a:r>
            <a:r>
              <a:rPr lang="zh-CN" altLang="en-US"/>
              <a:t>e</a:t>
            </a:r>
            <a:r>
              <a:rPr lang="en-US" altLang="zh-CN"/>
              <a:t>RF</a:t>
            </a:r>
            <a:r>
              <a:rPr lang="zh-CN" altLang="en-US"/>
              <a:t>分别渲染头部和躯干部分，为躯干</a:t>
            </a:r>
            <a:r>
              <a:rPr lang="en-US" altLang="zh-CN">
                <a:sym typeface="+mn-ea"/>
              </a:rPr>
              <a:t>N</a:t>
            </a:r>
            <a:r>
              <a:rPr lang="zh-CN" altLang="en-US">
                <a:sym typeface="+mn-ea"/>
              </a:rPr>
              <a:t>e</a:t>
            </a:r>
            <a:r>
              <a:rPr lang="en-US" altLang="zh-CN">
                <a:sym typeface="+mn-ea"/>
              </a:rPr>
              <a:t>RF</a:t>
            </a:r>
            <a:r>
              <a:rPr lang="zh-CN" altLang="en-US"/>
              <a:t>提供头部</a:t>
            </a:r>
            <a:r>
              <a:rPr lang="en-US" altLang="zh-CN">
                <a:sym typeface="+mn-ea"/>
              </a:rPr>
              <a:t>N</a:t>
            </a:r>
            <a:r>
              <a:rPr lang="zh-CN" altLang="en-US">
                <a:sym typeface="+mn-ea"/>
              </a:rPr>
              <a:t>e</a:t>
            </a:r>
            <a:r>
              <a:rPr lang="en-US" altLang="zh-CN">
                <a:sym typeface="+mn-ea"/>
              </a:rPr>
              <a:t>RF</a:t>
            </a:r>
            <a:r>
              <a:rPr lang="zh-CN" altLang="en-US"/>
              <a:t>渲染结果的感知，</a:t>
            </a:r>
            <a:r>
              <a:rPr lang="en-US" altLang="zh-CN"/>
              <a:t>使用头部</a:t>
            </a:r>
            <a:r>
              <a:rPr lang="en-US" altLang="zh-CN">
                <a:sym typeface="+mn-ea"/>
              </a:rPr>
              <a:t>N</a:t>
            </a:r>
            <a:r>
              <a:rPr lang="zh-CN" altLang="en-US">
                <a:sym typeface="+mn-ea"/>
              </a:rPr>
              <a:t>e</a:t>
            </a:r>
            <a:r>
              <a:rPr lang="en-US" altLang="zh-CN">
                <a:sym typeface="+mn-ea"/>
              </a:rPr>
              <a:t>RF</a:t>
            </a:r>
            <a:r>
              <a:rPr lang="en-US" altLang="zh-CN"/>
              <a:t>的输出颜色作为躯干</a:t>
            </a:r>
            <a:r>
              <a:rPr lang="en-US" altLang="zh-CN">
                <a:sym typeface="+mn-ea"/>
              </a:rPr>
              <a:t>N</a:t>
            </a:r>
            <a:r>
              <a:rPr lang="zh-CN" altLang="en-US">
                <a:sym typeface="+mn-ea"/>
              </a:rPr>
              <a:t>e</a:t>
            </a:r>
            <a:r>
              <a:rPr lang="en-US" altLang="zh-CN">
                <a:sym typeface="+mn-ea"/>
              </a:rPr>
              <a:t>RF</a:t>
            </a:r>
            <a:r>
              <a:rPr lang="en-US" altLang="zh-CN"/>
              <a:t>的像素级条件</a:t>
            </a:r>
            <a:r>
              <a:rPr lang="zh-CN" altLang="en-US"/>
              <a:t>。</a:t>
            </a:r>
            <a:endParaRPr lang="en-US" altLang="zh-CN"/>
          </a:p>
          <a:p>
            <a:endParaRPr lang="zh-CN" altLang="en-US"/>
          </a:p>
          <a:p>
            <a:endParaRPr lang="zh-CN" altLang="en-US"/>
          </a:p>
          <a:p>
            <a:endParaRPr lang="zh-CN" altLang="en-US"/>
          </a:p>
          <a:p>
            <a:endParaRPr lang="zh-CN" altLang="en-US"/>
          </a:p>
          <a:p>
            <a:endParaRPr lang="zh-CN" altLang="en-US"/>
          </a:p>
        </p:txBody>
      </p:sp>
      <p:pic>
        <p:nvPicPr>
          <p:cNvPr id="9" name="图片 8"/>
          <p:cNvPicPr>
            <a:picLocks noChangeAspect="1"/>
          </p:cNvPicPr>
          <p:nvPr/>
        </p:nvPicPr>
        <p:blipFill>
          <a:blip r:embed="rId4"/>
          <a:stretch>
            <a:fillRect/>
          </a:stretch>
        </p:blipFill>
        <p:spPr>
          <a:xfrm>
            <a:off x="5219700" y="1923415"/>
            <a:ext cx="1174750" cy="242570"/>
          </a:xfrm>
          <a:prstGeom prst="rect">
            <a:avLst/>
          </a:prstGeom>
        </p:spPr>
      </p:pic>
      <p:pic>
        <p:nvPicPr>
          <p:cNvPr id="12" name="图片 11"/>
          <p:cNvPicPr>
            <a:picLocks noChangeAspect="1"/>
          </p:cNvPicPr>
          <p:nvPr/>
        </p:nvPicPr>
        <p:blipFill>
          <a:blip r:embed="rId5"/>
          <a:stretch>
            <a:fillRect/>
          </a:stretch>
        </p:blipFill>
        <p:spPr>
          <a:xfrm>
            <a:off x="4859655" y="4011930"/>
            <a:ext cx="2014855" cy="1905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ICLR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t>损失函数：</a:t>
            </a:r>
            <a:endParaRPr lang="zh-CN" altLang="en-US"/>
          </a:p>
          <a:p>
            <a:r>
              <a:rPr lang="en-US" altLang="zh-CN">
                <a:sym typeface="+mn-ea"/>
              </a:rPr>
              <a:t>1. 变分运动发生器</a:t>
            </a:r>
            <a:endParaRPr lang="en-US" altLang="zh-CN">
              <a:sym typeface="+mn-ea"/>
            </a:endParaRPr>
          </a:p>
          <a:p>
            <a:endParaRPr lang="en-US" altLang="zh-CN">
              <a:sym typeface="+mn-ea"/>
            </a:endParaRPr>
          </a:p>
          <a:p>
            <a:r>
              <a:rPr lang="en-US" altLang="zh-CN">
                <a:sym typeface="+mn-ea"/>
              </a:rPr>
              <a:t>2. Post-NET</a:t>
            </a:r>
            <a:r>
              <a:rPr lang="zh-CN" altLang="en-US">
                <a:sym typeface="+mn-ea"/>
              </a:rPr>
              <a:t>：</a:t>
            </a:r>
            <a:endParaRPr lang="zh-CN" altLang="en-US">
              <a:sym typeface="+mn-ea"/>
            </a:endParaRPr>
          </a:p>
          <a:p>
            <a:endParaRPr lang="zh-CN" altLang="en-US">
              <a:sym typeface="+mn-ea"/>
            </a:endParaRPr>
          </a:p>
          <a:p>
            <a:endParaRPr lang="zh-CN" altLang="en-US">
              <a:sym typeface="+mn-ea"/>
            </a:endParaRPr>
          </a:p>
          <a:p>
            <a:endParaRPr lang="en-US" altLang="zh-CN">
              <a:sym typeface="+mn-ea"/>
            </a:endParaRPr>
          </a:p>
          <a:p>
            <a:r>
              <a:rPr lang="en-US" altLang="zh-CN">
                <a:sym typeface="+mn-ea"/>
              </a:rPr>
              <a:t>3. NeRF-based Renderer</a:t>
            </a:r>
            <a:r>
              <a:rPr lang="zh-CN" altLang="en-US">
                <a:sym typeface="+mn-ea"/>
              </a:rPr>
              <a:t>：</a:t>
            </a:r>
            <a:endParaRPr lang="en-US" altLang="zh-CN">
              <a:sym typeface="+mn-ea"/>
            </a:endParaRPr>
          </a:p>
          <a:p>
            <a:endParaRPr lang="en-US" altLang="zh-CN">
              <a:sym typeface="+mn-ea"/>
            </a:endParaRPr>
          </a:p>
        </p:txBody>
      </p:sp>
      <p:pic>
        <p:nvPicPr>
          <p:cNvPr id="6" name="图片 5"/>
          <p:cNvPicPr>
            <a:picLocks noChangeAspect="1"/>
          </p:cNvPicPr>
          <p:nvPr/>
        </p:nvPicPr>
        <p:blipFill>
          <a:blip r:embed="rId3"/>
          <a:stretch>
            <a:fillRect/>
          </a:stretch>
        </p:blipFill>
        <p:spPr>
          <a:xfrm>
            <a:off x="2915285" y="1236345"/>
            <a:ext cx="4692015" cy="273050"/>
          </a:xfrm>
          <a:prstGeom prst="rect">
            <a:avLst/>
          </a:prstGeom>
        </p:spPr>
      </p:pic>
      <p:pic>
        <p:nvPicPr>
          <p:cNvPr id="8" name="图片 7"/>
          <p:cNvPicPr>
            <a:picLocks noChangeAspect="1"/>
          </p:cNvPicPr>
          <p:nvPr/>
        </p:nvPicPr>
        <p:blipFill>
          <a:blip r:embed="rId4"/>
          <a:stretch>
            <a:fillRect/>
          </a:stretch>
        </p:blipFill>
        <p:spPr>
          <a:xfrm>
            <a:off x="2339340" y="1851660"/>
            <a:ext cx="3379470" cy="261620"/>
          </a:xfrm>
          <a:prstGeom prst="rect">
            <a:avLst/>
          </a:prstGeom>
        </p:spPr>
      </p:pic>
      <p:pic>
        <p:nvPicPr>
          <p:cNvPr id="9" name="图片 8"/>
          <p:cNvPicPr>
            <a:picLocks noChangeAspect="1"/>
          </p:cNvPicPr>
          <p:nvPr/>
        </p:nvPicPr>
        <p:blipFill>
          <a:blip r:embed="rId5"/>
          <a:stretch>
            <a:fillRect/>
          </a:stretch>
        </p:blipFill>
        <p:spPr>
          <a:xfrm>
            <a:off x="2195195" y="2141855"/>
            <a:ext cx="3669665" cy="488950"/>
          </a:xfrm>
          <a:prstGeom prst="rect">
            <a:avLst/>
          </a:prstGeom>
        </p:spPr>
      </p:pic>
      <p:pic>
        <p:nvPicPr>
          <p:cNvPr id="11" name="图片 10"/>
          <p:cNvPicPr>
            <a:picLocks noChangeAspect="1"/>
          </p:cNvPicPr>
          <p:nvPr/>
        </p:nvPicPr>
        <p:blipFill>
          <a:blip r:embed="rId6"/>
          <a:stretch>
            <a:fillRect/>
          </a:stretch>
        </p:blipFill>
        <p:spPr>
          <a:xfrm>
            <a:off x="3419475" y="2931795"/>
            <a:ext cx="1791335" cy="27495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415030"/>
          </a:xfrm>
          <a:prstGeom prst="rect">
            <a:avLst/>
          </a:prstGeom>
          <a:noFill/>
        </p:spPr>
        <p:txBody>
          <a:bodyPr wrap="square" rtlCol="0">
            <a:spAutoFit/>
          </a:bodyPr>
          <a:p>
            <a:r>
              <a:rPr lang="zh-CN" altLang="en-US" b="1">
                <a:sym typeface="+mn-ea"/>
              </a:rPr>
              <a:t>数据集：</a:t>
            </a:r>
            <a:endParaRPr lang="zh-CN" altLang="en-US" b="1"/>
          </a:p>
          <a:p>
            <a:r>
              <a:rPr lang="zh-CN">
                <a:sym typeface="+mn-ea"/>
              </a:rPr>
              <a:t>训练数据集：</a:t>
            </a:r>
            <a:r>
              <a:rPr>
                <a:sym typeface="+mn-ea"/>
              </a:rPr>
              <a:t>LRS3-TED训练变分生成器和</a:t>
            </a:r>
            <a:r>
              <a:rPr lang="en-US">
                <a:sym typeface="+mn-ea"/>
              </a:rPr>
              <a:t>Post</a:t>
            </a:r>
            <a:r>
              <a:rPr>
                <a:sym typeface="+mn-ea"/>
              </a:rPr>
              <a:t>-</a:t>
            </a:r>
            <a:r>
              <a:rPr lang="en-US">
                <a:sym typeface="+mn-ea"/>
              </a:rPr>
              <a:t>NET</a:t>
            </a:r>
            <a:r>
              <a:rPr>
                <a:sym typeface="+mn-ea"/>
              </a:rPr>
              <a:t> </a:t>
            </a:r>
            <a:r>
              <a:rPr lang="zh-CN">
                <a:sym typeface="+mn-ea"/>
              </a:rPr>
              <a:t>，</a:t>
            </a:r>
            <a:r>
              <a:rPr lang="en-US" altLang="zh-CN">
                <a:sym typeface="+mn-ea"/>
              </a:rPr>
              <a:t>Obama</a:t>
            </a:r>
            <a:r>
              <a:rPr lang="zh-CN" altLang="en-US">
                <a:sym typeface="+mn-ea"/>
              </a:rPr>
              <a:t>训练基于</a:t>
            </a:r>
            <a:r>
              <a:rPr lang="en-US" altLang="zh-CN">
                <a:sym typeface="+mn-ea"/>
              </a:rPr>
              <a:t>N</a:t>
            </a:r>
            <a:r>
              <a:rPr lang="zh-CN" altLang="en-US">
                <a:sym typeface="+mn-ea"/>
              </a:rPr>
              <a:t>e</a:t>
            </a:r>
            <a:r>
              <a:rPr lang="en-US" altLang="zh-CN">
                <a:sym typeface="+mn-ea"/>
              </a:rPr>
              <a:t>RF</a:t>
            </a:r>
            <a:r>
              <a:rPr lang="zh-CN" altLang="en-US">
                <a:sym typeface="+mn-ea"/>
              </a:rPr>
              <a:t>的人物肖像渲染器；</a:t>
            </a:r>
            <a:endParaRPr lang="zh-CN" altLang="en-US">
              <a:sym typeface="+mn-ea"/>
            </a:endParaRPr>
          </a:p>
          <a:p>
            <a:r>
              <a:rPr lang="zh-CN" altLang="en-US">
                <a:sym typeface="+mn-ea"/>
              </a:rPr>
              <a:t>评估数据集：</a:t>
            </a:r>
            <a:r>
              <a:rPr>
                <a:sym typeface="+mn-ea"/>
              </a:rPr>
              <a:t>LRS3-TED</a:t>
            </a:r>
            <a:r>
              <a:rPr lang="zh-CN">
                <a:sym typeface="+mn-ea"/>
              </a:rPr>
              <a:t>。</a:t>
            </a:r>
            <a:endParaRPr lang="zh-CN" altLang="en-US">
              <a:sym typeface="+mn-ea"/>
            </a:endParaRPr>
          </a:p>
          <a:p>
            <a:r>
              <a:rPr lang="zh-CN">
                <a:sym typeface="+mn-ea"/>
              </a:rPr>
              <a:t>对</a:t>
            </a:r>
            <a:r>
              <a:rPr>
                <a:sym typeface="+mn-ea"/>
              </a:rPr>
              <a:t>LRS3-TED</a:t>
            </a:r>
            <a:r>
              <a:rPr lang="zh-CN">
                <a:sym typeface="+mn-ea"/>
              </a:rPr>
              <a:t>的预处理，采用</a:t>
            </a:r>
            <a:r>
              <a:rPr lang="en-US" altLang="zh-CN">
                <a:sym typeface="+mn-ea"/>
              </a:rPr>
              <a:t>Github</a:t>
            </a:r>
            <a:r>
              <a:rPr lang="zh-CN" altLang="en-US">
                <a:sym typeface="+mn-ea"/>
              </a:rPr>
              <a:t>中处理好的</a:t>
            </a:r>
            <a:endParaRPr lang="zh-CN" altLang="en-US">
              <a:sym typeface="+mn-ea"/>
            </a:endParaRPr>
          </a:p>
          <a:p>
            <a:endParaRPr lang="zh-CN" altLang="en-US">
              <a:sym typeface="+mn-ea"/>
            </a:endParaRPr>
          </a:p>
          <a:p>
            <a:r>
              <a:rPr lang="zh-CN" altLang="en-US" b="1">
                <a:sym typeface="+mn-ea"/>
              </a:rPr>
              <a:t>评价指标：</a:t>
            </a:r>
            <a:endParaRPr lang="zh-CN" altLang="en-US" b="1"/>
          </a:p>
          <a:p>
            <a:r>
              <a:rPr lang="zh-CN" altLang="en-US">
                <a:sym typeface="+mn-ea"/>
              </a:rPr>
              <a:t>图像质量：FID</a:t>
            </a:r>
            <a:r>
              <a:rPr lang="en-US" altLang="zh-CN">
                <a:sym typeface="+mn-ea"/>
              </a:rPr>
              <a:t>↓</a:t>
            </a:r>
            <a:r>
              <a:rPr lang="zh-CN" altLang="en-US">
                <a:sym typeface="+mn-ea"/>
              </a:rPr>
              <a:t>、</a:t>
            </a:r>
            <a:r>
              <a:rPr lang="en-US" altLang="zh-CN">
                <a:sym typeface="+mn-ea"/>
              </a:rPr>
              <a:t>FID</a:t>
            </a:r>
            <a:r>
              <a:rPr lang="zh-CN" altLang="en-US">
                <a:sym typeface="+mn-ea"/>
              </a:rPr>
              <a:t>（</a:t>
            </a:r>
            <a:r>
              <a:rPr lang="en-US" altLang="zh-CN">
                <a:sym typeface="+mn-ea"/>
              </a:rPr>
              <a:t>OOD</a:t>
            </a:r>
            <a:r>
              <a:rPr lang="zh-CN" altLang="en-US">
                <a:sym typeface="+mn-ea"/>
              </a:rPr>
              <a:t>）</a:t>
            </a:r>
            <a:r>
              <a:rPr lang="en-US" altLang="zh-CN">
                <a:sym typeface="+mn-ea"/>
              </a:rPr>
              <a:t>↓</a:t>
            </a:r>
            <a:r>
              <a:rPr lang="zh-CN" altLang="en-US">
                <a:sym typeface="+mn-ea"/>
              </a:rPr>
              <a:t>；</a:t>
            </a:r>
            <a:endParaRPr lang="zh-CN" altLang="en-US"/>
          </a:p>
          <a:p>
            <a:r>
              <a:rPr lang="zh-CN" altLang="en-US">
                <a:sym typeface="+mn-ea"/>
              </a:rPr>
              <a:t>视听同步：</a:t>
            </a:r>
            <a:r>
              <a:rPr lang="en-US" altLang="zh-CN">
                <a:sym typeface="+mn-ea"/>
              </a:rPr>
              <a:t>Sync</a:t>
            </a:r>
            <a:r>
              <a:rPr lang="zh-CN" altLang="en-US">
                <a:sym typeface="+mn-ea"/>
              </a:rPr>
              <a:t>置信度↑、</a:t>
            </a:r>
            <a:r>
              <a:rPr lang="en-US" altLang="zh-CN">
                <a:sym typeface="+mn-ea"/>
              </a:rPr>
              <a:t>LMD↓</a:t>
            </a:r>
            <a:r>
              <a:rPr lang="zh-CN" altLang="en-US">
                <a:sym typeface="+mn-ea"/>
              </a:rPr>
              <a:t>、</a:t>
            </a:r>
            <a:r>
              <a:rPr lang="en-US" altLang="zh-CN">
                <a:sym typeface="+mn-ea"/>
              </a:rPr>
              <a:t>Sync</a:t>
            </a:r>
            <a:r>
              <a:rPr lang="zh-CN" altLang="en-US">
                <a:sym typeface="+mn-ea"/>
              </a:rPr>
              <a:t>置信度（</a:t>
            </a:r>
            <a:r>
              <a:rPr lang="en-US" altLang="zh-CN">
                <a:sym typeface="+mn-ea"/>
              </a:rPr>
              <a:t>OOD</a:t>
            </a:r>
            <a:r>
              <a:rPr lang="zh-CN" altLang="en-US">
                <a:sym typeface="+mn-ea"/>
              </a:rPr>
              <a:t>）↑；</a:t>
            </a:r>
            <a:endParaRPr lang="zh-CN" altLang="en-US"/>
          </a:p>
          <a:p>
            <a:endParaRPr lang="zh-CN" altLang="en-US"/>
          </a:p>
          <a:p>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少样本学习无法泛化不同</a:t>
            </a:r>
            <a:r>
              <a:rPr lang="zh-CN" altLang="en-US"/>
              <a:t>身份；</a:t>
            </a:r>
            <a:endParaRPr lang="zh-CN" altLang="en-US"/>
          </a:p>
          <a:p>
            <a:endParaRPr lang="zh-CN" altLang="en-US"/>
          </a:p>
          <a:p>
            <a:r>
              <a:rPr lang="en-US" altLang="zh-CN"/>
              <a:t>2. </a:t>
            </a:r>
            <a:r>
              <a:rPr lang="zh-CN" altLang="en-US"/>
              <a:t>从不同身份说话者学习说话风格困难，但从一个特定的身份学习一致说话风格容易</a:t>
            </a:r>
            <a:r>
              <a:rPr lang="en-US" altLang="zh-CN"/>
              <a:t>.</a:t>
            </a:r>
            <a:endParaRPr lang="zh-CN" altLang="en-US"/>
          </a:p>
          <a:p>
            <a:endParaRPr lang="zh-CN" altLang="en-US"/>
          </a:p>
          <a:p>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quantitative evaluation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547495" y="1347470"/>
            <a:ext cx="5452110" cy="20072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a:t>
                </a:r>
                <a:r>
                  <a:rPr lang="en-US" altLang="zh-CN" sz="900" dirty="0">
                    <a:solidFill>
                      <a:srgbClr val="961E19"/>
                    </a:solidFill>
                    <a:latin typeface="微软雅黑" panose="020B0503020204020204" pitchFamily="34" charset="-122"/>
                    <a:ea typeface="微软雅黑" panose="020B0503020204020204" pitchFamily="34" charset="-122"/>
                    <a:sym typeface="+mn-ea"/>
                  </a:rPr>
                  <a:t>litative</a:t>
                </a:r>
                <a:r>
                  <a:rPr lang="en-US" altLang="zh-CN" sz="900" dirty="0">
                    <a:solidFill>
                      <a:srgbClr val="961E19"/>
                    </a:solidFill>
                    <a:latin typeface="微软雅黑" panose="020B0503020204020204" pitchFamily="34" charset="-122"/>
                    <a:ea typeface="微软雅黑" panose="020B0503020204020204" pitchFamily="34" charset="-122"/>
                  </a:rPr>
                  <a:t> experiment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475740" y="1275715"/>
            <a:ext cx="5676900" cy="23088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GENEFACE</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a:t>
                </a:r>
                <a:r>
                  <a:rPr lang="en-US" altLang="zh-CN" sz="900" dirty="0">
                    <a:solidFill>
                      <a:srgbClr val="961E19"/>
                    </a:solidFill>
                    <a:latin typeface="微软雅黑" panose="020B0503020204020204" pitchFamily="34" charset="-122"/>
                    <a:ea typeface="微软雅黑" panose="020B0503020204020204" pitchFamily="34" charset="-122"/>
                  </a:rPr>
                  <a:t>lation 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907540" y="1419225"/>
            <a:ext cx="5203190" cy="19970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693545" y="3291840"/>
            <a:ext cx="5757545" cy="953135"/>
          </a:xfrm>
          <a:prstGeom prst="rect">
            <a:avLst/>
          </a:prstGeom>
          <a:noFill/>
        </p:spPr>
        <p:txBody>
          <a:bodyPr wrap="square" rtlCol="0">
            <a:spAutoFit/>
          </a:bodyPr>
          <a:p>
            <a:r>
              <a:rPr lang="zh-CN" altLang="en-US" sz="1400"/>
              <a:t>以一张参考图像作为输入，生成有节奏的头部运动、自然的嘴型和精确的嘴唇同步的音频驱动的说话脸。</a:t>
            </a:r>
            <a:endParaRPr lang="zh-CN" altLang="en-US" sz="1400"/>
          </a:p>
          <a:p>
            <a:r>
              <a:rPr lang="zh-CN" altLang="en-US" sz="1400"/>
              <a:t>视听相关模型（</a:t>
            </a:r>
            <a:r>
              <a:rPr lang="en-US" altLang="zh-CN" sz="1400"/>
              <a:t>AVCT</a:t>
            </a:r>
            <a:r>
              <a:rPr lang="zh-CN" altLang="en-US" sz="1400"/>
              <a:t>）在特定的说话者上训练，但框架支持任意的一次性参考图像和语音作为输入，呈现逼真的谈话面部视频。</a:t>
            </a:r>
            <a:endParaRPr lang="zh-CN" altLang="en-US" sz="1400"/>
          </a:p>
        </p:txBody>
      </p:sp>
      <p:pic>
        <p:nvPicPr>
          <p:cNvPr id="7" name="图片 6"/>
          <p:cNvPicPr>
            <a:picLocks noChangeAspect="1"/>
          </p:cNvPicPr>
          <p:nvPr/>
        </p:nvPicPr>
        <p:blipFill>
          <a:blip r:embed="rId3"/>
          <a:stretch>
            <a:fillRect/>
          </a:stretch>
        </p:blipFill>
        <p:spPr>
          <a:xfrm>
            <a:off x="2628900" y="627380"/>
            <a:ext cx="3613785" cy="25698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提出了音频驱动的</a:t>
            </a:r>
            <a:r>
              <a:rPr lang="zh-CN" altLang="en-US"/>
              <a:t>单镜头说话脸生成框架，该框架建立了来自特定说话者的一致的视听相关性；</a:t>
            </a:r>
            <a:endParaRPr lang="zh-CN" altLang="en-US"/>
          </a:p>
          <a:p>
            <a:endParaRPr lang="zh-CN" altLang="en-US"/>
          </a:p>
          <a:p>
            <a:r>
              <a:rPr lang="en-US" altLang="zh-CN"/>
              <a:t>2. </a:t>
            </a:r>
            <a:r>
              <a:rPr lang="zh-CN"/>
              <a:t>提出</a:t>
            </a:r>
            <a:r>
              <a:t>了一个视听相关</a:t>
            </a:r>
            <a:r>
              <a:rPr lang="en-US"/>
              <a:t>Transformer</a:t>
            </a:r>
            <a:r>
              <a:rPr lang="zh-CN" altLang="en-US"/>
              <a:t>（</a:t>
            </a:r>
            <a:r>
              <a:rPr lang="en-US"/>
              <a:t>AVCT</a:t>
            </a:r>
            <a:r>
              <a:rPr lang="zh-CN" altLang="en-US"/>
              <a:t>）</a:t>
            </a:r>
            <a:r>
              <a:t>，将音素和基于面部关键点的运动场表示作为输入，容易扩展到任何其他音频和身份</a:t>
            </a:r>
            <a:r>
              <a:rPr lang="zh-CN" altLang="en-US"/>
              <a:t>；</a:t>
            </a:r>
            <a:endParaRPr lang="zh-CN" altLang="en-US"/>
          </a:p>
          <a:p>
            <a:endParaRPr lang="zh-CN" altLang="en-US"/>
          </a:p>
          <a:p>
            <a:r>
              <a:rPr lang="en-US" altLang="zh-CN"/>
              <a:t>3. </a:t>
            </a:r>
            <a:r>
              <a:t>视听相关性仅从特定的说话者学习，但</a:t>
            </a:r>
            <a:r>
              <a:rPr lang="zh-CN"/>
              <a:t>本文方法可以</a:t>
            </a:r>
            <a:r>
              <a:t>从参考图像和音频中生成逼真谈话面部视频</a:t>
            </a:r>
            <a:r>
              <a:rPr lang="zh-CN" altLang="en-US"/>
              <a:t>。</a:t>
            </a:r>
            <a:endParaRPr lang="zh-CN" altLang="en-US"/>
          </a:p>
          <a:p>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12661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overview of AVCT 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617855" y="1131570"/>
            <a:ext cx="7740015" cy="26720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AVCT</a:t>
            </a:r>
            <a:r>
              <a:rPr lang="zh-CN" altLang="en-US" b="1"/>
              <a:t>：</a:t>
            </a:r>
            <a:endParaRPr lang="zh-CN" altLang="en-US" b="1"/>
          </a:p>
          <a:p>
            <a:endParaRPr lang="en-US" altLang="zh-CN"/>
          </a:p>
          <a:p>
            <a:endParaRPr lang="zh-CN" altLang="en-US"/>
          </a:p>
        </p:txBody>
      </p:sp>
      <p:sp>
        <p:nvSpPr>
          <p:cNvPr id="6" name="文本框 5"/>
          <p:cNvSpPr txBox="1"/>
          <p:nvPr/>
        </p:nvSpPr>
        <p:spPr>
          <a:xfrm>
            <a:off x="3121025" y="1131570"/>
            <a:ext cx="4915535" cy="2799715"/>
          </a:xfrm>
          <a:prstGeom prst="rect">
            <a:avLst/>
          </a:prstGeom>
          <a:noFill/>
        </p:spPr>
        <p:txBody>
          <a:bodyPr wrap="square" rtlCol="0">
            <a:spAutoFit/>
          </a:bodyPr>
          <a:p>
            <a:r>
              <a:rPr lang="zh-CN" altLang="en-US" sz="1600"/>
              <a:t>对于第i帧，E</a:t>
            </a:r>
            <a:r>
              <a:rPr lang="zh-CN" altLang="en-US" sz="1600" baseline="-25000"/>
              <a:t>avct</a:t>
            </a:r>
            <a:r>
              <a:rPr lang="zh-CN" altLang="en-US" sz="1600"/>
              <a:t>的输入c</a:t>
            </a:r>
            <a:r>
              <a:rPr lang="zh-CN" altLang="en-US" sz="1600" baseline="-25000"/>
              <a:t>i </a:t>
            </a:r>
            <a:r>
              <a:rPr lang="zh-CN" altLang="en-US" sz="1600"/>
              <a:t>= {f</a:t>
            </a:r>
            <a:r>
              <a:rPr lang="zh-CN" altLang="en-US" sz="1600" baseline="-25000"/>
              <a:t>r</a:t>
            </a:r>
            <a:r>
              <a:rPr lang="zh-CN" altLang="en-US" sz="1600"/>
              <a:t>, a</a:t>
            </a:r>
            <a:r>
              <a:rPr lang="zh-CN" altLang="en-US" sz="1600" baseline="-25000"/>
              <a:t>i−n:i+n</a:t>
            </a:r>
            <a:r>
              <a:rPr lang="zh-CN" altLang="en-US" sz="1600"/>
              <a:t>, h</a:t>
            </a:r>
            <a:r>
              <a:rPr lang="zh-CN" altLang="en-US" sz="1600" baseline="-25000"/>
              <a:t>i−n:i+n</a:t>
            </a:r>
            <a:r>
              <a:rPr lang="zh-CN" altLang="en-US" sz="1600"/>
              <a:t>, p</a:t>
            </a:r>
            <a:r>
              <a:rPr lang="zh-CN" altLang="en-US" sz="1600" baseline="-25000"/>
              <a:t>i−n:i+n</a:t>
            </a:r>
            <a:r>
              <a:rPr lang="zh-CN" altLang="en-US" sz="1600"/>
              <a:t>}，输出关键点k</a:t>
            </a:r>
            <a:r>
              <a:rPr lang="zh-CN" altLang="en-US" sz="1600" baseline="-25000"/>
              <a:t>i</a:t>
            </a:r>
            <a:r>
              <a:rPr lang="zh-CN" altLang="en-US" sz="1600"/>
              <a:t>和对应的雅可比矩阵j</a:t>
            </a:r>
            <a:r>
              <a:rPr lang="zh-CN" altLang="en-US" sz="1600" baseline="-25000"/>
              <a:t>i</a:t>
            </a:r>
            <a:r>
              <a:rPr lang="zh-CN" altLang="en-US" sz="1600"/>
              <a:t>。</a:t>
            </a:r>
            <a:endParaRPr lang="zh-CN" altLang="en-US" sz="1600"/>
          </a:p>
          <a:p>
            <a:r>
              <a:rPr lang="zh-CN" altLang="en-US" sz="1600"/>
              <a:t>其中，f</a:t>
            </a:r>
            <a:r>
              <a:rPr lang="zh-CN" altLang="en-US" sz="1600" baseline="-25000"/>
              <a:t>r</a:t>
            </a:r>
            <a:r>
              <a:rPr lang="zh-CN" altLang="en-US" sz="1600"/>
              <a:t>是参考图像I</a:t>
            </a:r>
            <a:r>
              <a:rPr lang="zh-CN" altLang="en-US" sz="1600" baseline="-25000"/>
              <a:t>r</a:t>
            </a:r>
            <a:r>
              <a:rPr lang="zh-CN" altLang="en-US" sz="1600"/>
              <a:t>通过关键点检测器E</a:t>
            </a:r>
            <a:r>
              <a:rPr lang="zh-CN" altLang="en-US" sz="1600" baseline="-25000"/>
              <a:t>kd</a:t>
            </a:r>
            <a:r>
              <a:rPr lang="zh-CN" altLang="en-US" sz="1600"/>
              <a:t>对关键点的潜在表示。</a:t>
            </a:r>
            <a:r>
              <a:rPr lang="en-US" altLang="zh-CN" sz="1600"/>
              <a:t>n</a:t>
            </a:r>
            <a:r>
              <a:rPr lang="zh-CN" altLang="en-US" sz="1600"/>
              <a:t>表示窗口长度（i-n为第i帧的前一个窗口的起始帧索引）</a:t>
            </a:r>
            <a:endParaRPr lang="zh-CN" altLang="en-US" sz="1600"/>
          </a:p>
          <a:p>
            <a:r>
              <a:rPr lang="en-US" altLang="zh-CN" sz="1600"/>
              <a:t>Encoder</a:t>
            </a:r>
            <a:r>
              <a:rPr lang="zh-CN" altLang="en-US" sz="1600"/>
              <a:t>：输入为音素和预测的头部姿态序列，音素由</a:t>
            </a:r>
            <a:r>
              <a:rPr lang="en-US" altLang="zh-CN" sz="1600"/>
              <a:t>256</a:t>
            </a:r>
            <a:r>
              <a:rPr lang="zh-CN" altLang="en-US" sz="1600"/>
              <a:t>维词向量表示，预测的头部姿态由二值图像表示，二者</a:t>
            </a:r>
            <a:r>
              <a:rPr lang="en-US" altLang="zh-CN" sz="1600"/>
              <a:t>concat</a:t>
            </a:r>
            <a:r>
              <a:rPr lang="zh-CN" altLang="en-US" sz="1600"/>
              <a:t>起来送入由</a:t>
            </a:r>
            <a:r>
              <a:rPr lang="en-US" altLang="zh-CN" sz="1600"/>
              <a:t>5</a:t>
            </a:r>
            <a:r>
              <a:rPr lang="zh-CN" altLang="en-US" sz="1600"/>
              <a:t>个ResNet</a:t>
            </a:r>
            <a:r>
              <a:rPr lang="en-US" altLang="zh-CN" sz="1600"/>
              <a:t> block</a:t>
            </a:r>
            <a:r>
              <a:rPr lang="zh-CN" altLang="en-US" sz="1600"/>
              <a:t>组成，每个</a:t>
            </a:r>
            <a:r>
              <a:rPr lang="en-US" altLang="zh-CN" sz="1600"/>
              <a:t>block</a:t>
            </a:r>
            <a:r>
              <a:rPr lang="zh-CN" altLang="en-US" sz="1600"/>
              <a:t>包含2倍下采样的残差卷积网络获得</a:t>
            </a:r>
            <a:r>
              <a:rPr lang="en-US" altLang="zh-CN" sz="1600"/>
              <a:t>f</a:t>
            </a:r>
            <a:r>
              <a:rPr lang="en-US" altLang="zh-CN" sz="1600" baseline="-25000"/>
              <a:t>i</a:t>
            </a:r>
            <a:r>
              <a:rPr lang="zh-CN" altLang="en-US" sz="1600" baseline="30000"/>
              <a:t>（</a:t>
            </a:r>
            <a:r>
              <a:rPr lang="en-US" altLang="zh-CN" sz="1600" baseline="30000"/>
              <a:t>p,h</a:t>
            </a:r>
            <a:r>
              <a:rPr lang="zh-CN" altLang="en-US" sz="1600" baseline="30000"/>
              <a:t>）</a:t>
            </a:r>
            <a:r>
              <a:rPr lang="zh-CN" altLang="en-US" sz="1600"/>
              <a:t>，沿时间维度连接每一帧的</a:t>
            </a:r>
            <a:r>
              <a:rPr lang="en-US" altLang="zh-CN" sz="1600">
                <a:sym typeface="+mn-ea"/>
              </a:rPr>
              <a:t>f</a:t>
            </a:r>
            <a:r>
              <a:rPr lang="en-US" altLang="zh-CN" sz="1600" baseline="-25000">
                <a:sym typeface="+mn-ea"/>
              </a:rPr>
              <a:t>i</a:t>
            </a:r>
            <a:r>
              <a:rPr lang="zh-CN" altLang="en-US" sz="1600" baseline="30000">
                <a:sym typeface="+mn-ea"/>
              </a:rPr>
              <a:t>（</a:t>
            </a:r>
            <a:r>
              <a:rPr lang="en-US" altLang="zh-CN" sz="1600" baseline="30000">
                <a:sym typeface="+mn-ea"/>
              </a:rPr>
              <a:t>p,h</a:t>
            </a:r>
            <a:r>
              <a:rPr lang="zh-CN" altLang="en-US" sz="1600" baseline="30000">
                <a:sym typeface="+mn-ea"/>
              </a:rPr>
              <a:t>）</a:t>
            </a:r>
            <a:r>
              <a:rPr lang="zh-CN" altLang="en-US" sz="1600">
                <a:sym typeface="+mn-ea"/>
              </a:rPr>
              <a:t>得</a:t>
            </a:r>
            <a:r>
              <a:rPr lang="en-US" altLang="zh-CN" sz="1600">
                <a:sym typeface="+mn-ea"/>
              </a:rPr>
              <a:t>f</a:t>
            </a:r>
            <a:r>
              <a:rPr lang="zh-CN" altLang="en-US" sz="1600" baseline="30000">
                <a:sym typeface="+mn-ea"/>
              </a:rPr>
              <a:t>（</a:t>
            </a:r>
            <a:r>
              <a:rPr lang="en-US" altLang="zh-CN" sz="1600" baseline="30000">
                <a:sym typeface="+mn-ea"/>
              </a:rPr>
              <a:t>p,h</a:t>
            </a:r>
            <a:r>
              <a:rPr lang="zh-CN" altLang="en-US" sz="1600" baseline="30000">
                <a:sym typeface="+mn-ea"/>
              </a:rPr>
              <a:t>）</a:t>
            </a:r>
            <a:r>
              <a:rPr lang="zh-CN" altLang="en-US" sz="1600">
                <a:sym typeface="+mn-ea"/>
              </a:rPr>
              <a:t>，给</a:t>
            </a:r>
            <a:r>
              <a:rPr lang="en-US" altLang="zh-CN" sz="1600">
                <a:sym typeface="+mn-ea"/>
              </a:rPr>
              <a:t>f</a:t>
            </a:r>
            <a:r>
              <a:rPr lang="zh-CN" altLang="en-US" sz="1600" baseline="30000">
                <a:sym typeface="+mn-ea"/>
              </a:rPr>
              <a:t>（</a:t>
            </a:r>
            <a:r>
              <a:rPr lang="en-US" altLang="zh-CN" sz="1600" baseline="30000">
                <a:sym typeface="+mn-ea"/>
              </a:rPr>
              <a:t>p,h</a:t>
            </a:r>
            <a:r>
              <a:rPr lang="zh-CN" altLang="en-US" sz="1600" baseline="30000">
                <a:sym typeface="+mn-ea"/>
              </a:rPr>
              <a:t>）</a:t>
            </a:r>
            <a:r>
              <a:rPr lang="zh-CN" altLang="en-US" sz="1600">
                <a:sym typeface="+mn-ea"/>
              </a:rPr>
              <a:t>每一帧的固定位置</a:t>
            </a:r>
            <a:r>
              <a:rPr lang="zh-CN" altLang="en-US" sz="1600">
                <a:sym typeface="+mn-ea"/>
              </a:rPr>
              <a:t>编码。</a:t>
            </a:r>
            <a:endParaRPr lang="zh-CN" altLang="en-US" sz="1600">
              <a:sym typeface="+mn-ea"/>
            </a:endParaRPr>
          </a:p>
        </p:txBody>
      </p:sp>
      <p:pic>
        <p:nvPicPr>
          <p:cNvPr id="5" name="图片 4"/>
          <p:cNvPicPr>
            <a:picLocks noChangeAspect="1"/>
          </p:cNvPicPr>
          <p:nvPr/>
        </p:nvPicPr>
        <p:blipFill>
          <a:blip r:embed="rId3"/>
          <a:stretch>
            <a:fillRect/>
          </a:stretch>
        </p:blipFill>
        <p:spPr>
          <a:xfrm>
            <a:off x="683260" y="1257300"/>
            <a:ext cx="2310765" cy="2628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AVCT</a:t>
            </a:r>
            <a:r>
              <a:rPr lang="zh-CN" altLang="en-US" b="1"/>
              <a:t>：</a:t>
            </a:r>
            <a:endParaRPr lang="zh-CN" altLang="en-US" b="1"/>
          </a:p>
          <a:p>
            <a:endParaRPr lang="en-US" altLang="zh-CN"/>
          </a:p>
          <a:p>
            <a:endParaRPr lang="zh-CN" altLang="en-US"/>
          </a:p>
        </p:txBody>
      </p:sp>
      <p:sp>
        <p:nvSpPr>
          <p:cNvPr id="6" name="文本框 5"/>
          <p:cNvSpPr txBox="1"/>
          <p:nvPr/>
        </p:nvSpPr>
        <p:spPr>
          <a:xfrm>
            <a:off x="3121025" y="1131570"/>
            <a:ext cx="4915535" cy="2306955"/>
          </a:xfrm>
          <a:prstGeom prst="rect">
            <a:avLst/>
          </a:prstGeom>
          <a:noFill/>
        </p:spPr>
        <p:txBody>
          <a:bodyPr wrap="square" rtlCol="0">
            <a:spAutoFit/>
          </a:bodyPr>
          <a:p>
            <a:r>
              <a:rPr lang="en-US" sz="1600"/>
              <a:t>Decoder</a:t>
            </a:r>
            <a:r>
              <a:rPr lang="zh-CN" altLang="en-US" sz="1600"/>
              <a:t>：嘴幅除了受音素影响外，还受音频的响度和能量影响。</a:t>
            </a:r>
            <a:endParaRPr lang="zh-CN" altLang="en-US" sz="1600"/>
          </a:p>
          <a:p>
            <a:r>
              <a:rPr lang="zh-CN" altLang="en-US" sz="1600"/>
              <a:t>因此使用上采样卷积网络从声学特征a</a:t>
            </a:r>
            <a:r>
              <a:rPr lang="zh-CN" altLang="en-US" sz="1600" baseline="-25000"/>
              <a:t>i</a:t>
            </a:r>
            <a:r>
              <a:rPr lang="zh-CN" altLang="en-US" sz="1600"/>
              <a:t>中提取音频特征f</a:t>
            </a:r>
            <a:r>
              <a:rPr lang="zh-CN" altLang="en-US" sz="1600" baseline="-25000"/>
              <a:t>i</a:t>
            </a:r>
            <a:r>
              <a:rPr lang="en-US" altLang="zh-CN" sz="1600" baseline="30000"/>
              <a:t>a</a:t>
            </a:r>
            <a:r>
              <a:rPr lang="zh-CN" altLang="en-US" sz="1600"/>
              <a:t>。为减少对身份的依赖，不直接将参考图像作为输入，而是对参考图像I</a:t>
            </a:r>
            <a:r>
              <a:rPr lang="zh-CN" altLang="en-US" sz="1600" baseline="-25000"/>
              <a:t>r</a:t>
            </a:r>
            <a:r>
              <a:rPr lang="zh-CN" altLang="en-US" sz="1600"/>
              <a:t>的关键点进行潜在表示f</a:t>
            </a:r>
            <a:r>
              <a:rPr lang="zh-CN" altLang="en-US" sz="1600" baseline="-25000"/>
              <a:t>r</a:t>
            </a:r>
            <a:r>
              <a:rPr lang="zh-CN" altLang="en-US" sz="1600"/>
              <a:t>（f</a:t>
            </a:r>
            <a:r>
              <a:rPr lang="zh-CN" altLang="en-US" sz="1600" baseline="-25000"/>
              <a:t>r</a:t>
            </a:r>
            <a:r>
              <a:rPr lang="zh-CN" altLang="en-US" sz="1600"/>
              <a:t>从预训练的关键点检测器E</a:t>
            </a:r>
            <a:r>
              <a:rPr lang="zh-CN" altLang="en-US" sz="1600" baseline="-25000"/>
              <a:t>kd</a:t>
            </a:r>
            <a:r>
              <a:rPr lang="zh-CN" altLang="en-US" sz="1600"/>
              <a:t>中提取）。</a:t>
            </a:r>
            <a:endParaRPr lang="zh-CN" altLang="en-US" sz="1600"/>
          </a:p>
          <a:p>
            <a:r>
              <a:rPr lang="en-US" altLang="zh-CN" sz="1600"/>
              <a:t>f</a:t>
            </a:r>
            <a:r>
              <a:rPr lang="en-US" altLang="zh-CN" sz="1600" baseline="-25000"/>
              <a:t>i</a:t>
            </a:r>
            <a:r>
              <a:rPr lang="en-US" altLang="zh-CN" sz="1600" baseline="30000"/>
              <a:t>a</a:t>
            </a:r>
            <a:r>
              <a:rPr lang="zh-CN" altLang="en-US" sz="1600"/>
              <a:t>和</a:t>
            </a:r>
            <a:r>
              <a:rPr lang="en-US" altLang="zh-CN" sz="1600"/>
              <a:t>f</a:t>
            </a:r>
            <a:r>
              <a:rPr lang="en-US" altLang="zh-CN" sz="1600" baseline="-25000"/>
              <a:t>i</a:t>
            </a:r>
            <a:r>
              <a:rPr lang="en-US" altLang="zh-CN" sz="1600" baseline="30000"/>
              <a:t>r</a:t>
            </a:r>
            <a:r>
              <a:rPr lang="en-US" altLang="zh-CN" sz="1600"/>
              <a:t>concat</a:t>
            </a:r>
            <a:r>
              <a:rPr lang="zh-CN" altLang="en-US" sz="1600"/>
              <a:t>起来为</a:t>
            </a:r>
            <a:r>
              <a:rPr lang="en-US" altLang="zh-CN" sz="1600"/>
              <a:t>f</a:t>
            </a:r>
            <a:r>
              <a:rPr lang="zh-CN" altLang="en-US" sz="1600" baseline="30000"/>
              <a:t>（</a:t>
            </a:r>
            <a:r>
              <a:rPr lang="en-US" altLang="zh-CN" sz="1600" baseline="30000"/>
              <a:t>r,a</a:t>
            </a:r>
            <a:r>
              <a:rPr lang="zh-CN" altLang="en-US" sz="1600" baseline="30000"/>
              <a:t>）</a:t>
            </a:r>
            <a:r>
              <a:rPr lang="zh-CN" altLang="en-US" sz="1600"/>
              <a:t>，并加以位置编码，</a:t>
            </a:r>
            <a:r>
              <a:rPr lang="en-US" altLang="zh-CN" sz="1600">
                <a:sym typeface="+mn-ea"/>
              </a:rPr>
              <a:t>f</a:t>
            </a:r>
            <a:r>
              <a:rPr lang="zh-CN" altLang="en-US" sz="1600" baseline="30000">
                <a:sym typeface="+mn-ea"/>
              </a:rPr>
              <a:t>（</a:t>
            </a:r>
            <a:r>
              <a:rPr lang="en-US" altLang="zh-CN" sz="1600" baseline="30000">
                <a:sym typeface="+mn-ea"/>
              </a:rPr>
              <a:t>r,a</a:t>
            </a:r>
            <a:r>
              <a:rPr lang="zh-CN" altLang="en-US" sz="1600" baseline="30000">
                <a:sym typeface="+mn-ea"/>
              </a:rPr>
              <a:t>）</a:t>
            </a:r>
            <a:r>
              <a:rPr lang="zh-CN" altLang="en-US" sz="1600"/>
              <a:t>作为初始查询，解码器会创建</a:t>
            </a:r>
            <a:r>
              <a:rPr lang="en-US" altLang="zh-CN" sz="1600"/>
              <a:t>2n+1</a:t>
            </a:r>
            <a:r>
              <a:rPr lang="zh-CN" altLang="en-US" sz="1600"/>
              <a:t>个嵌入，只取第</a:t>
            </a:r>
            <a:r>
              <a:rPr lang="en-US" altLang="zh-CN" sz="1600"/>
              <a:t>i</a:t>
            </a:r>
            <a:r>
              <a:rPr lang="zh-CN" altLang="en-US" sz="1600"/>
              <a:t>帧将其映射为关键点</a:t>
            </a:r>
            <a:r>
              <a:rPr lang="en-US" altLang="zh-CN" sz="1600"/>
              <a:t>k</a:t>
            </a:r>
            <a:r>
              <a:rPr lang="en-US" altLang="zh-CN" sz="1600" baseline="-25000"/>
              <a:t>i</a:t>
            </a:r>
            <a:r>
              <a:rPr lang="zh-CN" altLang="en-US" sz="1600"/>
              <a:t>和雅可比矩阵</a:t>
            </a:r>
            <a:r>
              <a:rPr lang="en-US" altLang="zh-CN" sz="1600"/>
              <a:t>j</a:t>
            </a:r>
            <a:r>
              <a:rPr lang="en-US" altLang="zh-CN" sz="1600" baseline="-25000"/>
              <a:t>i</a:t>
            </a:r>
            <a:r>
              <a:rPr lang="zh-CN" altLang="en-US" sz="1600"/>
              <a:t>。</a:t>
            </a:r>
            <a:endParaRPr lang="zh-CN" altLang="en-US" sz="1600"/>
          </a:p>
        </p:txBody>
      </p:sp>
      <p:pic>
        <p:nvPicPr>
          <p:cNvPr id="5" name="图片 4"/>
          <p:cNvPicPr>
            <a:picLocks noChangeAspect="1"/>
          </p:cNvPicPr>
          <p:nvPr/>
        </p:nvPicPr>
        <p:blipFill>
          <a:blip r:embed="rId3"/>
          <a:stretch>
            <a:fillRect/>
          </a:stretch>
        </p:blipFill>
        <p:spPr>
          <a:xfrm>
            <a:off x="683260" y="1257300"/>
            <a:ext cx="2310765" cy="26282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AVCT</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AAAI 2022</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t>头部姿态</a:t>
            </a:r>
            <a:r>
              <a:rPr lang="en-US" altLang="zh-CN" b="1"/>
              <a:t>E</a:t>
            </a:r>
            <a:r>
              <a:rPr lang="en-US" altLang="zh-CN" b="1" baseline="-25000"/>
              <a:t>h</a:t>
            </a:r>
            <a:r>
              <a:rPr lang="zh-CN" altLang="en-US" b="1"/>
              <a:t>：</a:t>
            </a:r>
            <a:endParaRPr lang="zh-CN" altLang="en-US" b="1"/>
          </a:p>
          <a:p>
            <a:r>
              <a:rPr lang="en-US" altLang="zh-CN"/>
              <a:t>采用了Audio2Head头部运动预测器的网络结构，但有两点不同。首先，E</a:t>
            </a:r>
            <a:r>
              <a:rPr lang="en-US" altLang="zh-CN" baseline="-25000"/>
              <a:t>h</a:t>
            </a:r>
            <a:r>
              <a:rPr lang="en-US" altLang="zh-CN"/>
              <a:t>接受特定说话人的训练</a:t>
            </a:r>
            <a:r>
              <a:rPr lang="zh-CN" altLang="en-US"/>
              <a:t>，</a:t>
            </a:r>
            <a:r>
              <a:rPr lang="en-US" altLang="zh-CN"/>
              <a:t>因此，为了避免过拟合特定说话者的外观，将Audio2Head的输入参考图像替换为投影的二值姿态图像。其次，为了方便相对运动传递，预测的头姿序列的起点应该与参考图像的头姿相同</a:t>
            </a:r>
            <a:r>
              <a:rPr lang="zh-CN" altLang="en-US"/>
              <a:t>，在训练</a:t>
            </a:r>
            <a:r>
              <a:rPr lang="en-US" altLang="zh-CN"/>
              <a:t>E</a:t>
            </a:r>
            <a:r>
              <a:rPr lang="en-US" altLang="zh-CN" baseline="-25000"/>
              <a:t>h</a:t>
            </a:r>
            <a:r>
              <a:rPr lang="zh-CN" altLang="en-US"/>
              <a:t>时</a:t>
            </a:r>
            <a:r>
              <a:rPr lang="en-US" altLang="zh-CN"/>
              <a:t>将第一帧预测图像和参考图像的头部姿态之间的L1损失项添加到原始损失函数中</a:t>
            </a:r>
            <a:r>
              <a:rPr lang="zh-CN" altLang="en-US"/>
              <a:t>。</a:t>
            </a:r>
            <a:endParaRPr lang="zh-CN" altLang="en-US"/>
          </a:p>
        </p:txBody>
      </p:sp>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3912</Words>
  <Application>WPS 演示</Application>
  <PresentationFormat>全屏显示(16:9)</PresentationFormat>
  <Paragraphs>297</Paragraphs>
  <Slides>33</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166</cp:revision>
  <dcterms:created xsi:type="dcterms:W3CDTF">2019-03-04T02:28:00Z</dcterms:created>
  <dcterms:modified xsi:type="dcterms:W3CDTF">2024-07-18T05:10:43Z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472652ABCA8243399631952E9ED76C51_13</vt:lpwstr>
  </property>
</Properties>
</file>