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361" r:id="rId3"/>
    <p:sldId id="438" r:id="rId4"/>
    <p:sldId id="437" r:id="rId5"/>
    <p:sldId id="435" r:id="rId6"/>
    <p:sldId id="433" r:id="rId7"/>
    <p:sldId id="436" r:id="rId8"/>
    <p:sldId id="434" r:id="rId9"/>
    <p:sldId id="439" r:id="rId10"/>
    <p:sldId id="432" r:id="rId11"/>
    <p:sldId id="430" r:id="rId12"/>
    <p:sldId id="429" r:id="rId13"/>
    <p:sldId id="391" r:id="rId14"/>
  </p:sldIdLst>
  <p:sldSz cx="12192000" cy="6858000"/>
  <p:notesSz cx="6858000" cy="9144000"/>
  <p:embeddedFontLst>
    <p:embeddedFont>
      <p:font typeface="叶根友古刻体" panose="03000509000000000000" pitchFamily="65" charset="-122"/>
      <p:regular r:id="rId19"/>
    </p:embeddedFont>
    <p:embeddedFont>
      <p:font typeface="黑体" panose="02010609060101010101" charset="-122"/>
      <p:regular r:id="rId20"/>
    </p:embeddedFont>
    <p:embeddedFont>
      <p:font typeface="微软雅黑" panose="020B0503020204020204" charset="-122"/>
      <p:regular r:id="rId21"/>
    </p:embeddedFont>
    <p:embeddedFont>
      <p:font typeface="等线" panose="02010600030101010101" charset="-122"/>
      <p:regular r:id="rId22"/>
    </p:embeddedFont>
    <p:embeddedFont>
      <p:font typeface="等线 Light" panose="02010600030101010101" charset="-122"/>
      <p:regular r:id="rId23"/>
    </p:embeddedFont>
  </p:embeddedFontLst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545"/>
    <a:srgbClr val="ED7D31"/>
    <a:srgbClr val="2C2C2C"/>
    <a:srgbClr val="C2A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8281" autoAdjust="0"/>
  </p:normalViewPr>
  <p:slideViewPr>
    <p:cSldViewPr snapToGrid="0">
      <p:cViewPr>
        <p:scale>
          <a:sx n="64" d="100"/>
          <a:sy n="64" d="100"/>
        </p:scale>
        <p:origin x="1146" y="5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26.xml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539AB-62E5-442A-B6B2-EDF257FDEA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00DC7-8D85-40B6-9C66-920C0348A9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1983-FAFC-4F29-8E33-9E769930C8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D6E-559F-4923-B11A-54CE3BD0EA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1983-FAFC-4F29-8E33-9E769930C8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D6E-559F-4923-B11A-54CE3BD0EA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1983-FAFC-4F29-8E33-9E769930C8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D6E-559F-4923-B11A-54CE3BD0EA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1983-FAFC-4F29-8E33-9E769930C8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D6E-559F-4923-B11A-54CE3BD0EA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1983-FAFC-4F29-8E33-9E769930C8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D6E-559F-4923-B11A-54CE3BD0EA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1983-FAFC-4F29-8E33-9E769930C8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D6E-559F-4923-B11A-54CE3BD0EA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1983-FAFC-4F29-8E33-9E769930C8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D6E-559F-4923-B11A-54CE3BD0EA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1983-FAFC-4F29-8E33-9E769930C8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D6E-559F-4923-B11A-54CE3BD0EA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1983-FAFC-4F29-8E33-9E769930C8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D6E-559F-4923-B11A-54CE3BD0EA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1983-FAFC-4F29-8E33-9E769930C8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D6E-559F-4923-B11A-54CE3BD0EA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1983-FAFC-4F29-8E33-9E769930C8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D6E-559F-4923-B11A-54CE3BD0EA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E1983-FAFC-4F29-8E33-9E769930C8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71D6E-559F-4923-B11A-54CE3BD0EA3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tags" Target="../tags/tag20.xml"/><Relationship Id="rId2" Type="http://schemas.openxmlformats.org/officeDocument/2006/relationships/image" Target="../media/image1.png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tags" Target="../tags/tag22.xml"/><Relationship Id="rId2" Type="http://schemas.openxmlformats.org/officeDocument/2006/relationships/image" Target="../media/image1.png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5.xml"/><Relationship Id="rId3" Type="http://schemas.openxmlformats.org/officeDocument/2006/relationships/image" Target="../media/image1.png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2" Type="http://schemas.openxmlformats.org/officeDocument/2006/relationships/image" Target="../media/image1.png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tags" Target="../tags/tag8.xml"/><Relationship Id="rId2" Type="http://schemas.openxmlformats.org/officeDocument/2006/relationships/image" Target="../media/image1.png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tags" Target="../tags/tag10.xml"/><Relationship Id="rId2" Type="http://schemas.openxmlformats.org/officeDocument/2006/relationships/image" Target="../media/image1.png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tags" Target="../tags/tag12.xml"/><Relationship Id="rId2" Type="http://schemas.openxmlformats.org/officeDocument/2006/relationships/image" Target="../media/image1.png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tags" Target="../tags/tag14.xml"/><Relationship Id="rId2" Type="http://schemas.openxmlformats.org/officeDocument/2006/relationships/image" Target="../media/image1.png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tags" Target="../tags/tag16.xml"/><Relationship Id="rId2" Type="http://schemas.openxmlformats.org/officeDocument/2006/relationships/image" Target="../media/image1.png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tags" Target="../tags/tag18.xml"/><Relationship Id="rId2" Type="http://schemas.openxmlformats.org/officeDocument/2006/relationships/image" Target="../media/image1.png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/>
          <p:cNvSpPr/>
          <p:nvPr/>
        </p:nvSpPr>
        <p:spPr>
          <a:xfrm>
            <a:off x="9667195" y="1220240"/>
            <a:ext cx="1013460" cy="207818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5400" spc="600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</a:rPr>
              <a:t>目 录</a:t>
            </a:r>
            <a:endParaRPr lang="zh-CN" altLang="en-US" sz="5400" spc="600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</a:endParaRPr>
          </a:p>
        </p:txBody>
      </p:sp>
      <p:sp>
        <p:nvSpPr>
          <p:cNvPr id="3" name="e7d195523061f1c0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e7d195523061f1c0600ade85ab8d19863d296bbd6d3c8047FB0A4867354E4F1E3A7DEAE3C4C4B5C9777EC9E9D7F78045DB0296A4194571101A21F67FC7D6C39966CE50B69116E2EE84E571E25F3C0CCEEACF2334D8B8879C8CDE612902987E98507BC82111409D2D6CF925C8E43332E8C0EED6770678743C43690128E1D7BD08FB7DD1E60DAB6040</a:t>
            </a:r>
            <a:endParaRPr lang="zh-CN" altLang="en-US" sz="100"/>
          </a:p>
        </p:txBody>
      </p:sp>
      <p:pic>
        <p:nvPicPr>
          <p:cNvPr id="9" name="图片 8" descr="798c5fa8cc2d9ec0a45f968b714edc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7020" y="-18415"/>
            <a:ext cx="1848485" cy="1238885"/>
          </a:xfrm>
          <a:prstGeom prst="rect">
            <a:avLst/>
          </a:prstGeom>
        </p:spPr>
      </p:pic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11080115" y="1252855"/>
            <a:ext cx="840740" cy="4616450"/>
          </a:xfrm>
          <a:prstGeom prst="rect">
            <a:avLst/>
          </a:prstGeom>
        </p:spPr>
        <p:txBody>
          <a:bodyPr vert="eaVert" wrap="square">
            <a:noAutofit/>
          </a:bodyPr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百年奋斗育英才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继往开来</a:t>
            </a:r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铸辉煌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75965" y="1277620"/>
            <a:ext cx="56413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latin typeface="黑体" panose="02010609060101010101" charset="-122"/>
                <a:ea typeface="黑体" panose="02010609060101010101" charset="-122"/>
              </a:rPr>
              <a:t>组会汇报</a:t>
            </a:r>
            <a:endParaRPr lang="zh-CN" altLang="en-US" sz="44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8060" y="2395220"/>
            <a:ext cx="9628505" cy="902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 algn="ctr">
              <a:buNone/>
            </a:pPr>
            <a:r>
              <a:rPr lang="en-US" altLang="zh-CN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3D Gaussian Splatting </a:t>
            </a:r>
            <a:endParaRPr lang="en-US" altLang="zh-CN" sz="4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marL="0" indent="0" algn="ctr">
              <a:buNone/>
            </a:pPr>
            <a:r>
              <a:rPr lang="en-US" altLang="zh-CN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for Real-Time Radiance Field Rendering</a:t>
            </a:r>
            <a:endParaRPr lang="zh-CN" altLang="en-US" sz="4000"/>
          </a:p>
        </p:txBody>
      </p:sp>
      <p:sp>
        <p:nvSpPr>
          <p:cNvPr id="8" name="文本框 7"/>
          <p:cNvSpPr txBox="1"/>
          <p:nvPr/>
        </p:nvSpPr>
        <p:spPr>
          <a:xfrm>
            <a:off x="2608580" y="5037455"/>
            <a:ext cx="6975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汇报人：陈志伟</a:t>
            </a:r>
            <a:r>
              <a:rPr lang="en-US" altLang="zh-CN"/>
              <a:t>     </a:t>
            </a:r>
            <a:endParaRPr lang="en-US" altLang="zh-CN"/>
          </a:p>
          <a:p>
            <a:pPr algn="ctr"/>
            <a:r>
              <a:rPr lang="en-US" altLang="zh-CN"/>
              <a:t>2024</a:t>
            </a:r>
            <a:r>
              <a:rPr lang="zh-CN" altLang="en-US"/>
              <a:t>年</a:t>
            </a:r>
            <a:r>
              <a:rPr lang="en-US" altLang="zh-CN"/>
              <a:t>7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/>
          <p:cNvSpPr/>
          <p:nvPr/>
        </p:nvSpPr>
        <p:spPr>
          <a:xfrm>
            <a:off x="9667195" y="1220240"/>
            <a:ext cx="1013460" cy="207818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5400" spc="600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</a:rPr>
              <a:t>目 录</a:t>
            </a:r>
            <a:endParaRPr lang="zh-CN" altLang="en-US" sz="5400" spc="600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</a:endParaRPr>
          </a:p>
        </p:txBody>
      </p:sp>
      <p:sp>
        <p:nvSpPr>
          <p:cNvPr id="3" name="e7d195523061f1c0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e7d195523061f1c0600ade85ab8d19863d296bbd6d3c8047FB0A4867354E4F1E3A7DEAE3C4C4B5C9777EC9E9D7F78045DB0296A4194571101A21F67FC7D6C39966CE50B69116E2EE84E571E25F3C0CCEEACF2334D8B8879C8CDE612902987E98507BC82111409D2D6CF925C8E43332E8C0EED6770678743C43690128E1D7BD08FB7DD1E60DAB6040</a:t>
            </a:r>
            <a:endParaRPr lang="zh-CN" altLang="en-US" sz="100"/>
          </a:p>
        </p:txBody>
      </p:sp>
      <p:pic>
        <p:nvPicPr>
          <p:cNvPr id="9" name="图片 8" descr="798c5fa8cc2d9ec0a45f968b714edc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7020" y="-18415"/>
            <a:ext cx="1848485" cy="1238885"/>
          </a:xfrm>
          <a:prstGeom prst="rect">
            <a:avLst/>
          </a:prstGeom>
        </p:spPr>
      </p:pic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11080115" y="1252855"/>
            <a:ext cx="840740" cy="4616450"/>
          </a:xfrm>
          <a:prstGeom prst="rect">
            <a:avLst/>
          </a:prstGeom>
        </p:spPr>
        <p:txBody>
          <a:bodyPr vert="eaVert" wrap="square">
            <a:noAutofit/>
          </a:bodyPr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百年奋斗育英才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继往开来</a:t>
            </a:r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铸辉煌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" y="960755"/>
            <a:ext cx="10970895" cy="56394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/>
          <p:cNvSpPr/>
          <p:nvPr/>
        </p:nvSpPr>
        <p:spPr>
          <a:xfrm>
            <a:off x="9667195" y="1220240"/>
            <a:ext cx="1013460" cy="207818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5400" spc="600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</a:rPr>
              <a:t>目 录</a:t>
            </a:r>
            <a:endParaRPr lang="zh-CN" altLang="en-US" sz="5400" spc="600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</a:endParaRPr>
          </a:p>
        </p:txBody>
      </p:sp>
      <p:sp>
        <p:nvSpPr>
          <p:cNvPr id="3" name="e7d195523061f1c0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e7d195523061f1c0600ade85ab8d19863d296bbd6d3c8047FB0A4867354E4F1E3A7DEAE3C4C4B5C9777EC9E9D7F78045DB0296A4194571101A21F67FC7D6C39966CE50B69116E2EE84E571E25F3C0CCEEACF2334D8B8879C8CDE612902987E98507BC82111409D2D6CF925C8E43332E8C0EED6770678743C43690128E1D7BD08FB7DD1E60DAB6040</a:t>
            </a:r>
            <a:endParaRPr lang="zh-CN" altLang="en-US" sz="100"/>
          </a:p>
        </p:txBody>
      </p:sp>
      <p:pic>
        <p:nvPicPr>
          <p:cNvPr id="9" name="图片 8" descr="798c5fa8cc2d9ec0a45f968b714edc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7020" y="-18415"/>
            <a:ext cx="1848485" cy="1238885"/>
          </a:xfrm>
          <a:prstGeom prst="rect">
            <a:avLst/>
          </a:prstGeom>
        </p:spPr>
      </p:pic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11080115" y="1252855"/>
            <a:ext cx="840740" cy="4616450"/>
          </a:xfrm>
          <a:prstGeom prst="rect">
            <a:avLst/>
          </a:prstGeom>
        </p:spPr>
        <p:txBody>
          <a:bodyPr vert="eaVert" wrap="square">
            <a:noAutofit/>
          </a:bodyPr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百年奋斗育英才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继往开来</a:t>
            </a:r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铸辉煌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" y="1619250"/>
            <a:ext cx="11687175" cy="18097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8170" y="3686810"/>
            <a:ext cx="10702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使用不同数据集的效果对比，可以看到</a:t>
            </a:r>
            <a:r>
              <a:rPr lang="en-US" altLang="zh-CN"/>
              <a:t>3DGS</a:t>
            </a:r>
            <a:r>
              <a:rPr lang="zh-CN" altLang="en-US"/>
              <a:t>在</a:t>
            </a:r>
            <a:r>
              <a:rPr lang="en-US" altLang="zh-CN"/>
              <a:t>7k</a:t>
            </a:r>
            <a:r>
              <a:rPr lang="zh-CN" altLang="en-US"/>
              <a:t>次迭代时就已经达到很高的水准，当</a:t>
            </a:r>
            <a:r>
              <a:rPr lang="en-US" altLang="zh-CN"/>
              <a:t>30k</a:t>
            </a:r>
            <a:r>
              <a:rPr lang="zh-CN" altLang="en-US"/>
              <a:t>次迭代时效果明显超过其他</a:t>
            </a:r>
            <a:r>
              <a:rPr lang="zh-CN" altLang="en-US"/>
              <a:t>方法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/>
          <p:cNvSpPr/>
          <p:nvPr/>
        </p:nvSpPr>
        <p:spPr>
          <a:xfrm>
            <a:off x="175" y="116840"/>
            <a:ext cx="12197539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80000">
                <a:srgbClr val="FEC54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/>
          <p:cNvSpPr/>
          <p:nvPr/>
        </p:nvSpPr>
        <p:spPr>
          <a:xfrm>
            <a:off x="6771640" y="1920240"/>
            <a:ext cx="4498340" cy="40976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/>
          <p:cNvSpPr txBox="1"/>
          <p:nvPr/>
        </p:nvSpPr>
        <p:spPr>
          <a:xfrm>
            <a:off x="287020" y="6263640"/>
            <a:ext cx="118713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pc="6000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</a:rPr>
              <a:t>XINJIANGDAXUE</a:t>
            </a:r>
            <a:endParaRPr lang="en-US" altLang="zh-CN" sz="1600" spc="6000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</a:endParaRPr>
          </a:p>
        </p:txBody>
      </p:sp>
      <p:cxnSp>
        <p:nvCxnSpPr>
          <p:cNvPr id="5" name="直接连接符 4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/>
          <p:cNvCxnSpPr/>
          <p:nvPr/>
        </p:nvCxnSpPr>
        <p:spPr>
          <a:xfrm flipV="1">
            <a:off x="1275662" y="5079606"/>
            <a:ext cx="2736000" cy="16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7d195523061f1c0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e7d195523061f1c0600ade85ab8d19863d296bbd6d3c8047FB0A4867354E4F1E3A7DEAE3C4C4B5C9777EC9E9D7F78045DB0296A4194571101A21F67FC7D6C39966CE50B69116E2EE84E571E25F3C0CCEEACF2334D8B8879C8CDE612902987E98507BC82111409D2D6CF925C8E43332E8C0EED6770678743C43690128E1D7BD08FB7DD1E60DAB6040</a:t>
            </a:r>
            <a:endParaRPr lang="zh-CN" altLang="en-US" sz="100"/>
          </a:p>
        </p:txBody>
      </p:sp>
      <p:sp>
        <p:nvSpPr>
          <p:cNvPr id="4" name="深度视觉·原创设计 https://www.docer.com/works?userid=22383862"/>
          <p:cNvSpPr/>
          <p:nvPr>
            <p:custDataLst>
              <p:tags r:id="rId1"/>
            </p:custDataLst>
          </p:nvPr>
        </p:nvSpPr>
        <p:spPr>
          <a:xfrm>
            <a:off x="1275715" y="3541395"/>
            <a:ext cx="2277110" cy="443230"/>
          </a:xfrm>
          <a:prstGeom prst="roundRect">
            <a:avLst/>
          </a:prstGeom>
          <a:solidFill>
            <a:srgbClr val="FEC545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汇报人：</a:t>
            </a:r>
            <a:r>
              <a:rPr lang="en-GB" altLang="zh-CN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陈志伟</a:t>
            </a:r>
            <a:endParaRPr lang="zh-CN" altLang="en-US" sz="14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6" name="深度视觉·原创设计 https://www.docer.com/works?userid=22383862"/>
          <p:cNvSpPr/>
          <p:nvPr>
            <p:custDataLst>
              <p:tags r:id="rId2"/>
            </p:custDataLst>
          </p:nvPr>
        </p:nvSpPr>
        <p:spPr>
          <a:xfrm>
            <a:off x="1275715" y="4310380"/>
            <a:ext cx="2277110" cy="443230"/>
          </a:xfrm>
          <a:prstGeom prst="roundRect">
            <a:avLst/>
          </a:prstGeom>
          <a:solidFill>
            <a:srgbClr val="FEC545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汇报时间：</a:t>
            </a:r>
            <a:r>
              <a:rPr lang="en-US" altLang="zh-CN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2024.7.25</a:t>
            </a:r>
            <a:endParaRPr lang="en-US" altLang="zh-CN" sz="14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9" name="图片 8" descr="798c5fa8cc2d9ec0a45f968b714edc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0" y="-18415"/>
            <a:ext cx="1848485" cy="1238885"/>
          </a:xfrm>
          <a:prstGeom prst="rect">
            <a:avLst/>
          </a:prstGeom>
        </p:spPr>
      </p:pic>
      <p:sp>
        <p:nvSpPr>
          <p:cNvPr id="8" name="文本框 7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/>
          <p:cNvSpPr txBox="1"/>
          <p:nvPr>
            <p:custDataLst>
              <p:tags r:id="rId4"/>
            </p:custDataLst>
          </p:nvPr>
        </p:nvSpPr>
        <p:spPr>
          <a:xfrm>
            <a:off x="5926455" y="2102485"/>
            <a:ext cx="5817870" cy="4097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>
              <a:lnSpc>
                <a:spcPct val="90000"/>
              </a:lnSpc>
            </a:pPr>
            <a:r>
              <a:rPr lang="zh-CN" altLang="en-US" sz="13800" spc="4000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</a:rPr>
              <a:t>谢谢</a:t>
            </a:r>
            <a:r>
              <a:rPr lang="zh-CN" altLang="en-US" sz="13800" spc="4000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</a:rPr>
              <a:t>观看</a:t>
            </a:r>
            <a:endParaRPr lang="zh-CN" altLang="en-US" sz="13800" spc="4000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/>
          <p:cNvSpPr/>
          <p:nvPr/>
        </p:nvSpPr>
        <p:spPr>
          <a:xfrm>
            <a:off x="9667195" y="1220240"/>
            <a:ext cx="1013460" cy="207818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5400" spc="600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</a:rPr>
              <a:t>目 录</a:t>
            </a:r>
            <a:endParaRPr lang="zh-CN" altLang="en-US" sz="5400" spc="600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</a:endParaRPr>
          </a:p>
        </p:txBody>
      </p:sp>
      <p:sp>
        <p:nvSpPr>
          <p:cNvPr id="3" name="e7d195523061f1c0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e7d195523061f1c0600ade85ab8d19863d296bbd6d3c8047FB0A4867354E4F1E3A7DEAE3C4C4B5C9777EC9E9D7F78045DB0296A4194571101A21F67FC7D6C39966CE50B69116E2EE84E571E25F3C0CCEEACF2334D8B8879C8CDE612902987E98507BC82111409D2D6CF925C8E43332E8C0EED6770678743C43690128E1D7BD08FB7DD1E60DAB6040</a:t>
            </a:r>
            <a:endParaRPr lang="zh-CN" altLang="en-US" sz="100"/>
          </a:p>
        </p:txBody>
      </p:sp>
      <p:pic>
        <p:nvPicPr>
          <p:cNvPr id="9" name="图片 8" descr="798c5fa8cc2d9ec0a45f968b714edc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7020" y="-18415"/>
            <a:ext cx="1848485" cy="1238885"/>
          </a:xfrm>
          <a:prstGeom prst="rect">
            <a:avLst/>
          </a:prstGeom>
        </p:spPr>
      </p:pic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11080115" y="1252855"/>
            <a:ext cx="840740" cy="4616450"/>
          </a:xfrm>
          <a:prstGeom prst="rect">
            <a:avLst/>
          </a:prstGeom>
        </p:spPr>
        <p:txBody>
          <a:bodyPr vert="eaVert" wrap="square">
            <a:noAutofit/>
          </a:bodyPr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百年奋斗育英才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继往开来</a:t>
            </a:r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铸辉煌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95115" y="1052195"/>
            <a:ext cx="4001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/>
              <a:t>研究背景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1655445" y="1824355"/>
            <a:ext cx="890460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早期的</a:t>
            </a:r>
            <a:r>
              <a:rPr lang="zh-CN" altLang="en-US"/>
              <a:t>新视角合成研究</a:t>
            </a:r>
            <a:r>
              <a:rPr lang="en-US" altLang="zh-CN"/>
              <a:t>主要集中在光场和基础场景重建方法上。这些初始技术依赖于密集采样和结构化捕捉，导致在处理复杂场景和光照条件时面临显著挑战。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结构从运动（SfM）和随后的多视角立体（MVS）算法的出现，为3D场景重建提供了一个更为稳健的框架，为更复杂的视角合成算法奠定了基础。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NeRF在这一进展中代表了一次质的飞跃。通过利用神经网络，NeRF实现了空间坐标到颜色和密度的映射。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N</a:t>
            </a:r>
            <a:r>
              <a:rPr lang="zh-CN" altLang="en-US"/>
              <a:t>eRF方法计算密集，经常需要大量的训练时间和大量资源来进行渲染，特别是在高分辨率输出时。虽然NeRF在生成逼真图像方面表现出色，但对更快、更高效的渲染方法的需求日益显著，特别是对于需要实时性能的应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3D GS通过引入一种使用数百万个3D高斯的新场景表示技术，满足了这种需求。与基于坐标的隐式模型不同，3D GS采用显式表示和高度并行化的工作流程，促进了更高效的计算和渲染。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/>
          <p:cNvSpPr/>
          <p:nvPr/>
        </p:nvSpPr>
        <p:spPr>
          <a:xfrm>
            <a:off x="9667195" y="1220240"/>
            <a:ext cx="1013460" cy="207818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5400" spc="600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</a:rPr>
              <a:t>目 录</a:t>
            </a:r>
            <a:endParaRPr lang="zh-CN" altLang="en-US" sz="5400" spc="600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</a:endParaRPr>
          </a:p>
        </p:txBody>
      </p:sp>
      <p:sp>
        <p:nvSpPr>
          <p:cNvPr id="3" name="e7d195523061f1c0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e7d195523061f1c0600ade85ab8d19863d296bbd6d3c8047FB0A4867354E4F1E3A7DEAE3C4C4B5C9777EC9E9D7F78045DB0296A4194571101A21F67FC7D6C39966CE50B69116E2EE84E571E25F3C0CCEEACF2334D8B8879C8CDE612902987E98507BC82111409D2D6CF925C8E43332E8C0EED6770678743C43690128E1D7BD08FB7DD1E60DAB6040</a:t>
            </a:r>
            <a:endParaRPr lang="zh-CN" altLang="en-US" sz="100"/>
          </a:p>
        </p:txBody>
      </p:sp>
      <p:pic>
        <p:nvPicPr>
          <p:cNvPr id="9" name="图片 8" descr="798c5fa8cc2d9ec0a45f968b714edc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7020" y="-18415"/>
            <a:ext cx="1848485" cy="1238885"/>
          </a:xfrm>
          <a:prstGeom prst="rect">
            <a:avLst/>
          </a:prstGeom>
        </p:spPr>
      </p:pic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11080115" y="1252855"/>
            <a:ext cx="840740" cy="4616450"/>
          </a:xfrm>
          <a:prstGeom prst="rect">
            <a:avLst/>
          </a:prstGeom>
        </p:spPr>
        <p:txBody>
          <a:bodyPr vert="eaVert" wrap="square">
            <a:noAutofit/>
          </a:bodyPr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百年奋斗育英才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继往开来</a:t>
            </a:r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铸辉煌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27325" y="1132840"/>
            <a:ext cx="7160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/>
              <a:t>本文创新点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2215515" y="2249805"/>
            <a:ext cx="776160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以每个点云为中心，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引入各向异性三维高斯分布作为辐射场的高质量、非结构化表示</a:t>
            </a:r>
            <a:endParaRPr lang="en-US" altLang="zh-CN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提出一种三维高斯特性的优化方法，点云的自适应控制方法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3.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用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Splatting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方法进行渲染实现高分辨率的实时渲染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endParaRPr lang="en-US" altLang="zh-CN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/>
          <p:cNvSpPr/>
          <p:nvPr/>
        </p:nvSpPr>
        <p:spPr>
          <a:xfrm>
            <a:off x="9667195" y="1220240"/>
            <a:ext cx="1013460" cy="207818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5400" spc="600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</a:rPr>
              <a:t>目 录</a:t>
            </a:r>
            <a:endParaRPr lang="zh-CN" altLang="en-US" sz="5400" spc="600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</a:endParaRPr>
          </a:p>
        </p:txBody>
      </p:sp>
      <p:sp>
        <p:nvSpPr>
          <p:cNvPr id="3" name="e7d195523061f1c0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e7d195523061f1c0600ade85ab8d19863d296bbd6d3c8047FB0A4867354E4F1E3A7DEAE3C4C4B5C9777EC9E9D7F78045DB0296A4194571101A21F67FC7D6C39966CE50B69116E2EE84E571E25F3C0CCEEACF2334D8B8879C8CDE612902987E98507BC82111409D2D6CF925C8E43332E8C0EED6770678743C43690128E1D7BD08FB7DD1E60DAB6040</a:t>
            </a:r>
            <a:endParaRPr lang="zh-CN" altLang="en-US" sz="100"/>
          </a:p>
        </p:txBody>
      </p:sp>
      <p:pic>
        <p:nvPicPr>
          <p:cNvPr id="9" name="图片 8" descr="798c5fa8cc2d9ec0a45f968b714edc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7020" y="-18415"/>
            <a:ext cx="1848485" cy="1238885"/>
          </a:xfrm>
          <a:prstGeom prst="rect">
            <a:avLst/>
          </a:prstGeom>
        </p:spPr>
      </p:pic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11080115" y="1252855"/>
            <a:ext cx="840740" cy="4616450"/>
          </a:xfrm>
          <a:prstGeom prst="rect">
            <a:avLst/>
          </a:prstGeom>
        </p:spPr>
        <p:txBody>
          <a:bodyPr vert="eaVert" wrap="square">
            <a:noAutofit/>
          </a:bodyPr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百年奋斗育英才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继往开来</a:t>
            </a:r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铸辉煌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74800" y="811530"/>
            <a:ext cx="9041765" cy="408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3600"/>
              <a:t>3D</a:t>
            </a:r>
            <a:r>
              <a:rPr lang="zh-CN" altLang="en-US" sz="3600"/>
              <a:t>高斯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450" y="1878965"/>
            <a:ext cx="4467225" cy="771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74800" y="2075180"/>
            <a:ext cx="70326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公式：</a:t>
            </a:r>
            <a:r>
              <a:rPr lang="en-US" altLang="zh-CN"/>
              <a:t>                                                                      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 </a:t>
            </a:r>
            <a:endParaRPr lang="en-US" altLang="zh-CN"/>
          </a:p>
          <a:p>
            <a:r>
              <a:rPr lang="en-US" altLang="zh-CN"/>
              <a:t>                    Σ 是协方差矩阵，表示分布的形状和方向。</a:t>
            </a:r>
            <a:endParaRPr lang="en-US" altLang="zh-CN"/>
          </a:p>
          <a:p>
            <a:r>
              <a:rPr lang="zh-CN" altLang="en-US"/>
              <a:t>优化：</a:t>
            </a:r>
            <a:r>
              <a:rPr lang="en-US" altLang="zh-CN"/>
              <a:t>    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574800" y="3954145"/>
            <a:ext cx="75069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选择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3D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高斯的原因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该工作目标是从稀疏的不包含法向量的点云中合成高质量的新视角。为此，需要一种基本元素，它需要可微分，同时也要具有无序性和明确性，以便于快速渲染。因此作者选择使用可微分的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高斯分布，因为它可以轻易地投影到二维平面上，并进行快速的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α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混合以实现渲染。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4450" y="3166745"/>
            <a:ext cx="2752725" cy="523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9185" y="2075180"/>
            <a:ext cx="4528185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/>
          <p:cNvSpPr/>
          <p:nvPr/>
        </p:nvSpPr>
        <p:spPr>
          <a:xfrm>
            <a:off x="9667195" y="1220240"/>
            <a:ext cx="1013460" cy="207818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5400" spc="600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</a:rPr>
              <a:t>目 录</a:t>
            </a:r>
            <a:endParaRPr lang="zh-CN" altLang="en-US" sz="5400" spc="600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</a:endParaRPr>
          </a:p>
        </p:txBody>
      </p:sp>
      <p:sp>
        <p:nvSpPr>
          <p:cNvPr id="3" name="e7d195523061f1c0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e7d195523061f1c0600ade85ab8d19863d296bbd6d3c8047FB0A4867354E4F1E3A7DEAE3C4C4B5C9777EC9E9D7F78045DB0296A4194571101A21F67FC7D6C39966CE50B69116E2EE84E571E25F3C0CCEEACF2334D8B8879C8CDE612902987E98507BC82111409D2D6CF925C8E43332E8C0EED6770678743C43690128E1D7BD08FB7DD1E60DAB6040</a:t>
            </a:r>
            <a:endParaRPr lang="zh-CN" altLang="en-US" sz="100"/>
          </a:p>
        </p:txBody>
      </p:sp>
      <p:pic>
        <p:nvPicPr>
          <p:cNvPr id="9" name="图片 8" descr="798c5fa8cc2d9ec0a45f968b714edc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7020" y="-18415"/>
            <a:ext cx="1848485" cy="1238885"/>
          </a:xfrm>
          <a:prstGeom prst="rect">
            <a:avLst/>
          </a:prstGeom>
        </p:spPr>
      </p:pic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11080115" y="1252855"/>
            <a:ext cx="840740" cy="4616450"/>
          </a:xfrm>
          <a:prstGeom prst="rect">
            <a:avLst/>
          </a:prstGeom>
        </p:spPr>
        <p:txBody>
          <a:bodyPr vert="eaVert" wrap="square">
            <a:noAutofit/>
          </a:bodyPr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百年奋斗育英才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继往开来</a:t>
            </a:r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铸辉煌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35505" y="1880870"/>
            <a:ext cx="4156075" cy="2481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基于点云的渲染</a:t>
            </a:r>
            <a:endParaRPr lang="zh-CN" altLang="en-US" sz="2800"/>
          </a:p>
          <a:p>
            <a:r>
              <a:rPr lang="zh-CN" altLang="en-US" sz="2800"/>
              <a:t>其中密度𝜎、透射率𝑇和颜色c的样品沿射线间隔𝛿𝑖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210" y="1880870"/>
            <a:ext cx="3851275" cy="1851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/>
          <p:cNvSpPr/>
          <p:nvPr/>
        </p:nvSpPr>
        <p:spPr>
          <a:xfrm>
            <a:off x="9667195" y="1220240"/>
            <a:ext cx="1013460" cy="207818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5400" spc="600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</a:rPr>
              <a:t>目 录</a:t>
            </a:r>
            <a:endParaRPr lang="zh-CN" altLang="en-US" sz="5400" spc="600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</a:endParaRPr>
          </a:p>
        </p:txBody>
      </p:sp>
      <p:sp>
        <p:nvSpPr>
          <p:cNvPr id="3" name="e7d195523061f1c0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e7d195523061f1c0600ade85ab8d19863d296bbd6d3c8047FB0A4867354E4F1E3A7DEAE3C4C4B5C9777EC9E9D7F78045DB0296A4194571101A21F67FC7D6C39966CE50B69116E2EE84E571E25F3C0CCEEACF2334D8B8879C8CDE612902987E98507BC82111409D2D6CF925C8E43332E8C0EED6770678743C43690128E1D7BD08FB7DD1E60DAB6040</a:t>
            </a:r>
            <a:endParaRPr lang="zh-CN" altLang="en-US" sz="100"/>
          </a:p>
        </p:txBody>
      </p:sp>
      <p:pic>
        <p:nvPicPr>
          <p:cNvPr id="9" name="图片 8" descr="798c5fa8cc2d9ec0a45f968b714edc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7020" y="-18415"/>
            <a:ext cx="1848485" cy="1238885"/>
          </a:xfrm>
          <a:prstGeom prst="rect">
            <a:avLst/>
          </a:prstGeom>
        </p:spPr>
      </p:pic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11080115" y="1252855"/>
            <a:ext cx="840740" cy="4616450"/>
          </a:xfrm>
          <a:prstGeom prst="rect">
            <a:avLst/>
          </a:prstGeom>
        </p:spPr>
        <p:txBody>
          <a:bodyPr vert="eaVert" wrap="square">
            <a:noAutofit/>
          </a:bodyPr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百年奋斗育英才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继往开来</a:t>
            </a:r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铸辉煌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06320" y="979805"/>
            <a:ext cx="7578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/>
              <a:t>研究方法</a:t>
            </a:r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35" y="2238375"/>
            <a:ext cx="11729720" cy="2381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/>
          <p:cNvSpPr/>
          <p:nvPr/>
        </p:nvSpPr>
        <p:spPr>
          <a:xfrm>
            <a:off x="9667195" y="1220240"/>
            <a:ext cx="1013460" cy="207818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5400" spc="600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</a:rPr>
              <a:t>目 录</a:t>
            </a:r>
            <a:endParaRPr lang="zh-CN" altLang="en-US" sz="5400" spc="600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</a:endParaRPr>
          </a:p>
        </p:txBody>
      </p:sp>
      <p:sp>
        <p:nvSpPr>
          <p:cNvPr id="3" name="e7d195523061f1c0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e7d195523061f1c0600ade85ab8d19863d296bbd6d3c8047FB0A4867354E4F1E3A7DEAE3C4C4B5C9777EC9E9D7F78045DB0296A4194571101A21F67FC7D6C39966CE50B69116E2EE84E571E25F3C0CCEEACF2334D8B8879C8CDE612902987E98507BC82111409D2D6CF925C8E43332E8C0EED6770678743C43690128E1D7BD08FB7DD1E60DAB6040</a:t>
            </a:r>
            <a:endParaRPr lang="zh-CN" altLang="en-US" sz="100"/>
          </a:p>
        </p:txBody>
      </p:sp>
      <p:pic>
        <p:nvPicPr>
          <p:cNvPr id="9" name="图片 8" descr="798c5fa8cc2d9ec0a45f968b714edc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7020" y="-18415"/>
            <a:ext cx="1848485" cy="1238885"/>
          </a:xfrm>
          <a:prstGeom prst="rect">
            <a:avLst/>
          </a:prstGeom>
        </p:spPr>
      </p:pic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11080115" y="1252855"/>
            <a:ext cx="840740" cy="4616450"/>
          </a:xfrm>
          <a:prstGeom prst="rect">
            <a:avLst/>
          </a:prstGeom>
        </p:spPr>
        <p:txBody>
          <a:bodyPr vert="eaVert" wrap="square">
            <a:noAutofit/>
          </a:bodyPr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百年奋斗育英才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继往开来</a:t>
            </a:r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铸辉煌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190" y="829310"/>
            <a:ext cx="5076825" cy="1447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29840" y="2820670"/>
            <a:ext cx="713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从</a:t>
            </a:r>
            <a:r>
              <a:rPr lang="en-US" altLang="zh-CN"/>
              <a:t>SfM</a:t>
            </a:r>
            <a:r>
              <a:rPr lang="zh-CN" altLang="en-US"/>
              <a:t>出发，以每个点云为中心生成</a:t>
            </a:r>
            <a:r>
              <a:rPr lang="en-US" altLang="zh-CN"/>
              <a:t>3D</a:t>
            </a:r>
            <a:r>
              <a:rPr lang="zh-CN" altLang="en-US"/>
              <a:t>高斯的小</a:t>
            </a:r>
            <a:r>
              <a:rPr lang="zh-CN" altLang="en-US"/>
              <a:t>椭球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5865" y="3732530"/>
            <a:ext cx="3829050" cy="10572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75865" y="5553075"/>
            <a:ext cx="5866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用相机参数把点云投影到平面，也就是</a:t>
            </a:r>
            <a:r>
              <a:rPr lang="en-US" altLang="zh-CN"/>
              <a:t>splatting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7420" y="3362325"/>
            <a:ext cx="2724150" cy="2190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/>
          <p:cNvSpPr/>
          <p:nvPr/>
        </p:nvSpPr>
        <p:spPr>
          <a:xfrm>
            <a:off x="9667195" y="1220240"/>
            <a:ext cx="1013460" cy="207818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5400" spc="600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</a:rPr>
              <a:t>目 录</a:t>
            </a:r>
            <a:endParaRPr lang="zh-CN" altLang="en-US" sz="5400" spc="600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</a:endParaRPr>
          </a:p>
        </p:txBody>
      </p:sp>
      <p:sp>
        <p:nvSpPr>
          <p:cNvPr id="3" name="e7d195523061f1c0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e7d195523061f1c0600ade85ab8d19863d296bbd6d3c8047FB0A4867354E4F1E3A7DEAE3C4C4B5C9777EC9E9D7F78045DB0296A4194571101A21F67FC7D6C39966CE50B69116E2EE84E571E25F3C0CCEEACF2334D8B8879C8CDE612902987E98507BC82111409D2D6CF925C8E43332E8C0EED6770678743C43690128E1D7BD08FB7DD1E60DAB6040</a:t>
            </a:r>
            <a:endParaRPr lang="zh-CN" altLang="en-US" sz="100"/>
          </a:p>
        </p:txBody>
      </p:sp>
      <p:pic>
        <p:nvPicPr>
          <p:cNvPr id="9" name="图片 8" descr="798c5fa8cc2d9ec0a45f968b714edc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7020" y="-18415"/>
            <a:ext cx="1848485" cy="1238885"/>
          </a:xfrm>
          <a:prstGeom prst="rect">
            <a:avLst/>
          </a:prstGeom>
        </p:spPr>
      </p:pic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11080115" y="1252855"/>
            <a:ext cx="840740" cy="4616450"/>
          </a:xfrm>
          <a:prstGeom prst="rect">
            <a:avLst/>
          </a:prstGeom>
        </p:spPr>
        <p:txBody>
          <a:bodyPr vert="eaVert" wrap="square">
            <a:noAutofit/>
          </a:bodyPr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百年奋斗育英才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继往开来</a:t>
            </a:r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铸辉煌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75" y="815975"/>
            <a:ext cx="4029075" cy="10382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58390" y="2051050"/>
            <a:ext cx="8442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将要渲染的图像分为</a:t>
            </a:r>
            <a:r>
              <a:rPr lang="en-US" altLang="zh-CN"/>
              <a:t>16x16</a:t>
            </a:r>
            <a:r>
              <a:rPr lang="zh-CN" altLang="en-US"/>
              <a:t>的区块，在每个区块视锥内挑选</a:t>
            </a:r>
            <a:r>
              <a:rPr lang="en-US" altLang="zh-CN"/>
              <a:t>3D</a:t>
            </a:r>
            <a:r>
              <a:rPr lang="zh-CN" altLang="en-US"/>
              <a:t>高斯，根据</a:t>
            </a:r>
            <a:r>
              <a:rPr lang="en-US" altLang="zh-CN"/>
              <a:t>splat</a:t>
            </a:r>
            <a:r>
              <a:rPr lang="zh-CN" altLang="en-US"/>
              <a:t>的堆叠痕迹，当不透明度</a:t>
            </a:r>
            <a:r>
              <a:rPr lang="en-US" altLang="zh-CN"/>
              <a:t>=1</a:t>
            </a:r>
            <a:r>
              <a:rPr lang="zh-CN" altLang="en-US"/>
              <a:t>时，完成渲染。之后再</a:t>
            </a:r>
            <a:r>
              <a:rPr lang="zh-CN" altLang="en-US"/>
              <a:t>反向传播。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/>
          <p:cNvSpPr/>
          <p:nvPr/>
        </p:nvSpPr>
        <p:spPr>
          <a:xfrm>
            <a:off x="9667195" y="1220240"/>
            <a:ext cx="1013460" cy="207818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5400" spc="600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</a:rPr>
              <a:t>目 录</a:t>
            </a:r>
            <a:endParaRPr lang="zh-CN" altLang="en-US" sz="5400" spc="600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</a:endParaRPr>
          </a:p>
        </p:txBody>
      </p:sp>
      <p:sp>
        <p:nvSpPr>
          <p:cNvPr id="3" name="e7d195523061f1c0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e7d195523061f1c0600ade85ab8d19863d296bbd6d3c8047FB0A4867354E4F1E3A7DEAE3C4C4B5C9777EC9E9D7F78045DB0296A4194571101A21F67FC7D6C39966CE50B69116E2EE84E571E25F3C0CCEEACF2334D8B8879C8CDE612902987E98507BC82111409D2D6CF925C8E43332E8C0EED6770678743C43690128E1D7BD08FB7DD1E60DAB6040</a:t>
            </a:r>
            <a:endParaRPr lang="zh-CN" altLang="en-US" sz="100"/>
          </a:p>
        </p:txBody>
      </p:sp>
      <p:pic>
        <p:nvPicPr>
          <p:cNvPr id="9" name="图片 8" descr="798c5fa8cc2d9ec0a45f968b714edc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7020" y="-18415"/>
            <a:ext cx="1848485" cy="1238885"/>
          </a:xfrm>
          <a:prstGeom prst="rect">
            <a:avLst/>
          </a:prstGeom>
        </p:spPr>
      </p:pic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11080115" y="1252855"/>
            <a:ext cx="840740" cy="4616450"/>
          </a:xfrm>
          <a:prstGeom prst="rect">
            <a:avLst/>
          </a:prstGeom>
        </p:spPr>
        <p:txBody>
          <a:bodyPr vert="eaVert" wrap="square">
            <a:noAutofit/>
          </a:bodyPr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百年奋斗育英才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继往开来</a:t>
            </a:r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铸辉煌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465" y="638810"/>
            <a:ext cx="5715000" cy="3476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14145" y="4203065"/>
            <a:ext cx="93389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根据传递到点上的梯度（代表</a:t>
            </a:r>
            <a:r>
              <a:rPr lang="zh-CN" altLang="en-US"/>
              <a:t>误差）决定是否需要克隆或者分裂当前的</a:t>
            </a:r>
            <a:r>
              <a:rPr lang="en-US" altLang="zh-CN"/>
              <a:t>3D</a:t>
            </a:r>
            <a:r>
              <a:rPr lang="zh-CN" altLang="en-US"/>
              <a:t>高斯</a:t>
            </a:r>
            <a:endParaRPr lang="zh-CN" altLang="en-US"/>
          </a:p>
          <a:p>
            <a:r>
              <a:rPr lang="zh-CN" altLang="en-US"/>
              <a:t>再传回</a:t>
            </a:r>
            <a:r>
              <a:rPr lang="en-US" altLang="zh-CN"/>
              <a:t>3D</a:t>
            </a:r>
            <a:r>
              <a:rPr lang="zh-CN" altLang="en-US"/>
              <a:t>高斯，更新当前的位置、协方差矩阵、球谐函数、</a:t>
            </a:r>
            <a:r>
              <a:rPr lang="zh-CN" altLang="en-US"/>
              <a:t>不透明度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45" y="1710690"/>
            <a:ext cx="4267200" cy="1333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COMMONDATA" val="eyJoZGlkIjoiMDFiMTEwMzBmYTFhYTllZWFkNjZjMDQ0Y2VhZDEwM2QifQ=="/>
  <p:tag name="commondata" val="eyJoZGlkIjoiNDY5MjBkZWRmOTMwZmNlYzMwOWRkZTMyNWVhY2JiYTM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4610</Words>
  <Application>WPS 演示</Application>
  <PresentationFormat>宽屏</PresentationFormat>
  <Paragraphs>156</Paragraphs>
  <Slides>12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叶根友古刻体</vt:lpstr>
      <vt:lpstr>黑体</vt:lpstr>
      <vt:lpstr>微软雅黑</vt:lpstr>
      <vt:lpstr>Times New Roman</vt:lpstr>
      <vt:lpstr>思源黑体</vt:lpstr>
      <vt:lpstr>等线</vt:lpstr>
      <vt:lpstr>Arial Unicode MS</vt:lpstr>
      <vt:lpstr>等线 Light</vt:lpstr>
      <vt:lpstr>Calibri</vt:lpstr>
      <vt:lpstr>BatangChe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honest-</cp:lastModifiedBy>
  <cp:revision>33</cp:revision>
  <dcterms:created xsi:type="dcterms:W3CDTF">2024-02-28T07:13:00Z</dcterms:created>
  <dcterms:modified xsi:type="dcterms:W3CDTF">2024-07-26T04:57:18Z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FD12427A3B6841AFACDC700445F4D0F2_13</vt:lpwstr>
  </property>
  <property fmtid="{D5CDD505-2E9C-101B-9397-08002B2CF9AE}" pid="3" name="KSOProductBuildVer">
    <vt:lpwstr>2052-12.1.0.17147</vt:lpwstr>
  </property>
</Properties>
</file>